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5143500" cx="9144000"/>
  <p:notesSz cx="6858000" cy="9144000"/>
  <p:embeddedFontLst>
    <p:embeddedFont>
      <p:font typeface="Roboto Slab"/>
      <p:regular r:id="rId30"/>
      <p:bold r:id="rId31"/>
    </p:embeddedFont>
    <p:embeddedFont>
      <p:font typeface="Roboto"/>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6A07929-B8F6-42B2-AE17-2912912DA769}">
  <a:tblStyle styleId="{16A07929-B8F6-42B2-AE17-2912912DA769}"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18" Type="http://schemas.openxmlformats.org/officeDocument/2006/relationships/slide" Target="slides/slide12.xml"/><Relationship Id="rId21" Type="http://schemas.openxmlformats.org/officeDocument/2006/relationships/slide" Target="slides/slide15.xml"/><Relationship Id="rId34" Type="http://schemas.openxmlformats.org/officeDocument/2006/relationships/font" Target="fonts/Roboto-italic.fntdata"/><Relationship Id="rId25" Type="http://schemas.openxmlformats.org/officeDocument/2006/relationships/slide" Target="slides/slide19.xml"/><Relationship Id="rId7" Type="http://schemas.openxmlformats.org/officeDocument/2006/relationships/slide" Target="slides/slide1.xml"/><Relationship Id="rId33" Type="http://schemas.openxmlformats.org/officeDocument/2006/relationships/font" Target="fonts/Roboto-bold.fntdata"/><Relationship Id="rId12" Type="http://schemas.openxmlformats.org/officeDocument/2006/relationships/slide" Target="slides/slide6.xml"/><Relationship Id="rId17" Type="http://schemas.openxmlformats.org/officeDocument/2006/relationships/slide" Target="slides/slide11.xml"/><Relationship Id="rId20" Type="http://schemas.openxmlformats.org/officeDocument/2006/relationships/slide" Target="slides/slide14.xml"/><Relationship Id="rId2" Type="http://schemas.openxmlformats.org/officeDocument/2006/relationships/viewProps" Target="viewProps.xml"/><Relationship Id="rId29" Type="http://schemas.openxmlformats.org/officeDocument/2006/relationships/slide" Target="slides/slide23.xml"/><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font" Target="fonts/Roboto-regular.fntdata"/><Relationship Id="rId37" Type="http://schemas.openxmlformats.org/officeDocument/2006/relationships/customXml" Target="../customXml/item2.xml"/><Relationship Id="rId23" Type="http://schemas.openxmlformats.org/officeDocument/2006/relationships/slide" Target="slides/slide17.xml"/><Relationship Id="rId28" Type="http://schemas.openxmlformats.org/officeDocument/2006/relationships/slide" Target="slides/slide22.xml"/><Relationship Id="rId5" Type="http://schemas.openxmlformats.org/officeDocument/2006/relationships/slideMaster" Target="slideMasters/slideMaster1.xml"/><Relationship Id="rId15" Type="http://schemas.openxmlformats.org/officeDocument/2006/relationships/slide" Target="slides/slide9.xml"/><Relationship Id="rId36" Type="http://schemas.openxmlformats.org/officeDocument/2006/relationships/customXml" Target="../customXml/item1.xml"/><Relationship Id="rId31" Type="http://schemas.openxmlformats.org/officeDocument/2006/relationships/font" Target="fonts/RobotoSlab-bold.fntdata"/><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font" Target="fonts/RobotoSlab-regular.fntdata"/><Relationship Id="rId35" Type="http://schemas.openxmlformats.org/officeDocument/2006/relationships/font" Target="fonts/Roboto-boldItalic.fntdata"/><Relationship Id="rId14" Type="http://schemas.openxmlformats.org/officeDocument/2006/relationships/slide" Target="slides/slide8.xml"/><Relationship Id="rId8" Type="http://schemas.openxmlformats.org/officeDocument/2006/relationships/slide" Target="slides/slide2.xml"/><Relationship Id="rId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1ee1f93a6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11ee1f93a6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1ee1f93a62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11ee1f93a62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1ee1f93a62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11ee1f93a62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11ee1f93a62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11ee1f93a62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1837c9f1b2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1837c9f1b2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120917aeeba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120917aeeb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120917aeeb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120917aeeb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1ee1f93506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1ee1f93506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11ee1f93506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11ee1f93506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11fafcd7d72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11fafcd7d7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1837c9f1b2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1837c9f1b2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fr-CA">
                <a:solidFill>
                  <a:schemeClr val="dk1"/>
                </a:solidFill>
              </a:rPr>
              <a:t>Isabelle Laplante</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1ee1f9350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1ee1f9350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t>«Circuler dans les groupes»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120917aeeba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120917aeeba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11ee1f93506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11ee1f93506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11ee1f93506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11ee1f93506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1837c9f1b2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1837c9f1b2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1fafcd7d7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1fafcd7d7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t>10 minutes maximum.</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1837c9f1b2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1837c9f1b2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CA"/>
              <a:t>Isabelle Lavoie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1837c9f1b2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11837c9f1b2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1837c9f1b2_0_1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1837c9f1b2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18a65e8e2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18a65e8e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1837c9f1b2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1837c9f1b2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C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CA"/>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image" Target="../media/image7.png"/><Relationship Id="rId7"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6.png"/><Relationship Id="rId6"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fabriquerel.org/licences/" TargetMode="External"/><Relationship Id="rId4" Type="http://schemas.openxmlformats.org/officeDocument/2006/relationships/image" Target="../media/image15.png"/><Relationship Id="rId5"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miro.com/app/board/uXjVOD1P9qY=/" TargetMode="External"/><Relationship Id="rId4" Type="http://schemas.openxmlformats.org/officeDocument/2006/relationships/image" Target="../media/image5.png"/><Relationship Id="rId5"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www.ecampusontario.ca/fr/soutien-enseignement/" TargetMode="External"/><Relationship Id="rId4" Type="http://schemas.openxmlformats.org/officeDocument/2006/relationships/hyperlink" Target="https://fabriquerel.org/webinaires/#1634731452400-2d0aef99-7946" TargetMode="External"/><Relationship Id="rId5"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3.jpg"/><Relationship Id="rId4" Type="http://schemas.openxmlformats.org/officeDocument/2006/relationships/hyperlink" Target="https://www.flickr.com/photos/nathanmac87/5073480098/in/photolist-8JjUSN-79hvX1-7erqEc-hHU3vu-3MXvJm-hkMoBr-aDMSk2-gqhYR2-hkMSCf-DB6qwD-7EgfX1-4vXuD8-66BVjW-2aM8U67-gDqvPV-26S2bFZ-2bNtuUb-PJThrf-2br7b8S-24N3rtw-7MiMys-2iQMknq-22nvw6Y-8PCJ8C-2mcVeSc-2mPDvxe-mGbfE4-kfXGpg-7vUYBJ-9h5GU6-8f3rrF-kg4obi-dvnBPZ-8wdBB8-C2BnvK-eRuiag-ahCvvS-HgDKS-7sTm1R-4yzkGK-9jpYpE-bgQtUH-2iSgE15-gDqtze-7vRatk-2cmbKtf-u9yjAx-dFMVW9-KdFCae-4zgA2" TargetMode="External"/><Relationship Id="rId5" Type="http://schemas.openxmlformats.org/officeDocument/2006/relationships/hyperlink" Target="https://www.flickr.com/photos/nathanmac87/" TargetMode="External"/><Relationship Id="rId6" Type="http://schemas.openxmlformats.org/officeDocument/2006/relationships/hyperlink" Target="https://creativecommons.org/licenses/by/2.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s://miro.com/app/board/uXjVOD1P9qY=/" TargetMode="External"/><Relationship Id="rId4" Type="http://schemas.openxmlformats.org/officeDocument/2006/relationships/image" Target="../media/image5.png"/><Relationship Id="rId5"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https://certificates.creativecommons.org/cccertedu/chapter/6-cc-for-educators/" TargetMode="External"/><Relationship Id="rId4" Type="http://schemas.openxmlformats.org/officeDocument/2006/relationships/hyperlink" Target="https://fabriquerel.org/licences/" TargetMode="External"/><Relationship Id="rId9" Type="http://schemas.openxmlformats.org/officeDocument/2006/relationships/image" Target="../media/image5.png"/><Relationship Id="rId5" Type="http://schemas.openxmlformats.org/officeDocument/2006/relationships/hyperlink" Target="https://fabriquerel.org/licences/" TargetMode="External"/><Relationship Id="rId6" Type="http://schemas.openxmlformats.org/officeDocument/2006/relationships/hyperlink" Target="https://sites.google.com/i-mersioncp.ca/i-mersioncp/fr/ressources#h.17lp78xfzfyq" TargetMode="External"/><Relationship Id="rId7" Type="http://schemas.openxmlformats.org/officeDocument/2006/relationships/hyperlink" Target="https://www.bda.ulaval.ca/utilisation-libre/oeuvres-dans-le-domaine-public/" TargetMode="External"/><Relationship Id="rId8" Type="http://schemas.openxmlformats.org/officeDocument/2006/relationships/hyperlink" Target="https://www.bda.ulaval.ca/utilisation-libre/oeuvres-dans-le-domaine-public/"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mailto:qjohnson@crcmail.net" TargetMode="External"/><Relationship Id="rId4" Type="http://schemas.openxmlformats.org/officeDocument/2006/relationships/hyperlink" Target="mailto:ilavoie@merici.ca" TargetMode="External"/><Relationship Id="rId5" Type="http://schemas.openxmlformats.org/officeDocument/2006/relationships/hyperlink" Target="mailto:isabelle.laplante@cdc.qc.ca" TargetMode="External"/><Relationship Id="rId6"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miro.com/app/board/uXjVOD1P9qY=/" TargetMode="Externa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nvSpPr>
        <p:spPr>
          <a:xfrm>
            <a:off x="1664250" y="904750"/>
            <a:ext cx="7160400" cy="1231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fr-CA" sz="3400">
                <a:solidFill>
                  <a:schemeClr val="lt2"/>
                </a:solidFill>
              </a:rPr>
              <a:t>Du droit d’auteur aux licences Creative Commons </a:t>
            </a:r>
            <a:endParaRPr sz="6300">
              <a:solidFill>
                <a:schemeClr val="lt2"/>
              </a:solidFill>
              <a:latin typeface="Roboto"/>
              <a:ea typeface="Roboto"/>
              <a:cs typeface="Roboto"/>
              <a:sym typeface="Roboto"/>
            </a:endParaRPr>
          </a:p>
        </p:txBody>
      </p:sp>
      <p:sp>
        <p:nvSpPr>
          <p:cNvPr id="64" name="Google Shape;64;p13"/>
          <p:cNvSpPr txBox="1"/>
          <p:nvPr/>
        </p:nvSpPr>
        <p:spPr>
          <a:xfrm>
            <a:off x="1165025" y="2999350"/>
            <a:ext cx="6296100" cy="1108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fr-CA" sz="1800">
                <a:solidFill>
                  <a:schemeClr val="accent2"/>
                </a:solidFill>
                <a:latin typeface="Roboto"/>
                <a:ea typeface="Roboto"/>
                <a:cs typeface="Roboto"/>
                <a:sym typeface="Roboto"/>
              </a:rPr>
              <a:t>Présenté par</a:t>
            </a:r>
            <a:endParaRPr sz="1800">
              <a:solidFill>
                <a:schemeClr val="accent2"/>
              </a:solidFill>
              <a:latin typeface="Roboto"/>
              <a:ea typeface="Roboto"/>
              <a:cs typeface="Roboto"/>
              <a:sym typeface="Roboto"/>
            </a:endParaRPr>
          </a:p>
          <a:p>
            <a:pPr indent="0" lvl="0" marL="0" rtl="0" algn="ctr">
              <a:spcBef>
                <a:spcPts val="0"/>
              </a:spcBef>
              <a:spcAft>
                <a:spcPts val="0"/>
              </a:spcAft>
              <a:buNone/>
            </a:pPr>
            <a:r>
              <a:rPr lang="fr-CA">
                <a:solidFill>
                  <a:schemeClr val="accent2"/>
                </a:solidFill>
                <a:latin typeface="Roboto"/>
                <a:ea typeface="Roboto"/>
                <a:cs typeface="Roboto"/>
                <a:sym typeface="Roboto"/>
              </a:rPr>
              <a:t>Quinn Johnson</a:t>
            </a:r>
            <a:endParaRPr>
              <a:solidFill>
                <a:schemeClr val="accent2"/>
              </a:solidFill>
              <a:latin typeface="Roboto"/>
              <a:ea typeface="Roboto"/>
              <a:cs typeface="Roboto"/>
              <a:sym typeface="Roboto"/>
            </a:endParaRPr>
          </a:p>
          <a:p>
            <a:pPr indent="0" lvl="0" marL="0" rtl="0" algn="ctr">
              <a:spcBef>
                <a:spcPts val="0"/>
              </a:spcBef>
              <a:spcAft>
                <a:spcPts val="0"/>
              </a:spcAft>
              <a:buNone/>
            </a:pPr>
            <a:r>
              <a:rPr lang="fr-CA">
                <a:solidFill>
                  <a:schemeClr val="accent2"/>
                </a:solidFill>
                <a:latin typeface="Roboto"/>
                <a:ea typeface="Roboto"/>
                <a:cs typeface="Roboto"/>
                <a:sym typeface="Roboto"/>
              </a:rPr>
              <a:t>Isabelle Lavoie</a:t>
            </a:r>
            <a:br>
              <a:rPr lang="fr-CA">
                <a:solidFill>
                  <a:schemeClr val="accent2"/>
                </a:solidFill>
                <a:latin typeface="Roboto"/>
                <a:ea typeface="Roboto"/>
                <a:cs typeface="Roboto"/>
                <a:sym typeface="Roboto"/>
              </a:rPr>
            </a:br>
            <a:r>
              <a:rPr lang="fr-CA">
                <a:solidFill>
                  <a:schemeClr val="accent2"/>
                </a:solidFill>
                <a:latin typeface="Roboto"/>
                <a:ea typeface="Roboto"/>
                <a:cs typeface="Roboto"/>
                <a:sym typeface="Roboto"/>
              </a:rPr>
              <a:t>Isabelle Laplante</a:t>
            </a:r>
            <a:endParaRPr>
              <a:solidFill>
                <a:schemeClr val="accent2"/>
              </a:solidFill>
              <a:latin typeface="Roboto"/>
              <a:ea typeface="Roboto"/>
              <a:cs typeface="Roboto"/>
              <a:sym typeface="Roboto"/>
            </a:endParaRPr>
          </a:p>
        </p:txBody>
      </p:sp>
      <p:pic>
        <p:nvPicPr>
          <p:cNvPr id="65" name="Google Shape;65;p13"/>
          <p:cNvPicPr preferRelativeResize="0"/>
          <p:nvPr/>
        </p:nvPicPr>
        <p:blipFill>
          <a:blip r:embed="rId3">
            <a:alphaModFix/>
          </a:blip>
          <a:stretch>
            <a:fillRect/>
          </a:stretch>
        </p:blipFill>
        <p:spPr>
          <a:xfrm>
            <a:off x="177200" y="4646175"/>
            <a:ext cx="838200" cy="295275"/>
          </a:xfrm>
          <a:prstGeom prst="rect">
            <a:avLst/>
          </a:prstGeom>
          <a:noFill/>
          <a:ln>
            <a:noFill/>
          </a:ln>
        </p:spPr>
      </p:pic>
      <p:sp>
        <p:nvSpPr>
          <p:cNvPr id="66" name="Google Shape;66;p13"/>
          <p:cNvSpPr txBox="1"/>
          <p:nvPr/>
        </p:nvSpPr>
        <p:spPr>
          <a:xfrm>
            <a:off x="1840725" y="2093250"/>
            <a:ext cx="63873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fr-CA" sz="1600">
                <a:solidFill>
                  <a:schemeClr val="dk1"/>
                </a:solidFill>
              </a:rPr>
              <a:t>Recherche et utilisation de REL dans le cadre du travail de REPTIC</a:t>
            </a:r>
            <a:endParaRPr sz="4500">
              <a:solidFill>
                <a:schemeClr val="dk1"/>
              </a:solidFill>
              <a:latin typeface="Roboto"/>
              <a:ea typeface="Roboto"/>
              <a:cs typeface="Roboto"/>
              <a:sym typeface="Roboto"/>
            </a:endParaRPr>
          </a:p>
          <a:p>
            <a:pPr indent="0" lvl="0" marL="0" rtl="0" algn="ctr">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2"/>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La constitution des licences</a:t>
            </a:r>
            <a:endParaRPr/>
          </a:p>
        </p:txBody>
      </p:sp>
      <p:pic>
        <p:nvPicPr>
          <p:cNvPr id="131" name="Google Shape;131;p22"/>
          <p:cNvPicPr preferRelativeResize="0"/>
          <p:nvPr/>
        </p:nvPicPr>
        <p:blipFill>
          <a:blip r:embed="rId3">
            <a:alphaModFix/>
          </a:blip>
          <a:stretch>
            <a:fillRect/>
          </a:stretch>
        </p:blipFill>
        <p:spPr>
          <a:xfrm>
            <a:off x="387900" y="1407550"/>
            <a:ext cx="476250" cy="476250"/>
          </a:xfrm>
          <a:prstGeom prst="rect">
            <a:avLst/>
          </a:prstGeom>
          <a:noFill/>
          <a:ln>
            <a:noFill/>
          </a:ln>
        </p:spPr>
      </p:pic>
      <p:sp>
        <p:nvSpPr>
          <p:cNvPr id="132" name="Google Shape;132;p22"/>
          <p:cNvSpPr txBox="1"/>
          <p:nvPr/>
        </p:nvSpPr>
        <p:spPr>
          <a:xfrm>
            <a:off x="1078300" y="1268575"/>
            <a:ext cx="7510800" cy="754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CA" sz="1500" u="sng">
                <a:solidFill>
                  <a:schemeClr val="dk1"/>
                </a:solidFill>
                <a:latin typeface="Times New Roman"/>
                <a:ea typeface="Times New Roman"/>
                <a:cs typeface="Times New Roman"/>
                <a:sym typeface="Times New Roman"/>
              </a:rPr>
              <a:t>Icône</a:t>
            </a:r>
            <a:r>
              <a:rPr b="1" lang="fr-CA" sz="1500" u="sng">
                <a:solidFill>
                  <a:schemeClr val="dk1"/>
                </a:solidFill>
                <a:latin typeface="Times New Roman"/>
                <a:ea typeface="Times New Roman"/>
                <a:cs typeface="Times New Roman"/>
                <a:sym typeface="Times New Roman"/>
              </a:rPr>
              <a:t> d’Attribution (Attribution Licence – By)</a:t>
            </a:r>
            <a:endParaRPr b="1" sz="1500" u="sng">
              <a:solidFill>
                <a:schemeClr val="dk1"/>
              </a:solidFill>
              <a:latin typeface="Times New Roman"/>
              <a:ea typeface="Times New Roman"/>
              <a:cs typeface="Times New Roman"/>
              <a:sym typeface="Times New Roman"/>
            </a:endParaRPr>
          </a:p>
          <a:p>
            <a:pPr indent="0" lvl="0" marL="0" rtl="0" algn="just">
              <a:lnSpc>
                <a:spcPct val="115000"/>
              </a:lnSpc>
              <a:spcBef>
                <a:spcPts val="1200"/>
              </a:spcBef>
              <a:spcAft>
                <a:spcPts val="1200"/>
              </a:spcAft>
              <a:buNone/>
            </a:pPr>
            <a:r>
              <a:rPr lang="fr-CA" sz="1200">
                <a:solidFill>
                  <a:schemeClr val="dk1"/>
                </a:solidFill>
                <a:latin typeface="Times New Roman"/>
                <a:ea typeface="Times New Roman"/>
                <a:cs typeface="Times New Roman"/>
                <a:sym typeface="Times New Roman"/>
              </a:rPr>
              <a:t>L’utilisateur peut retenir, réutiliser, réviser, remixer et redistribuer l’œuvre. L’auteur doit être cité.</a:t>
            </a:r>
            <a:endParaRPr b="1" sz="1500">
              <a:solidFill>
                <a:schemeClr val="dk1"/>
              </a:solidFill>
              <a:latin typeface="Times New Roman"/>
              <a:ea typeface="Times New Roman"/>
              <a:cs typeface="Times New Roman"/>
              <a:sym typeface="Times New Roman"/>
            </a:endParaRPr>
          </a:p>
        </p:txBody>
      </p:sp>
      <p:pic>
        <p:nvPicPr>
          <p:cNvPr id="133" name="Google Shape;133;p22"/>
          <p:cNvPicPr preferRelativeResize="0"/>
          <p:nvPr/>
        </p:nvPicPr>
        <p:blipFill>
          <a:blip r:embed="rId4">
            <a:alphaModFix/>
          </a:blip>
          <a:stretch>
            <a:fillRect/>
          </a:stretch>
        </p:blipFill>
        <p:spPr>
          <a:xfrm>
            <a:off x="397425" y="2282325"/>
            <a:ext cx="457200" cy="457200"/>
          </a:xfrm>
          <a:prstGeom prst="rect">
            <a:avLst/>
          </a:prstGeom>
          <a:noFill/>
          <a:ln>
            <a:noFill/>
          </a:ln>
        </p:spPr>
      </p:pic>
      <p:sp>
        <p:nvSpPr>
          <p:cNvPr id="134" name="Google Shape;134;p22"/>
          <p:cNvSpPr txBox="1"/>
          <p:nvPr/>
        </p:nvSpPr>
        <p:spPr>
          <a:xfrm>
            <a:off x="1078300" y="2147225"/>
            <a:ext cx="7758600" cy="966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b="1" lang="fr-CA" sz="1500" u="sng">
                <a:solidFill>
                  <a:schemeClr val="dk1"/>
                </a:solidFill>
                <a:latin typeface="Times New Roman"/>
                <a:ea typeface="Times New Roman"/>
                <a:cs typeface="Times New Roman"/>
                <a:sym typeface="Times New Roman"/>
              </a:rPr>
              <a:t>Icône</a:t>
            </a:r>
            <a:r>
              <a:rPr b="1" lang="fr-CA" sz="1500" u="sng">
                <a:solidFill>
                  <a:schemeClr val="dk1"/>
                </a:solidFill>
                <a:latin typeface="Times New Roman"/>
                <a:ea typeface="Times New Roman"/>
                <a:cs typeface="Times New Roman"/>
                <a:sym typeface="Times New Roman"/>
              </a:rPr>
              <a:t> Partage dans les mêmes conditions (Share-Alike Licence – SA)</a:t>
            </a:r>
            <a:endParaRPr b="1" sz="1500" u="sng">
              <a:solidFill>
                <a:schemeClr val="dk1"/>
              </a:solidFill>
              <a:latin typeface="Times New Roman"/>
              <a:ea typeface="Times New Roman"/>
              <a:cs typeface="Times New Roman"/>
              <a:sym typeface="Times New Roman"/>
            </a:endParaRPr>
          </a:p>
          <a:p>
            <a:pPr indent="0" lvl="0" marL="0" rtl="0" algn="just">
              <a:lnSpc>
                <a:spcPct val="115000"/>
              </a:lnSpc>
              <a:spcBef>
                <a:spcPts val="1200"/>
              </a:spcBef>
              <a:spcAft>
                <a:spcPts val="0"/>
              </a:spcAft>
              <a:buNone/>
            </a:pPr>
            <a:r>
              <a:rPr lang="fr-CA" sz="1200">
                <a:solidFill>
                  <a:schemeClr val="dk1"/>
                </a:solidFill>
                <a:latin typeface="Times New Roman"/>
                <a:ea typeface="Times New Roman"/>
                <a:cs typeface="Times New Roman"/>
                <a:sym typeface="Times New Roman"/>
              </a:rPr>
              <a:t>L’utilisateur peut retenir, réutiliser, réviser, remixer et redistribuer l’œuvre.Le partage doit se faire sous une licence compatible.</a:t>
            </a:r>
            <a:endParaRPr b="1" sz="1500">
              <a:solidFill>
                <a:schemeClr val="dk1"/>
              </a:solidFill>
              <a:latin typeface="Times New Roman"/>
              <a:ea typeface="Times New Roman"/>
              <a:cs typeface="Times New Roman"/>
              <a:sym typeface="Times New Roman"/>
            </a:endParaRPr>
          </a:p>
        </p:txBody>
      </p:sp>
      <p:pic>
        <p:nvPicPr>
          <p:cNvPr id="135" name="Google Shape;135;p22"/>
          <p:cNvPicPr preferRelativeResize="0"/>
          <p:nvPr/>
        </p:nvPicPr>
        <p:blipFill>
          <a:blip r:embed="rId5">
            <a:alphaModFix/>
          </a:blip>
          <a:stretch>
            <a:fillRect/>
          </a:stretch>
        </p:blipFill>
        <p:spPr>
          <a:xfrm>
            <a:off x="397425" y="3321350"/>
            <a:ext cx="457200" cy="457200"/>
          </a:xfrm>
          <a:prstGeom prst="rect">
            <a:avLst/>
          </a:prstGeom>
          <a:noFill/>
          <a:ln>
            <a:noFill/>
          </a:ln>
        </p:spPr>
      </p:pic>
      <p:sp>
        <p:nvSpPr>
          <p:cNvPr id="136" name="Google Shape;136;p22"/>
          <p:cNvSpPr txBox="1"/>
          <p:nvPr/>
        </p:nvSpPr>
        <p:spPr>
          <a:xfrm>
            <a:off x="1078300" y="3113825"/>
            <a:ext cx="7758600" cy="10011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1200"/>
              </a:spcBef>
              <a:spcAft>
                <a:spcPts val="0"/>
              </a:spcAft>
              <a:buNone/>
            </a:pPr>
            <a:r>
              <a:rPr b="1" lang="fr-CA" sz="1500" u="sng">
                <a:solidFill>
                  <a:schemeClr val="dk1"/>
                </a:solidFill>
                <a:latin typeface="Times New Roman"/>
                <a:ea typeface="Times New Roman"/>
                <a:cs typeface="Times New Roman"/>
                <a:sym typeface="Times New Roman"/>
              </a:rPr>
              <a:t>Icône Non-Commercial (Noncommercial licence - NC)</a:t>
            </a:r>
            <a:endParaRPr b="1" sz="1500" u="sng">
              <a:solidFill>
                <a:schemeClr val="dk1"/>
              </a:solidFill>
              <a:latin typeface="Times New Roman"/>
              <a:ea typeface="Times New Roman"/>
              <a:cs typeface="Times New Roman"/>
              <a:sym typeface="Times New Roman"/>
            </a:endParaRPr>
          </a:p>
          <a:p>
            <a:pPr indent="0" lvl="0" marL="0" rtl="0" algn="just">
              <a:lnSpc>
                <a:spcPct val="115000"/>
              </a:lnSpc>
              <a:spcBef>
                <a:spcPts val="1200"/>
              </a:spcBef>
              <a:spcAft>
                <a:spcPts val="1200"/>
              </a:spcAft>
              <a:buNone/>
            </a:pPr>
            <a:r>
              <a:rPr lang="fr-CA" sz="1200">
                <a:solidFill>
                  <a:schemeClr val="dk1"/>
                </a:solidFill>
                <a:latin typeface="Times New Roman"/>
                <a:ea typeface="Times New Roman"/>
                <a:cs typeface="Times New Roman"/>
                <a:sym typeface="Times New Roman"/>
              </a:rPr>
              <a:t>L’utilisateur peut retenir, réutiliser, réviser, remixer et redistribuer l’œuvre. Le partage doit se faire à des fins non commerciales.</a:t>
            </a:r>
            <a:endParaRPr b="1" sz="1500">
              <a:solidFill>
                <a:schemeClr val="dk1"/>
              </a:solidFill>
              <a:latin typeface="Times New Roman"/>
              <a:ea typeface="Times New Roman"/>
              <a:cs typeface="Times New Roman"/>
              <a:sym typeface="Times New Roman"/>
            </a:endParaRPr>
          </a:p>
        </p:txBody>
      </p:sp>
      <p:pic>
        <p:nvPicPr>
          <p:cNvPr id="137" name="Google Shape;137;p22"/>
          <p:cNvPicPr preferRelativeResize="0"/>
          <p:nvPr/>
        </p:nvPicPr>
        <p:blipFill>
          <a:blip r:embed="rId6">
            <a:alphaModFix/>
          </a:blip>
          <a:stretch>
            <a:fillRect/>
          </a:stretch>
        </p:blipFill>
        <p:spPr>
          <a:xfrm>
            <a:off x="416475" y="4267325"/>
            <a:ext cx="419100" cy="428625"/>
          </a:xfrm>
          <a:prstGeom prst="rect">
            <a:avLst/>
          </a:prstGeom>
          <a:noFill/>
          <a:ln>
            <a:noFill/>
          </a:ln>
        </p:spPr>
      </p:pic>
      <p:sp>
        <p:nvSpPr>
          <p:cNvPr id="138" name="Google Shape;138;p22"/>
          <p:cNvSpPr txBox="1"/>
          <p:nvPr/>
        </p:nvSpPr>
        <p:spPr>
          <a:xfrm>
            <a:off x="1078300" y="4116925"/>
            <a:ext cx="7615800" cy="7887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1200"/>
              </a:spcBef>
              <a:spcAft>
                <a:spcPts val="0"/>
              </a:spcAft>
              <a:buNone/>
            </a:pPr>
            <a:r>
              <a:rPr b="1" lang="fr-CA" sz="1500" u="sng">
                <a:solidFill>
                  <a:schemeClr val="dk1"/>
                </a:solidFill>
                <a:latin typeface="Times New Roman"/>
                <a:ea typeface="Times New Roman"/>
                <a:cs typeface="Times New Roman"/>
                <a:sym typeface="Times New Roman"/>
              </a:rPr>
              <a:t>Icône Pas de modification (Nonderivative licence – ND)</a:t>
            </a:r>
            <a:r>
              <a:rPr lang="fr-CA" sz="1200">
                <a:latin typeface="Times New Roman"/>
                <a:ea typeface="Times New Roman"/>
                <a:cs typeface="Times New Roman"/>
                <a:sym typeface="Times New Roman"/>
              </a:rPr>
              <a:t> </a:t>
            </a:r>
            <a:endParaRPr sz="1200">
              <a:latin typeface="Times New Roman"/>
              <a:ea typeface="Times New Roman"/>
              <a:cs typeface="Times New Roman"/>
              <a:sym typeface="Times New Roman"/>
            </a:endParaRPr>
          </a:p>
          <a:p>
            <a:pPr indent="0" lvl="0" marL="0" rtl="0" algn="just">
              <a:lnSpc>
                <a:spcPct val="115000"/>
              </a:lnSpc>
              <a:spcBef>
                <a:spcPts val="1200"/>
              </a:spcBef>
              <a:spcAft>
                <a:spcPts val="1200"/>
              </a:spcAft>
              <a:buNone/>
            </a:pPr>
            <a:r>
              <a:rPr lang="fr-CA" sz="1200">
                <a:solidFill>
                  <a:schemeClr val="dk1"/>
                </a:solidFill>
                <a:latin typeface="Times New Roman"/>
                <a:ea typeface="Times New Roman"/>
                <a:cs typeface="Times New Roman"/>
                <a:sym typeface="Times New Roman"/>
              </a:rPr>
              <a:t>L’utilisateur peut retenir, réutiliser et redistribuer l’œuvre. La modification de l’œuvre originale n’est pas permise</a:t>
            </a:r>
            <a:r>
              <a:rPr lang="fr-CA" sz="1200">
                <a:latin typeface="Times New Roman"/>
                <a:ea typeface="Times New Roman"/>
                <a:cs typeface="Times New Roman"/>
                <a:sym typeface="Times New Roman"/>
              </a:rPr>
              <a:t>. </a:t>
            </a:r>
            <a:endParaRPr b="1" sz="1500" u="sng">
              <a:solidFill>
                <a:schemeClr val="dk1"/>
              </a:solidFill>
              <a:latin typeface="Times New Roman"/>
              <a:ea typeface="Times New Roman"/>
              <a:cs typeface="Times New Roman"/>
              <a:sym typeface="Times New Roman"/>
            </a:endParaRPr>
          </a:p>
        </p:txBody>
      </p:sp>
      <p:pic>
        <p:nvPicPr>
          <p:cNvPr id="139" name="Google Shape;139;p22"/>
          <p:cNvPicPr preferRelativeResize="0"/>
          <p:nvPr/>
        </p:nvPicPr>
        <p:blipFill>
          <a:blip r:embed="rId7">
            <a:alphaModFix/>
          </a:blip>
          <a:stretch>
            <a:fillRect/>
          </a:stretch>
        </p:blipFill>
        <p:spPr>
          <a:xfrm>
            <a:off x="206925" y="4782500"/>
            <a:ext cx="838200" cy="2952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3"/>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Les licences</a:t>
            </a:r>
            <a:endParaRPr/>
          </a:p>
        </p:txBody>
      </p:sp>
      <p:pic>
        <p:nvPicPr>
          <p:cNvPr id="145" name="Google Shape;145;p23"/>
          <p:cNvPicPr preferRelativeResize="0"/>
          <p:nvPr/>
        </p:nvPicPr>
        <p:blipFill>
          <a:blip r:embed="rId3">
            <a:alphaModFix/>
          </a:blip>
          <a:stretch>
            <a:fillRect/>
          </a:stretch>
        </p:blipFill>
        <p:spPr>
          <a:xfrm>
            <a:off x="206925" y="4782500"/>
            <a:ext cx="838200" cy="295275"/>
          </a:xfrm>
          <a:prstGeom prst="rect">
            <a:avLst/>
          </a:prstGeom>
          <a:noFill/>
          <a:ln>
            <a:noFill/>
          </a:ln>
        </p:spPr>
      </p:pic>
      <p:pic>
        <p:nvPicPr>
          <p:cNvPr id="146" name="Google Shape;146;p23"/>
          <p:cNvPicPr preferRelativeResize="0"/>
          <p:nvPr/>
        </p:nvPicPr>
        <p:blipFill>
          <a:blip r:embed="rId4">
            <a:alphaModFix/>
          </a:blip>
          <a:stretch>
            <a:fillRect/>
          </a:stretch>
        </p:blipFill>
        <p:spPr>
          <a:xfrm>
            <a:off x="6172634" y="278862"/>
            <a:ext cx="2794166" cy="4585775"/>
          </a:xfrm>
          <a:prstGeom prst="rect">
            <a:avLst/>
          </a:prstGeom>
          <a:noFill/>
          <a:ln>
            <a:noFill/>
          </a:ln>
        </p:spPr>
      </p:pic>
      <p:pic>
        <p:nvPicPr>
          <p:cNvPr id="147" name="Google Shape;147;p23"/>
          <p:cNvPicPr preferRelativeResize="0"/>
          <p:nvPr/>
        </p:nvPicPr>
        <p:blipFill>
          <a:blip r:embed="rId5">
            <a:alphaModFix/>
          </a:blip>
          <a:stretch>
            <a:fillRect/>
          </a:stretch>
        </p:blipFill>
        <p:spPr>
          <a:xfrm>
            <a:off x="228625" y="1714550"/>
            <a:ext cx="1371600" cy="476250"/>
          </a:xfrm>
          <a:prstGeom prst="rect">
            <a:avLst/>
          </a:prstGeom>
          <a:noFill/>
          <a:ln>
            <a:noFill/>
          </a:ln>
        </p:spPr>
      </p:pic>
      <p:graphicFrame>
        <p:nvGraphicFramePr>
          <p:cNvPr id="148" name="Google Shape;148;p23"/>
          <p:cNvGraphicFramePr/>
          <p:nvPr/>
        </p:nvGraphicFramePr>
        <p:xfrm>
          <a:off x="1735738" y="1370875"/>
          <a:ext cx="3000000" cy="3000000"/>
        </p:xfrm>
        <a:graphic>
          <a:graphicData uri="http://schemas.openxmlformats.org/drawingml/2006/table">
            <a:tbl>
              <a:tblPr>
                <a:noFill/>
                <a:tableStyleId>{16A07929-B8F6-42B2-AE17-2912912DA769}</a:tableStyleId>
              </a:tblPr>
              <a:tblGrid>
                <a:gridCol w="4090650"/>
              </a:tblGrid>
              <a:tr h="571500">
                <a:tc>
                  <a:txBody>
                    <a:bodyPr/>
                    <a:lstStyle/>
                    <a:p>
                      <a:pPr indent="0" lvl="0" marL="0" rtl="0" algn="l">
                        <a:lnSpc>
                          <a:spcPct val="115000"/>
                        </a:lnSpc>
                        <a:spcBef>
                          <a:spcPts val="1200"/>
                        </a:spcBef>
                        <a:spcAft>
                          <a:spcPts val="0"/>
                        </a:spcAft>
                        <a:buNone/>
                      </a:pPr>
                      <a:r>
                        <a:rPr b="1" lang="fr-CA" sz="1200" u="sng">
                          <a:solidFill>
                            <a:schemeClr val="dk1"/>
                          </a:solidFill>
                          <a:latin typeface="Times New Roman"/>
                          <a:ea typeface="Times New Roman"/>
                          <a:cs typeface="Times New Roman"/>
                          <a:sym typeface="Times New Roman"/>
                        </a:rPr>
                        <a:t>ATTRIBUTION</a:t>
                      </a:r>
                      <a:endParaRPr b="1" sz="1100">
                        <a:solidFill>
                          <a:schemeClr val="dk1"/>
                        </a:solidFill>
                        <a:latin typeface="Times New Roman"/>
                        <a:ea typeface="Times New Roman"/>
                        <a:cs typeface="Times New Roman"/>
                        <a:sym typeface="Times New Roman"/>
                      </a:endParaRPr>
                    </a:p>
                    <a:p>
                      <a:pPr indent="0" lvl="0" marL="0" marR="0" rtl="0" algn="just">
                        <a:lnSpc>
                          <a:spcPct val="115000"/>
                        </a:lnSpc>
                        <a:spcBef>
                          <a:spcPts val="1200"/>
                        </a:spcBef>
                        <a:spcAft>
                          <a:spcPts val="1200"/>
                        </a:spcAft>
                        <a:buNone/>
                      </a:pPr>
                      <a:r>
                        <a:rPr lang="fr-CA" sz="1200">
                          <a:solidFill>
                            <a:schemeClr val="dk1"/>
                          </a:solidFill>
                          <a:latin typeface="Times New Roman"/>
                          <a:ea typeface="Times New Roman"/>
                          <a:cs typeface="Times New Roman"/>
                          <a:sym typeface="Times New Roman"/>
                        </a:rPr>
                        <a:t>Autorise les utilisateurs à copier, adapter, arranger, remixer et distribuer l’œuvre (même à des fins commerciales) tant que le mérite de l’œuvre est attribué au créateur.</a:t>
                      </a:r>
                      <a:endParaRPr sz="1000">
                        <a:latin typeface="Times New Roman"/>
                        <a:ea typeface="Times New Roman"/>
                        <a:cs typeface="Times New Roman"/>
                        <a:sym typeface="Times New Roman"/>
                      </a:endParaRPr>
                    </a:p>
                  </a:txBody>
                  <a:tcPr marT="91425" marB="91425" marR="89525" marL="89525"/>
                </a:tc>
              </a:tr>
            </a:tbl>
          </a:graphicData>
        </a:graphic>
      </p:graphicFrame>
      <p:pic>
        <p:nvPicPr>
          <p:cNvPr id="149" name="Google Shape;149;p23"/>
          <p:cNvPicPr preferRelativeResize="0"/>
          <p:nvPr/>
        </p:nvPicPr>
        <p:blipFill>
          <a:blip r:embed="rId6">
            <a:alphaModFix/>
          </a:blip>
          <a:stretch>
            <a:fillRect/>
          </a:stretch>
        </p:blipFill>
        <p:spPr>
          <a:xfrm>
            <a:off x="223863" y="3161050"/>
            <a:ext cx="1381125" cy="495300"/>
          </a:xfrm>
          <a:prstGeom prst="rect">
            <a:avLst/>
          </a:prstGeom>
          <a:noFill/>
          <a:ln>
            <a:noFill/>
          </a:ln>
        </p:spPr>
      </p:pic>
      <p:sp>
        <p:nvSpPr>
          <p:cNvPr id="150" name="Google Shape;150;p23"/>
          <p:cNvSpPr txBox="1"/>
          <p:nvPr/>
        </p:nvSpPr>
        <p:spPr>
          <a:xfrm>
            <a:off x="235475" y="2268100"/>
            <a:ext cx="1371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fr-CA">
                <a:solidFill>
                  <a:schemeClr val="lt2"/>
                </a:solidFill>
                <a:latin typeface="Roboto"/>
                <a:ea typeface="Roboto"/>
                <a:cs typeface="Roboto"/>
                <a:sym typeface="Roboto"/>
              </a:rPr>
              <a:t>CC-BY</a:t>
            </a:r>
            <a:endParaRPr>
              <a:solidFill>
                <a:schemeClr val="lt2"/>
              </a:solidFill>
              <a:latin typeface="Roboto"/>
              <a:ea typeface="Roboto"/>
              <a:cs typeface="Roboto"/>
              <a:sym typeface="Roboto"/>
            </a:endParaRPr>
          </a:p>
        </p:txBody>
      </p:sp>
      <p:sp>
        <p:nvSpPr>
          <p:cNvPr id="151" name="Google Shape;151;p23"/>
          <p:cNvSpPr txBox="1"/>
          <p:nvPr/>
        </p:nvSpPr>
        <p:spPr>
          <a:xfrm>
            <a:off x="235463" y="3792275"/>
            <a:ext cx="1371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fr-CA">
                <a:solidFill>
                  <a:schemeClr val="lt2"/>
                </a:solidFill>
                <a:latin typeface="Roboto"/>
                <a:ea typeface="Roboto"/>
                <a:cs typeface="Roboto"/>
                <a:sym typeface="Roboto"/>
              </a:rPr>
              <a:t>CC-BY-SA</a:t>
            </a:r>
            <a:endParaRPr>
              <a:solidFill>
                <a:schemeClr val="lt2"/>
              </a:solidFill>
              <a:latin typeface="Roboto"/>
              <a:ea typeface="Roboto"/>
              <a:cs typeface="Roboto"/>
              <a:sym typeface="Roboto"/>
            </a:endParaRPr>
          </a:p>
        </p:txBody>
      </p:sp>
      <p:graphicFrame>
        <p:nvGraphicFramePr>
          <p:cNvPr id="152" name="Google Shape;152;p23"/>
          <p:cNvGraphicFramePr/>
          <p:nvPr/>
        </p:nvGraphicFramePr>
        <p:xfrm>
          <a:off x="1735738" y="2828975"/>
          <a:ext cx="3000000" cy="3000000"/>
        </p:xfrm>
        <a:graphic>
          <a:graphicData uri="http://schemas.openxmlformats.org/drawingml/2006/table">
            <a:tbl>
              <a:tblPr>
                <a:noFill/>
                <a:tableStyleId>{16A07929-B8F6-42B2-AE17-2912912DA769}</a:tableStyleId>
              </a:tblPr>
              <a:tblGrid>
                <a:gridCol w="4433425"/>
              </a:tblGrid>
              <a:tr h="686100">
                <a:tc>
                  <a:txBody>
                    <a:bodyPr/>
                    <a:lstStyle/>
                    <a:p>
                      <a:pPr indent="0" lvl="0" marL="0" rtl="0" algn="l">
                        <a:lnSpc>
                          <a:spcPct val="115000"/>
                        </a:lnSpc>
                        <a:spcBef>
                          <a:spcPts val="1200"/>
                        </a:spcBef>
                        <a:spcAft>
                          <a:spcPts val="1200"/>
                        </a:spcAft>
                        <a:buNone/>
                      </a:pPr>
                      <a:r>
                        <a:rPr b="1" lang="fr-CA" sz="1200" u="sng">
                          <a:solidFill>
                            <a:schemeClr val="dk1"/>
                          </a:solidFill>
                          <a:latin typeface="Times New Roman"/>
                          <a:ea typeface="Times New Roman"/>
                          <a:cs typeface="Times New Roman"/>
                          <a:sym typeface="Times New Roman"/>
                        </a:rPr>
                        <a:t>ATTRIBUTION- Partage dans les mêmes conditions</a:t>
                      </a:r>
                      <a:endParaRPr b="1" sz="1200" u="sng">
                        <a:solidFill>
                          <a:schemeClr val="dk1"/>
                        </a:solidFill>
                        <a:latin typeface="Times New Roman"/>
                        <a:ea typeface="Times New Roman"/>
                        <a:cs typeface="Times New Roman"/>
                        <a:sym typeface="Times New Roman"/>
                      </a:endParaRPr>
                    </a:p>
                  </a:txBody>
                  <a:tcPr marT="91425" marB="91425" marR="89525" marL="89525"/>
                </a:tc>
              </a:tr>
            </a:tbl>
          </a:graphicData>
        </a:graphic>
      </p:graphicFrame>
      <p:graphicFrame>
        <p:nvGraphicFramePr>
          <p:cNvPr id="153" name="Google Shape;153;p23"/>
          <p:cNvGraphicFramePr/>
          <p:nvPr/>
        </p:nvGraphicFramePr>
        <p:xfrm>
          <a:off x="1724775" y="3399600"/>
          <a:ext cx="3000000" cy="3000000"/>
        </p:xfrm>
        <a:graphic>
          <a:graphicData uri="http://schemas.openxmlformats.org/drawingml/2006/table">
            <a:tbl>
              <a:tblPr>
                <a:noFill/>
                <a:tableStyleId>{16A07929-B8F6-42B2-AE17-2912912DA769}</a:tableStyleId>
              </a:tblPr>
              <a:tblGrid>
                <a:gridCol w="4328075"/>
              </a:tblGrid>
              <a:tr h="1380475">
                <a:tc>
                  <a:txBody>
                    <a:bodyPr/>
                    <a:lstStyle/>
                    <a:p>
                      <a:pPr indent="0" lvl="0" marL="0" rtl="0" algn="just">
                        <a:lnSpc>
                          <a:spcPct val="115000"/>
                        </a:lnSpc>
                        <a:spcBef>
                          <a:spcPts val="1200"/>
                        </a:spcBef>
                        <a:spcAft>
                          <a:spcPts val="1200"/>
                        </a:spcAft>
                        <a:buNone/>
                      </a:pPr>
                      <a:r>
                        <a:rPr lang="fr-CA" sz="1200">
                          <a:solidFill>
                            <a:schemeClr val="dk1"/>
                          </a:solidFill>
                          <a:latin typeface="Times New Roman"/>
                          <a:ea typeface="Times New Roman"/>
                          <a:cs typeface="Times New Roman"/>
                          <a:sym typeface="Times New Roman"/>
                        </a:rPr>
                        <a:t>Autorise les utilisateurs à copier, adapter, arranger, remixer et distribuer l’œuvre (même à des fins commerciales) tant que le mérite de l’œuvre est attribué au créateur. Les adaptations de l’œuvre originale doivent être partagées sous la même licence ou une licence compatible.</a:t>
                      </a:r>
                      <a:endParaRPr sz="1000">
                        <a:latin typeface="Times New Roman"/>
                        <a:ea typeface="Times New Roman"/>
                        <a:cs typeface="Times New Roman"/>
                        <a:sym typeface="Times New Roman"/>
                      </a:endParaRPr>
                    </a:p>
                  </a:txBody>
                  <a:tcPr marT="91425" marB="91425" marR="89525" marL="89525"/>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Les licences</a:t>
            </a:r>
            <a:endParaRPr/>
          </a:p>
        </p:txBody>
      </p:sp>
      <p:pic>
        <p:nvPicPr>
          <p:cNvPr id="159" name="Google Shape;159;p24"/>
          <p:cNvPicPr preferRelativeResize="0"/>
          <p:nvPr/>
        </p:nvPicPr>
        <p:blipFill>
          <a:blip r:embed="rId3">
            <a:alphaModFix/>
          </a:blip>
          <a:stretch>
            <a:fillRect/>
          </a:stretch>
        </p:blipFill>
        <p:spPr>
          <a:xfrm>
            <a:off x="206925" y="4782500"/>
            <a:ext cx="838200" cy="295275"/>
          </a:xfrm>
          <a:prstGeom prst="rect">
            <a:avLst/>
          </a:prstGeom>
          <a:noFill/>
          <a:ln>
            <a:noFill/>
          </a:ln>
        </p:spPr>
      </p:pic>
      <p:pic>
        <p:nvPicPr>
          <p:cNvPr id="160" name="Google Shape;160;p24"/>
          <p:cNvPicPr preferRelativeResize="0"/>
          <p:nvPr/>
        </p:nvPicPr>
        <p:blipFill>
          <a:blip r:embed="rId4">
            <a:alphaModFix/>
          </a:blip>
          <a:stretch>
            <a:fillRect/>
          </a:stretch>
        </p:blipFill>
        <p:spPr>
          <a:xfrm>
            <a:off x="6172634" y="278862"/>
            <a:ext cx="2794166" cy="4585775"/>
          </a:xfrm>
          <a:prstGeom prst="rect">
            <a:avLst/>
          </a:prstGeom>
          <a:noFill/>
          <a:ln>
            <a:noFill/>
          </a:ln>
        </p:spPr>
      </p:pic>
      <p:graphicFrame>
        <p:nvGraphicFramePr>
          <p:cNvPr id="161" name="Google Shape;161;p24"/>
          <p:cNvGraphicFramePr/>
          <p:nvPr/>
        </p:nvGraphicFramePr>
        <p:xfrm>
          <a:off x="1735738" y="1370875"/>
          <a:ext cx="3000000" cy="3000000"/>
        </p:xfrm>
        <a:graphic>
          <a:graphicData uri="http://schemas.openxmlformats.org/drawingml/2006/table">
            <a:tbl>
              <a:tblPr>
                <a:noFill/>
                <a:tableStyleId>{16A07929-B8F6-42B2-AE17-2912912DA769}</a:tableStyleId>
              </a:tblPr>
              <a:tblGrid>
                <a:gridCol w="4090650"/>
              </a:tblGrid>
              <a:tr h="571500">
                <a:tc>
                  <a:txBody>
                    <a:bodyPr/>
                    <a:lstStyle/>
                    <a:p>
                      <a:pPr indent="0" lvl="0" marL="0" rtl="0" algn="l">
                        <a:lnSpc>
                          <a:spcPct val="115000"/>
                        </a:lnSpc>
                        <a:spcBef>
                          <a:spcPts val="1200"/>
                        </a:spcBef>
                        <a:spcAft>
                          <a:spcPts val="0"/>
                        </a:spcAft>
                        <a:buNone/>
                      </a:pPr>
                      <a:r>
                        <a:rPr b="1" lang="fr-CA" sz="1200" u="sng">
                          <a:solidFill>
                            <a:schemeClr val="dk1"/>
                          </a:solidFill>
                          <a:latin typeface="Times New Roman"/>
                          <a:ea typeface="Times New Roman"/>
                          <a:cs typeface="Times New Roman"/>
                          <a:sym typeface="Times New Roman"/>
                        </a:rPr>
                        <a:t>ATTRIBUTION- Pas d’utilisation commerciale</a:t>
                      </a:r>
                      <a:endParaRPr b="1" sz="1100">
                        <a:solidFill>
                          <a:schemeClr val="dk1"/>
                        </a:solidFill>
                        <a:latin typeface="Times New Roman"/>
                        <a:ea typeface="Times New Roman"/>
                        <a:cs typeface="Times New Roman"/>
                        <a:sym typeface="Times New Roman"/>
                      </a:endParaRPr>
                    </a:p>
                    <a:p>
                      <a:pPr indent="0" lvl="0" marL="0" marR="0" rtl="0" algn="just">
                        <a:lnSpc>
                          <a:spcPct val="115000"/>
                        </a:lnSpc>
                        <a:spcBef>
                          <a:spcPts val="1200"/>
                        </a:spcBef>
                        <a:spcAft>
                          <a:spcPts val="1200"/>
                        </a:spcAft>
                        <a:buNone/>
                      </a:pPr>
                      <a:r>
                        <a:rPr lang="fr-CA" sz="1200">
                          <a:solidFill>
                            <a:schemeClr val="dk1"/>
                          </a:solidFill>
                          <a:latin typeface="Times New Roman"/>
                          <a:ea typeface="Times New Roman"/>
                          <a:cs typeface="Times New Roman"/>
                          <a:sym typeface="Times New Roman"/>
                        </a:rPr>
                        <a:t>Autorise les personnes à utiliser l’œuvre à des fins non commerciales uniquement et seulement s’ils attribuent l’œuvre au créateur.  </a:t>
                      </a:r>
                      <a:endParaRPr sz="1000">
                        <a:latin typeface="Times New Roman"/>
                        <a:ea typeface="Times New Roman"/>
                        <a:cs typeface="Times New Roman"/>
                        <a:sym typeface="Times New Roman"/>
                      </a:endParaRPr>
                    </a:p>
                  </a:txBody>
                  <a:tcPr marT="91425" marB="91425" marR="89525" marL="89525"/>
                </a:tc>
              </a:tr>
            </a:tbl>
          </a:graphicData>
        </a:graphic>
      </p:graphicFrame>
      <p:sp>
        <p:nvSpPr>
          <p:cNvPr id="162" name="Google Shape;162;p24"/>
          <p:cNvSpPr txBox="1"/>
          <p:nvPr/>
        </p:nvSpPr>
        <p:spPr>
          <a:xfrm>
            <a:off x="235475" y="2268100"/>
            <a:ext cx="1371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fr-CA">
                <a:solidFill>
                  <a:schemeClr val="lt2"/>
                </a:solidFill>
                <a:latin typeface="Roboto"/>
                <a:ea typeface="Roboto"/>
                <a:cs typeface="Roboto"/>
                <a:sym typeface="Roboto"/>
              </a:rPr>
              <a:t>CC-BY-NC</a:t>
            </a:r>
            <a:endParaRPr>
              <a:solidFill>
                <a:schemeClr val="lt2"/>
              </a:solidFill>
              <a:latin typeface="Roboto"/>
              <a:ea typeface="Roboto"/>
              <a:cs typeface="Roboto"/>
              <a:sym typeface="Roboto"/>
            </a:endParaRPr>
          </a:p>
        </p:txBody>
      </p:sp>
      <p:sp>
        <p:nvSpPr>
          <p:cNvPr id="163" name="Google Shape;163;p24"/>
          <p:cNvSpPr txBox="1"/>
          <p:nvPr/>
        </p:nvSpPr>
        <p:spPr>
          <a:xfrm>
            <a:off x="233388" y="3889738"/>
            <a:ext cx="1371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fr-CA">
                <a:solidFill>
                  <a:schemeClr val="lt2"/>
                </a:solidFill>
                <a:latin typeface="Roboto"/>
                <a:ea typeface="Roboto"/>
                <a:cs typeface="Roboto"/>
                <a:sym typeface="Roboto"/>
              </a:rPr>
              <a:t>CC-BY-NC-SA</a:t>
            </a:r>
            <a:endParaRPr>
              <a:solidFill>
                <a:schemeClr val="lt2"/>
              </a:solidFill>
              <a:latin typeface="Roboto"/>
              <a:ea typeface="Roboto"/>
              <a:cs typeface="Roboto"/>
              <a:sym typeface="Roboto"/>
            </a:endParaRPr>
          </a:p>
        </p:txBody>
      </p:sp>
      <p:graphicFrame>
        <p:nvGraphicFramePr>
          <p:cNvPr id="164" name="Google Shape;164;p24"/>
          <p:cNvGraphicFramePr/>
          <p:nvPr/>
        </p:nvGraphicFramePr>
        <p:xfrm>
          <a:off x="1735738" y="2970800"/>
          <a:ext cx="3000000" cy="3000000"/>
        </p:xfrm>
        <a:graphic>
          <a:graphicData uri="http://schemas.openxmlformats.org/drawingml/2006/table">
            <a:tbl>
              <a:tblPr>
                <a:noFill/>
                <a:tableStyleId>{16A07929-B8F6-42B2-AE17-2912912DA769}</a:tableStyleId>
              </a:tblPr>
              <a:tblGrid>
                <a:gridCol w="4433425"/>
              </a:tblGrid>
              <a:tr h="686100">
                <a:tc>
                  <a:txBody>
                    <a:bodyPr/>
                    <a:lstStyle/>
                    <a:p>
                      <a:pPr indent="0" lvl="0" marL="0" rtl="0" algn="l">
                        <a:lnSpc>
                          <a:spcPct val="115000"/>
                        </a:lnSpc>
                        <a:spcBef>
                          <a:spcPts val="1200"/>
                        </a:spcBef>
                        <a:spcAft>
                          <a:spcPts val="1200"/>
                        </a:spcAft>
                        <a:buNone/>
                      </a:pPr>
                      <a:r>
                        <a:rPr b="1" lang="fr-CA" sz="1200" u="sng">
                          <a:solidFill>
                            <a:schemeClr val="dk1"/>
                          </a:solidFill>
                          <a:latin typeface="Times New Roman"/>
                          <a:ea typeface="Times New Roman"/>
                          <a:cs typeface="Times New Roman"/>
                          <a:sym typeface="Times New Roman"/>
                        </a:rPr>
                        <a:t>ATTRIBUTION- Pas d’utilisation commerciale - Partage dans les mêmes conditions</a:t>
                      </a:r>
                      <a:endParaRPr b="1" sz="1200" u="sng">
                        <a:solidFill>
                          <a:schemeClr val="dk1"/>
                        </a:solidFill>
                        <a:latin typeface="Times New Roman"/>
                        <a:ea typeface="Times New Roman"/>
                        <a:cs typeface="Times New Roman"/>
                        <a:sym typeface="Times New Roman"/>
                      </a:endParaRPr>
                    </a:p>
                  </a:txBody>
                  <a:tcPr marT="91425" marB="91425" marR="89525" marL="89525"/>
                </a:tc>
              </a:tr>
            </a:tbl>
          </a:graphicData>
        </a:graphic>
      </p:graphicFrame>
      <p:graphicFrame>
        <p:nvGraphicFramePr>
          <p:cNvPr id="165" name="Google Shape;165;p24"/>
          <p:cNvGraphicFramePr/>
          <p:nvPr/>
        </p:nvGraphicFramePr>
        <p:xfrm>
          <a:off x="1724775" y="3399600"/>
          <a:ext cx="3000000" cy="3000000"/>
        </p:xfrm>
        <a:graphic>
          <a:graphicData uri="http://schemas.openxmlformats.org/drawingml/2006/table">
            <a:tbl>
              <a:tblPr>
                <a:noFill/>
                <a:tableStyleId>{16A07929-B8F6-42B2-AE17-2912912DA769}</a:tableStyleId>
              </a:tblPr>
              <a:tblGrid>
                <a:gridCol w="4328075"/>
              </a:tblGrid>
              <a:tr h="1380475">
                <a:tc>
                  <a:txBody>
                    <a:bodyPr/>
                    <a:lstStyle/>
                    <a:p>
                      <a:pPr indent="0" lvl="0" marL="0" rtl="0" algn="just">
                        <a:lnSpc>
                          <a:spcPct val="115000"/>
                        </a:lnSpc>
                        <a:spcBef>
                          <a:spcPts val="1200"/>
                        </a:spcBef>
                        <a:spcAft>
                          <a:spcPts val="1200"/>
                        </a:spcAft>
                        <a:buNone/>
                      </a:pPr>
                      <a:r>
                        <a:rPr lang="fr-CA" sz="1200">
                          <a:solidFill>
                            <a:schemeClr val="dk1"/>
                          </a:solidFill>
                          <a:latin typeface="Times New Roman"/>
                          <a:ea typeface="Times New Roman"/>
                          <a:cs typeface="Times New Roman"/>
                          <a:sym typeface="Times New Roman"/>
                        </a:rPr>
                        <a:t>Autorise les personnes à utiliser l’œuvre à des fins non commerciales uniquement, en autant qu’ils attribuent l’œuvre au créateur. Les adaptations de l’œuvre originale doivent être partagées sous la même licence ou une licence compatible.</a:t>
                      </a:r>
                      <a:endParaRPr sz="1000">
                        <a:latin typeface="Times New Roman"/>
                        <a:ea typeface="Times New Roman"/>
                        <a:cs typeface="Times New Roman"/>
                        <a:sym typeface="Times New Roman"/>
                      </a:endParaRPr>
                    </a:p>
                  </a:txBody>
                  <a:tcPr marT="91425" marB="91425" marR="89525" marL="89525"/>
                </a:tc>
              </a:tr>
            </a:tbl>
          </a:graphicData>
        </a:graphic>
      </p:graphicFrame>
      <p:pic>
        <p:nvPicPr>
          <p:cNvPr id="166" name="Google Shape;166;p24"/>
          <p:cNvPicPr preferRelativeResize="0"/>
          <p:nvPr/>
        </p:nvPicPr>
        <p:blipFill>
          <a:blip r:embed="rId5">
            <a:alphaModFix/>
          </a:blip>
          <a:stretch>
            <a:fillRect/>
          </a:stretch>
        </p:blipFill>
        <p:spPr>
          <a:xfrm>
            <a:off x="312350" y="1749675"/>
            <a:ext cx="1294725" cy="455883"/>
          </a:xfrm>
          <a:prstGeom prst="rect">
            <a:avLst/>
          </a:prstGeom>
          <a:noFill/>
          <a:ln>
            <a:noFill/>
          </a:ln>
        </p:spPr>
      </p:pic>
      <p:pic>
        <p:nvPicPr>
          <p:cNvPr id="167" name="Google Shape;167;p24"/>
          <p:cNvPicPr preferRelativeResize="0"/>
          <p:nvPr/>
        </p:nvPicPr>
        <p:blipFill>
          <a:blip r:embed="rId6">
            <a:alphaModFix/>
          </a:blip>
          <a:stretch>
            <a:fillRect/>
          </a:stretch>
        </p:blipFill>
        <p:spPr>
          <a:xfrm>
            <a:off x="273900" y="3399600"/>
            <a:ext cx="1294725" cy="45941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Les licences</a:t>
            </a:r>
            <a:endParaRPr/>
          </a:p>
        </p:txBody>
      </p:sp>
      <p:pic>
        <p:nvPicPr>
          <p:cNvPr id="173" name="Google Shape;173;p25"/>
          <p:cNvPicPr preferRelativeResize="0"/>
          <p:nvPr/>
        </p:nvPicPr>
        <p:blipFill>
          <a:blip r:embed="rId3">
            <a:alphaModFix/>
          </a:blip>
          <a:stretch>
            <a:fillRect/>
          </a:stretch>
        </p:blipFill>
        <p:spPr>
          <a:xfrm>
            <a:off x="206925" y="4782500"/>
            <a:ext cx="838200" cy="295275"/>
          </a:xfrm>
          <a:prstGeom prst="rect">
            <a:avLst/>
          </a:prstGeom>
          <a:noFill/>
          <a:ln>
            <a:noFill/>
          </a:ln>
        </p:spPr>
      </p:pic>
      <p:pic>
        <p:nvPicPr>
          <p:cNvPr id="174" name="Google Shape;174;p25"/>
          <p:cNvPicPr preferRelativeResize="0"/>
          <p:nvPr/>
        </p:nvPicPr>
        <p:blipFill>
          <a:blip r:embed="rId4">
            <a:alphaModFix/>
          </a:blip>
          <a:stretch>
            <a:fillRect/>
          </a:stretch>
        </p:blipFill>
        <p:spPr>
          <a:xfrm>
            <a:off x="6172634" y="278862"/>
            <a:ext cx="2794166" cy="4585775"/>
          </a:xfrm>
          <a:prstGeom prst="rect">
            <a:avLst/>
          </a:prstGeom>
          <a:noFill/>
          <a:ln>
            <a:noFill/>
          </a:ln>
        </p:spPr>
      </p:pic>
      <p:graphicFrame>
        <p:nvGraphicFramePr>
          <p:cNvPr id="175" name="Google Shape;175;p25"/>
          <p:cNvGraphicFramePr/>
          <p:nvPr/>
        </p:nvGraphicFramePr>
        <p:xfrm>
          <a:off x="1735738" y="1370875"/>
          <a:ext cx="3000000" cy="3000000"/>
        </p:xfrm>
        <a:graphic>
          <a:graphicData uri="http://schemas.openxmlformats.org/drawingml/2006/table">
            <a:tbl>
              <a:tblPr>
                <a:noFill/>
                <a:tableStyleId>{16A07929-B8F6-42B2-AE17-2912912DA769}</a:tableStyleId>
              </a:tblPr>
              <a:tblGrid>
                <a:gridCol w="4090650"/>
              </a:tblGrid>
              <a:tr h="571500">
                <a:tc>
                  <a:txBody>
                    <a:bodyPr/>
                    <a:lstStyle/>
                    <a:p>
                      <a:pPr indent="0" lvl="0" marL="0" rtl="0" algn="l">
                        <a:lnSpc>
                          <a:spcPct val="115000"/>
                        </a:lnSpc>
                        <a:spcBef>
                          <a:spcPts val="1200"/>
                        </a:spcBef>
                        <a:spcAft>
                          <a:spcPts val="0"/>
                        </a:spcAft>
                        <a:buNone/>
                      </a:pPr>
                      <a:r>
                        <a:rPr b="1" lang="fr-CA" sz="1200" u="sng">
                          <a:solidFill>
                            <a:schemeClr val="dk1"/>
                          </a:solidFill>
                          <a:latin typeface="Times New Roman"/>
                          <a:ea typeface="Times New Roman"/>
                          <a:cs typeface="Times New Roman"/>
                          <a:sym typeface="Times New Roman"/>
                        </a:rPr>
                        <a:t>ATTRIBUTION- Pas de modifications</a:t>
                      </a:r>
                      <a:endParaRPr b="1" sz="1100">
                        <a:solidFill>
                          <a:schemeClr val="dk1"/>
                        </a:solidFill>
                        <a:latin typeface="Times New Roman"/>
                        <a:ea typeface="Times New Roman"/>
                        <a:cs typeface="Times New Roman"/>
                        <a:sym typeface="Times New Roman"/>
                      </a:endParaRPr>
                    </a:p>
                    <a:p>
                      <a:pPr indent="0" lvl="0" marL="0" marR="0" rtl="0" algn="just">
                        <a:lnSpc>
                          <a:spcPct val="115000"/>
                        </a:lnSpc>
                        <a:spcBef>
                          <a:spcPts val="1200"/>
                        </a:spcBef>
                        <a:spcAft>
                          <a:spcPts val="1200"/>
                        </a:spcAft>
                        <a:buNone/>
                      </a:pPr>
                      <a:r>
                        <a:rPr lang="fr-CA" sz="1100">
                          <a:solidFill>
                            <a:schemeClr val="dk1"/>
                          </a:solidFill>
                          <a:latin typeface="Times New Roman"/>
                          <a:ea typeface="Times New Roman"/>
                          <a:cs typeface="Times New Roman"/>
                          <a:sym typeface="Times New Roman"/>
                        </a:rPr>
                        <a:t>Autorise les personnes à utiliser l’œuvre et à la partager, même à des fins commerciales, tant qu’ils attribuent l’œuvre à son créateur. L’adaptation ou la modification de l’œuvre n’est pas autorisée.</a:t>
                      </a:r>
                      <a:r>
                        <a:rPr lang="fr-CA" sz="1200">
                          <a:solidFill>
                            <a:schemeClr val="dk1"/>
                          </a:solidFill>
                          <a:latin typeface="Times New Roman"/>
                          <a:ea typeface="Times New Roman"/>
                          <a:cs typeface="Times New Roman"/>
                          <a:sym typeface="Times New Roman"/>
                        </a:rPr>
                        <a:t> </a:t>
                      </a:r>
                      <a:endParaRPr sz="1000">
                        <a:latin typeface="Times New Roman"/>
                        <a:ea typeface="Times New Roman"/>
                        <a:cs typeface="Times New Roman"/>
                        <a:sym typeface="Times New Roman"/>
                      </a:endParaRPr>
                    </a:p>
                  </a:txBody>
                  <a:tcPr marT="91425" marB="91425" marR="89525" marL="89525"/>
                </a:tc>
              </a:tr>
            </a:tbl>
          </a:graphicData>
        </a:graphic>
      </p:graphicFrame>
      <p:sp>
        <p:nvSpPr>
          <p:cNvPr id="176" name="Google Shape;176;p25"/>
          <p:cNvSpPr txBox="1"/>
          <p:nvPr/>
        </p:nvSpPr>
        <p:spPr>
          <a:xfrm>
            <a:off x="235475" y="2268100"/>
            <a:ext cx="1371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fr-CA">
                <a:solidFill>
                  <a:schemeClr val="lt2"/>
                </a:solidFill>
                <a:latin typeface="Roboto"/>
                <a:ea typeface="Roboto"/>
                <a:cs typeface="Roboto"/>
                <a:sym typeface="Roboto"/>
              </a:rPr>
              <a:t>CC-ND</a:t>
            </a:r>
            <a:endParaRPr>
              <a:solidFill>
                <a:schemeClr val="lt2"/>
              </a:solidFill>
              <a:latin typeface="Roboto"/>
              <a:ea typeface="Roboto"/>
              <a:cs typeface="Roboto"/>
              <a:sym typeface="Roboto"/>
            </a:endParaRPr>
          </a:p>
        </p:txBody>
      </p:sp>
      <p:sp>
        <p:nvSpPr>
          <p:cNvPr id="177" name="Google Shape;177;p25"/>
          <p:cNvSpPr txBox="1"/>
          <p:nvPr/>
        </p:nvSpPr>
        <p:spPr>
          <a:xfrm>
            <a:off x="233388" y="3889738"/>
            <a:ext cx="1371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fr-CA">
                <a:solidFill>
                  <a:schemeClr val="lt2"/>
                </a:solidFill>
                <a:latin typeface="Roboto"/>
                <a:ea typeface="Roboto"/>
                <a:cs typeface="Roboto"/>
                <a:sym typeface="Roboto"/>
              </a:rPr>
              <a:t>CC-BY-NC-ND</a:t>
            </a:r>
            <a:endParaRPr>
              <a:solidFill>
                <a:schemeClr val="lt2"/>
              </a:solidFill>
              <a:latin typeface="Roboto"/>
              <a:ea typeface="Roboto"/>
              <a:cs typeface="Roboto"/>
              <a:sym typeface="Roboto"/>
            </a:endParaRPr>
          </a:p>
        </p:txBody>
      </p:sp>
      <p:graphicFrame>
        <p:nvGraphicFramePr>
          <p:cNvPr id="178" name="Google Shape;178;p25"/>
          <p:cNvGraphicFramePr/>
          <p:nvPr/>
        </p:nvGraphicFramePr>
        <p:xfrm>
          <a:off x="1735738" y="2952275"/>
          <a:ext cx="3000000" cy="3000000"/>
        </p:xfrm>
        <a:graphic>
          <a:graphicData uri="http://schemas.openxmlformats.org/drawingml/2006/table">
            <a:tbl>
              <a:tblPr>
                <a:noFill/>
                <a:tableStyleId>{16A07929-B8F6-42B2-AE17-2912912DA769}</a:tableStyleId>
              </a:tblPr>
              <a:tblGrid>
                <a:gridCol w="4433425"/>
              </a:tblGrid>
              <a:tr h="686100">
                <a:tc>
                  <a:txBody>
                    <a:bodyPr/>
                    <a:lstStyle/>
                    <a:p>
                      <a:pPr indent="0" lvl="0" marL="0" rtl="0" algn="l">
                        <a:lnSpc>
                          <a:spcPct val="115000"/>
                        </a:lnSpc>
                        <a:spcBef>
                          <a:spcPts val="1200"/>
                        </a:spcBef>
                        <a:spcAft>
                          <a:spcPts val="1200"/>
                        </a:spcAft>
                        <a:buNone/>
                      </a:pPr>
                      <a:r>
                        <a:rPr b="1" lang="fr-CA" sz="1200" u="sng">
                          <a:solidFill>
                            <a:schemeClr val="dk1"/>
                          </a:solidFill>
                          <a:latin typeface="Times New Roman"/>
                          <a:ea typeface="Times New Roman"/>
                          <a:cs typeface="Times New Roman"/>
                          <a:sym typeface="Times New Roman"/>
                        </a:rPr>
                        <a:t>ATTRIBUTION- Pas d’utilisation commerciale - Pas de modifications</a:t>
                      </a:r>
                      <a:endParaRPr b="1" sz="1200" u="sng">
                        <a:solidFill>
                          <a:schemeClr val="dk1"/>
                        </a:solidFill>
                        <a:latin typeface="Times New Roman"/>
                        <a:ea typeface="Times New Roman"/>
                        <a:cs typeface="Times New Roman"/>
                        <a:sym typeface="Times New Roman"/>
                      </a:endParaRPr>
                    </a:p>
                  </a:txBody>
                  <a:tcPr marT="91425" marB="91425" marR="89525" marL="89525"/>
                </a:tc>
              </a:tr>
            </a:tbl>
          </a:graphicData>
        </a:graphic>
      </p:graphicFrame>
      <p:graphicFrame>
        <p:nvGraphicFramePr>
          <p:cNvPr id="179" name="Google Shape;179;p25"/>
          <p:cNvGraphicFramePr/>
          <p:nvPr/>
        </p:nvGraphicFramePr>
        <p:xfrm>
          <a:off x="1724775" y="3567975"/>
          <a:ext cx="3000000" cy="3000000"/>
        </p:xfrm>
        <a:graphic>
          <a:graphicData uri="http://schemas.openxmlformats.org/drawingml/2006/table">
            <a:tbl>
              <a:tblPr>
                <a:noFill/>
                <a:tableStyleId>{16A07929-B8F6-42B2-AE17-2912912DA769}</a:tableStyleId>
              </a:tblPr>
              <a:tblGrid>
                <a:gridCol w="4328075"/>
              </a:tblGrid>
              <a:tr h="1380475">
                <a:tc>
                  <a:txBody>
                    <a:bodyPr/>
                    <a:lstStyle/>
                    <a:p>
                      <a:pPr indent="0" lvl="0" marL="0" rtl="0" algn="just">
                        <a:lnSpc>
                          <a:spcPct val="115000"/>
                        </a:lnSpc>
                        <a:spcBef>
                          <a:spcPts val="1200"/>
                        </a:spcBef>
                        <a:spcAft>
                          <a:spcPts val="1200"/>
                        </a:spcAft>
                        <a:buNone/>
                      </a:pPr>
                      <a:r>
                        <a:rPr lang="fr-CA" sz="1200">
                          <a:solidFill>
                            <a:schemeClr val="dk1"/>
                          </a:solidFill>
                          <a:latin typeface="Times New Roman"/>
                          <a:ea typeface="Times New Roman"/>
                          <a:cs typeface="Times New Roman"/>
                          <a:sym typeface="Times New Roman"/>
                        </a:rPr>
                        <a:t>Autorise les personnes à utiliser l’œuvre et à la partager, uniquement à des fins non commerciales, tant qu’ils attribuent l’œuvre à son créateur. L’adaptation ou la modification de l’œuvre n’est pas autorisée.</a:t>
                      </a:r>
                      <a:endParaRPr sz="1000">
                        <a:latin typeface="Times New Roman"/>
                        <a:ea typeface="Times New Roman"/>
                        <a:cs typeface="Times New Roman"/>
                        <a:sym typeface="Times New Roman"/>
                      </a:endParaRPr>
                    </a:p>
                  </a:txBody>
                  <a:tcPr marT="91425" marB="91425" marR="89525" marL="89525"/>
                </a:tc>
              </a:tr>
            </a:tbl>
          </a:graphicData>
        </a:graphic>
      </p:graphicFrame>
      <p:pic>
        <p:nvPicPr>
          <p:cNvPr id="180" name="Google Shape;180;p25"/>
          <p:cNvPicPr preferRelativeResize="0"/>
          <p:nvPr/>
        </p:nvPicPr>
        <p:blipFill>
          <a:blip r:embed="rId5">
            <a:alphaModFix/>
          </a:blip>
          <a:stretch>
            <a:fillRect/>
          </a:stretch>
        </p:blipFill>
        <p:spPr>
          <a:xfrm>
            <a:off x="273913" y="1730500"/>
            <a:ext cx="1294725" cy="450336"/>
          </a:xfrm>
          <a:prstGeom prst="rect">
            <a:avLst/>
          </a:prstGeom>
          <a:noFill/>
          <a:ln>
            <a:noFill/>
          </a:ln>
        </p:spPr>
      </p:pic>
      <p:pic>
        <p:nvPicPr>
          <p:cNvPr id="181" name="Google Shape;181;p25"/>
          <p:cNvPicPr preferRelativeResize="0"/>
          <p:nvPr/>
        </p:nvPicPr>
        <p:blipFill>
          <a:blip r:embed="rId6">
            <a:alphaModFix/>
          </a:blip>
          <a:stretch>
            <a:fillRect/>
          </a:stretch>
        </p:blipFill>
        <p:spPr>
          <a:xfrm>
            <a:off x="336053" y="3405050"/>
            <a:ext cx="1136936" cy="4002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pic>
        <p:nvPicPr>
          <p:cNvPr id="186" name="Google Shape;186;p26">
            <a:hlinkClick r:id="rId3"/>
          </p:cNvPr>
          <p:cNvPicPr preferRelativeResize="0"/>
          <p:nvPr/>
        </p:nvPicPr>
        <p:blipFill rotWithShape="1">
          <a:blip r:embed="rId4">
            <a:alphaModFix/>
          </a:blip>
          <a:srcRect b="0" l="0" r="0" t="0"/>
          <a:stretch/>
        </p:blipFill>
        <p:spPr>
          <a:xfrm>
            <a:off x="1788973" y="110550"/>
            <a:ext cx="6152003" cy="4922400"/>
          </a:xfrm>
          <a:prstGeom prst="rect">
            <a:avLst/>
          </a:prstGeom>
          <a:noFill/>
          <a:ln>
            <a:noFill/>
          </a:ln>
        </p:spPr>
      </p:pic>
      <p:pic>
        <p:nvPicPr>
          <p:cNvPr id="187" name="Google Shape;187;p26"/>
          <p:cNvPicPr preferRelativeResize="0"/>
          <p:nvPr/>
        </p:nvPicPr>
        <p:blipFill>
          <a:blip r:embed="rId5">
            <a:alphaModFix/>
          </a:blip>
          <a:stretch>
            <a:fillRect/>
          </a:stretch>
        </p:blipFill>
        <p:spPr>
          <a:xfrm>
            <a:off x="206925" y="4782500"/>
            <a:ext cx="838200" cy="2952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Nos droits, les droits des enseignants… Survol</a:t>
            </a:r>
            <a:endParaRPr/>
          </a:p>
        </p:txBody>
      </p:sp>
      <p:sp>
        <p:nvSpPr>
          <p:cNvPr id="193" name="Google Shape;193;p27"/>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fr-CA" sz="1900">
                <a:latin typeface="Arial"/>
                <a:ea typeface="Arial"/>
                <a:cs typeface="Arial"/>
                <a:sym typeface="Arial"/>
              </a:rPr>
              <a:t>Votre employeur détient les droits d’auteur sauf exception:</a:t>
            </a:r>
            <a:endParaRPr sz="1900">
              <a:latin typeface="Arial"/>
              <a:ea typeface="Arial"/>
              <a:cs typeface="Arial"/>
              <a:sym typeface="Arial"/>
            </a:endParaRPr>
          </a:p>
          <a:p>
            <a:pPr indent="-349250" lvl="0" marL="457200" rtl="0" algn="l">
              <a:spcBef>
                <a:spcPts val="0"/>
              </a:spcBef>
              <a:spcAft>
                <a:spcPts val="0"/>
              </a:spcAft>
              <a:buSzPts val="1900"/>
              <a:buFont typeface="Arial"/>
              <a:buChar char="●"/>
            </a:pPr>
            <a:r>
              <a:rPr lang="fr-CA" sz="1900">
                <a:latin typeface="Arial"/>
                <a:ea typeface="Arial"/>
                <a:cs typeface="Arial"/>
                <a:sym typeface="Arial"/>
              </a:rPr>
              <a:t>Travailleur autonome</a:t>
            </a:r>
            <a:endParaRPr sz="1900">
              <a:latin typeface="Arial"/>
              <a:ea typeface="Arial"/>
              <a:cs typeface="Arial"/>
              <a:sym typeface="Arial"/>
            </a:endParaRPr>
          </a:p>
          <a:p>
            <a:pPr indent="-349250" lvl="0" marL="457200" rtl="0" algn="l">
              <a:spcBef>
                <a:spcPts val="0"/>
              </a:spcBef>
              <a:spcAft>
                <a:spcPts val="0"/>
              </a:spcAft>
              <a:buSzPts val="1900"/>
              <a:buFont typeface="Arial"/>
              <a:buChar char="●"/>
            </a:pPr>
            <a:r>
              <a:rPr lang="fr-CA" sz="1900">
                <a:latin typeface="Arial"/>
                <a:ea typeface="Arial"/>
                <a:cs typeface="Arial"/>
                <a:sym typeface="Arial"/>
              </a:rPr>
              <a:t>Contrat ou Convention collective vous permet de garder vos droits</a:t>
            </a:r>
            <a:endParaRPr sz="1900">
              <a:latin typeface="Arial"/>
              <a:ea typeface="Arial"/>
              <a:cs typeface="Arial"/>
              <a:sym typeface="Arial"/>
            </a:endParaRPr>
          </a:p>
          <a:p>
            <a:pPr indent="0" lvl="0" marL="0" rtl="0" algn="l">
              <a:spcBef>
                <a:spcPts val="0"/>
              </a:spcBef>
              <a:spcAft>
                <a:spcPts val="1200"/>
              </a:spcAft>
              <a:buNone/>
            </a:pPr>
            <a:r>
              <a:t/>
            </a:r>
            <a:endParaRPr/>
          </a:p>
        </p:txBody>
      </p:sp>
      <p:pic>
        <p:nvPicPr>
          <p:cNvPr id="194" name="Google Shape;194;p27"/>
          <p:cNvPicPr preferRelativeResize="0"/>
          <p:nvPr/>
        </p:nvPicPr>
        <p:blipFill>
          <a:blip r:embed="rId3">
            <a:alphaModFix/>
          </a:blip>
          <a:stretch>
            <a:fillRect/>
          </a:stretch>
        </p:blipFill>
        <p:spPr>
          <a:xfrm>
            <a:off x="206925" y="4782500"/>
            <a:ext cx="838200" cy="2952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8"/>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Activité 2</a:t>
            </a:r>
            <a:endParaRPr/>
          </a:p>
        </p:txBody>
      </p:sp>
      <p:sp>
        <p:nvSpPr>
          <p:cNvPr id="200" name="Google Shape;200;p28"/>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fr-CA"/>
              <a:t>En sous-groupes :</a:t>
            </a:r>
            <a:endParaRPr/>
          </a:p>
          <a:p>
            <a:pPr indent="0" lvl="0" marL="0" rtl="0" algn="l">
              <a:spcBef>
                <a:spcPts val="1200"/>
              </a:spcBef>
              <a:spcAft>
                <a:spcPts val="0"/>
              </a:spcAft>
              <a:buNone/>
            </a:pPr>
            <a:r>
              <a:rPr lang="fr-CA" u="sng">
                <a:solidFill>
                  <a:schemeClr val="hlink"/>
                </a:solidFill>
                <a:hlinkClick r:id="rId3"/>
              </a:rPr>
              <a:t>https://miro.com/app/board/uXjVOD1P9qY=/</a:t>
            </a:r>
            <a:r>
              <a:rPr lang="fr-CA"/>
              <a:t> </a:t>
            </a:r>
            <a:endParaRPr/>
          </a:p>
          <a:p>
            <a:pPr indent="0" lvl="0" marL="0" rtl="0" algn="l">
              <a:spcBef>
                <a:spcPts val="1200"/>
              </a:spcBef>
              <a:spcAft>
                <a:spcPts val="1200"/>
              </a:spcAft>
              <a:buNone/>
            </a:pPr>
            <a:r>
              <a:t/>
            </a:r>
            <a:endParaRPr/>
          </a:p>
        </p:txBody>
      </p:sp>
      <p:pic>
        <p:nvPicPr>
          <p:cNvPr id="201" name="Google Shape;201;p28"/>
          <p:cNvPicPr preferRelativeResize="0"/>
          <p:nvPr/>
        </p:nvPicPr>
        <p:blipFill>
          <a:blip r:embed="rId4">
            <a:alphaModFix/>
          </a:blip>
          <a:stretch>
            <a:fillRect/>
          </a:stretch>
        </p:blipFill>
        <p:spPr>
          <a:xfrm>
            <a:off x="206925" y="4782500"/>
            <a:ext cx="838200" cy="295275"/>
          </a:xfrm>
          <a:prstGeom prst="rect">
            <a:avLst/>
          </a:prstGeom>
          <a:noFill/>
          <a:ln>
            <a:noFill/>
          </a:ln>
        </p:spPr>
      </p:pic>
      <p:pic>
        <p:nvPicPr>
          <p:cNvPr id="202" name="Google Shape;202;p28"/>
          <p:cNvPicPr preferRelativeResize="0"/>
          <p:nvPr/>
        </p:nvPicPr>
        <p:blipFill rotWithShape="1">
          <a:blip r:embed="rId5">
            <a:alphaModFix/>
          </a:blip>
          <a:srcRect b="6213" l="6060" r="4677" t="5649"/>
          <a:stretch/>
        </p:blipFill>
        <p:spPr>
          <a:xfrm>
            <a:off x="6054925" y="2127500"/>
            <a:ext cx="2790298" cy="27550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9"/>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Avantages des REL</a:t>
            </a:r>
            <a:endParaRPr/>
          </a:p>
        </p:txBody>
      </p:sp>
      <p:sp>
        <p:nvSpPr>
          <p:cNvPr id="208" name="Google Shape;208;p29"/>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68300" lvl="0" marL="457200" rtl="0" algn="l">
              <a:spcBef>
                <a:spcPts val="0"/>
              </a:spcBef>
              <a:spcAft>
                <a:spcPts val="0"/>
              </a:spcAft>
              <a:buSzPts val="2200"/>
              <a:buFont typeface="Arial"/>
              <a:buChar char="●"/>
            </a:pPr>
            <a:r>
              <a:rPr lang="fr-CA" sz="2200">
                <a:latin typeface="Arial"/>
                <a:ea typeface="Arial"/>
                <a:cs typeface="Arial"/>
                <a:sym typeface="Arial"/>
              </a:rPr>
              <a:t>S’inscrire dans un système de valeurs qui vise le bien commun</a:t>
            </a:r>
            <a:endParaRPr sz="2200">
              <a:latin typeface="Arial"/>
              <a:ea typeface="Arial"/>
              <a:cs typeface="Arial"/>
              <a:sym typeface="Arial"/>
            </a:endParaRPr>
          </a:p>
          <a:p>
            <a:pPr indent="-368300" lvl="0" marL="457200" rtl="0" algn="l">
              <a:spcBef>
                <a:spcPts val="0"/>
              </a:spcBef>
              <a:spcAft>
                <a:spcPts val="0"/>
              </a:spcAft>
              <a:buSzPts val="2200"/>
              <a:buFont typeface="Arial"/>
              <a:buChar char="●"/>
            </a:pPr>
            <a:r>
              <a:rPr lang="fr-CA" sz="2200">
                <a:latin typeface="Arial"/>
                <a:ea typeface="Arial"/>
                <a:cs typeface="Arial"/>
                <a:sym typeface="Arial"/>
              </a:rPr>
              <a:t>Réduire le temps de préparation de documents de qualité</a:t>
            </a:r>
            <a:endParaRPr sz="2200">
              <a:latin typeface="Arial"/>
              <a:ea typeface="Arial"/>
              <a:cs typeface="Arial"/>
              <a:sym typeface="Arial"/>
            </a:endParaRPr>
          </a:p>
          <a:p>
            <a:pPr indent="-368300" lvl="1" marL="914400" rtl="0" algn="l">
              <a:spcBef>
                <a:spcPts val="0"/>
              </a:spcBef>
              <a:spcAft>
                <a:spcPts val="0"/>
              </a:spcAft>
              <a:buSzPts val="2200"/>
              <a:buFont typeface="Arial"/>
              <a:buChar char="○"/>
            </a:pPr>
            <a:r>
              <a:rPr lang="fr-CA">
                <a:latin typeface="Arial"/>
                <a:ea typeface="Arial"/>
                <a:cs typeface="Arial"/>
                <a:sym typeface="Arial"/>
              </a:rPr>
              <a:t>Émulation vers de bonnes pratiques</a:t>
            </a:r>
            <a:endParaRPr>
              <a:latin typeface="Arial"/>
              <a:ea typeface="Arial"/>
              <a:cs typeface="Arial"/>
              <a:sym typeface="Arial"/>
            </a:endParaRPr>
          </a:p>
          <a:p>
            <a:pPr indent="-368300" lvl="0" marL="457200" marR="0" rtl="0" algn="l">
              <a:lnSpc>
                <a:spcPct val="115000"/>
              </a:lnSpc>
              <a:spcBef>
                <a:spcPts val="0"/>
              </a:spcBef>
              <a:spcAft>
                <a:spcPts val="0"/>
              </a:spcAft>
              <a:buSzPts val="2200"/>
              <a:buFont typeface="Arial"/>
              <a:buChar char="●"/>
            </a:pPr>
            <a:r>
              <a:rPr lang="fr-CA" sz="2200">
                <a:latin typeface="Arial"/>
                <a:ea typeface="Arial"/>
                <a:cs typeface="Arial"/>
                <a:sym typeface="Arial"/>
              </a:rPr>
              <a:t>Renforcer la crédibilité du document</a:t>
            </a:r>
            <a:endParaRPr sz="2200">
              <a:latin typeface="Arial"/>
              <a:ea typeface="Arial"/>
              <a:cs typeface="Arial"/>
              <a:sym typeface="Arial"/>
            </a:endParaRPr>
          </a:p>
          <a:p>
            <a:pPr indent="-368300" lvl="0" marL="457200" marR="0" rtl="0" algn="l">
              <a:lnSpc>
                <a:spcPct val="115000"/>
              </a:lnSpc>
              <a:spcBef>
                <a:spcPts val="0"/>
              </a:spcBef>
              <a:spcAft>
                <a:spcPts val="0"/>
              </a:spcAft>
              <a:buSzPts val="2200"/>
              <a:buFont typeface="Arial"/>
              <a:buChar char="●"/>
            </a:pPr>
            <a:r>
              <a:rPr lang="fr-CA" sz="2200">
                <a:latin typeface="Arial"/>
                <a:ea typeface="Arial"/>
                <a:cs typeface="Arial"/>
                <a:sym typeface="Arial"/>
              </a:rPr>
              <a:t>Établir une terminologie commune</a:t>
            </a:r>
            <a:endParaRPr sz="2200">
              <a:latin typeface="Arial"/>
              <a:ea typeface="Arial"/>
              <a:cs typeface="Arial"/>
              <a:sym typeface="Arial"/>
            </a:endParaRPr>
          </a:p>
          <a:p>
            <a:pPr indent="0" lvl="0" marL="0" rtl="0" algn="l">
              <a:spcBef>
                <a:spcPts val="0"/>
              </a:spcBef>
              <a:spcAft>
                <a:spcPts val="1200"/>
              </a:spcAft>
              <a:buNone/>
            </a:pPr>
            <a:r>
              <a:t/>
            </a:r>
            <a:endParaRPr/>
          </a:p>
        </p:txBody>
      </p:sp>
      <p:sp>
        <p:nvSpPr>
          <p:cNvPr id="209" name="Google Shape;209;p29"/>
          <p:cNvSpPr txBox="1"/>
          <p:nvPr/>
        </p:nvSpPr>
        <p:spPr>
          <a:xfrm>
            <a:off x="495850" y="4625450"/>
            <a:ext cx="4262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CA">
                <a:solidFill>
                  <a:schemeClr val="dk1"/>
                </a:solidFill>
                <a:latin typeface="Roboto"/>
                <a:ea typeface="Roboto"/>
                <a:cs typeface="Roboto"/>
                <a:sym typeface="Roboto"/>
              </a:rPr>
              <a:t>(Adapté de : Guilbault, 2022)</a:t>
            </a:r>
            <a:endParaRPr>
              <a:solidFill>
                <a:schemeClr val="dk1"/>
              </a:solidFill>
              <a:latin typeface="Roboto"/>
              <a:ea typeface="Roboto"/>
              <a:cs typeface="Roboto"/>
              <a:sym typeface="Roboto"/>
            </a:endParaRPr>
          </a:p>
        </p:txBody>
      </p:sp>
      <p:pic>
        <p:nvPicPr>
          <p:cNvPr id="210" name="Google Shape;210;p29"/>
          <p:cNvPicPr preferRelativeResize="0"/>
          <p:nvPr/>
        </p:nvPicPr>
        <p:blipFill>
          <a:blip r:embed="rId3">
            <a:alphaModFix/>
          </a:blip>
          <a:stretch>
            <a:fillRect/>
          </a:stretch>
        </p:blipFill>
        <p:spPr>
          <a:xfrm>
            <a:off x="8039925" y="4677913"/>
            <a:ext cx="838200" cy="2952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0"/>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Freins et défis</a:t>
            </a:r>
            <a:endParaRPr/>
          </a:p>
        </p:txBody>
      </p:sp>
      <p:sp>
        <p:nvSpPr>
          <p:cNvPr id="216" name="Google Shape;216;p30"/>
          <p:cNvSpPr txBox="1"/>
          <p:nvPr>
            <p:ph idx="1" type="body"/>
          </p:nvPr>
        </p:nvSpPr>
        <p:spPr>
          <a:xfrm>
            <a:off x="387900" y="1489825"/>
            <a:ext cx="8368200" cy="32928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fr-CA">
                <a:latin typeface="Arial"/>
                <a:ea typeface="Arial"/>
                <a:cs typeface="Arial"/>
                <a:sym typeface="Arial"/>
              </a:rPr>
              <a:t>Perception de ne pas avoir une production adéquate</a:t>
            </a:r>
            <a:endParaRPr sz="1400">
              <a:latin typeface="Arial"/>
              <a:ea typeface="Arial"/>
              <a:cs typeface="Arial"/>
              <a:sym typeface="Arial"/>
            </a:endParaRPr>
          </a:p>
          <a:p>
            <a:pPr indent="-317500" lvl="1" marL="914400" rtl="0" algn="l">
              <a:spcBef>
                <a:spcPts val="0"/>
              </a:spcBef>
              <a:spcAft>
                <a:spcPts val="0"/>
              </a:spcAft>
              <a:buClr>
                <a:schemeClr val="dk1"/>
              </a:buClr>
              <a:buSzPts val="1400"/>
              <a:buFont typeface="Arial"/>
              <a:buChar char="•"/>
            </a:pPr>
            <a:r>
              <a:rPr lang="fr-CA">
                <a:latin typeface="Arial"/>
                <a:ea typeface="Arial"/>
                <a:cs typeface="Arial"/>
                <a:sym typeface="Arial"/>
              </a:rPr>
              <a:t>Expliciter le rapport itératif à la production du savoir</a:t>
            </a:r>
            <a:endParaRPr>
              <a:latin typeface="Arial"/>
              <a:ea typeface="Arial"/>
              <a:cs typeface="Arial"/>
              <a:sym typeface="Arial"/>
            </a:endParaRPr>
          </a:p>
          <a:p>
            <a:pPr indent="-228600" lvl="0" marL="457200" rtl="0" algn="l">
              <a:spcBef>
                <a:spcPts val="0"/>
              </a:spcBef>
              <a:spcAft>
                <a:spcPts val="0"/>
              </a:spcAft>
              <a:buClr>
                <a:srgbClr val="595959"/>
              </a:buClr>
              <a:buSzPts val="1800"/>
              <a:buFont typeface="Arial"/>
              <a:buNone/>
            </a:pPr>
            <a:r>
              <a:t/>
            </a:r>
            <a:endParaRPr>
              <a:latin typeface="Arial"/>
              <a:ea typeface="Arial"/>
              <a:cs typeface="Arial"/>
              <a:sym typeface="Arial"/>
            </a:endParaRPr>
          </a:p>
          <a:p>
            <a:pPr indent="0" lvl="0" marL="0" rtl="0" algn="l">
              <a:spcBef>
                <a:spcPts val="0"/>
              </a:spcBef>
              <a:spcAft>
                <a:spcPts val="0"/>
              </a:spcAft>
              <a:buNone/>
            </a:pPr>
            <a:r>
              <a:rPr lang="fr-CA">
                <a:latin typeface="Arial"/>
                <a:ea typeface="Arial"/>
                <a:cs typeface="Arial"/>
                <a:sym typeface="Arial"/>
              </a:rPr>
              <a:t>Mérite des utilisateurs</a:t>
            </a:r>
            <a:endParaRPr sz="1400">
              <a:latin typeface="Arial"/>
              <a:ea typeface="Arial"/>
              <a:cs typeface="Arial"/>
              <a:sym typeface="Arial"/>
            </a:endParaRPr>
          </a:p>
          <a:p>
            <a:pPr indent="0" lvl="0" marL="0" rtl="0" algn="l">
              <a:spcBef>
                <a:spcPts val="0"/>
              </a:spcBef>
              <a:spcAft>
                <a:spcPts val="0"/>
              </a:spcAft>
              <a:buNone/>
            </a:pPr>
            <a:r>
              <a:rPr lang="fr-CA">
                <a:latin typeface="Arial"/>
                <a:ea typeface="Arial"/>
                <a:cs typeface="Arial"/>
                <a:sym typeface="Arial"/>
              </a:rPr>
              <a:t>Sécurité d’emploi/Chasse-gardée</a:t>
            </a:r>
            <a:endParaRPr sz="1400">
              <a:latin typeface="Arial"/>
              <a:ea typeface="Arial"/>
              <a:cs typeface="Arial"/>
              <a:sym typeface="Arial"/>
            </a:endParaRPr>
          </a:p>
          <a:p>
            <a:pPr indent="0" lvl="0" marL="0" rtl="0" algn="l">
              <a:spcBef>
                <a:spcPts val="0"/>
              </a:spcBef>
              <a:spcAft>
                <a:spcPts val="0"/>
              </a:spcAft>
              <a:buNone/>
            </a:pPr>
            <a:r>
              <a:rPr lang="fr-CA">
                <a:latin typeface="Arial"/>
                <a:ea typeface="Arial"/>
                <a:cs typeface="Arial"/>
                <a:sym typeface="Arial"/>
              </a:rPr>
              <a:t>Efforts et le retour sur investissement</a:t>
            </a:r>
            <a:endParaRPr sz="1400">
              <a:latin typeface="Arial"/>
              <a:ea typeface="Arial"/>
              <a:cs typeface="Arial"/>
              <a:sym typeface="Arial"/>
            </a:endParaRPr>
          </a:p>
          <a:p>
            <a:pPr indent="-317500" lvl="1" marL="914400" rtl="0" algn="l">
              <a:spcBef>
                <a:spcPts val="0"/>
              </a:spcBef>
              <a:spcAft>
                <a:spcPts val="0"/>
              </a:spcAft>
              <a:buClr>
                <a:schemeClr val="dk1"/>
              </a:buClr>
              <a:buSzPts val="1400"/>
              <a:buFont typeface="Arial"/>
              <a:buChar char="•"/>
            </a:pPr>
            <a:r>
              <a:rPr lang="fr-CA">
                <a:latin typeface="Arial"/>
                <a:ea typeface="Arial"/>
                <a:cs typeface="Arial"/>
                <a:sym typeface="Arial"/>
              </a:rPr>
              <a:t>Possibilité de collaborer comme co-auteur</a:t>
            </a:r>
            <a:endParaRPr>
              <a:latin typeface="Arial"/>
              <a:ea typeface="Arial"/>
              <a:cs typeface="Arial"/>
              <a:sym typeface="Arial"/>
            </a:endParaRPr>
          </a:p>
          <a:p>
            <a:pPr indent="-317500" lvl="1" marL="914400" rtl="0" algn="l">
              <a:spcBef>
                <a:spcPts val="0"/>
              </a:spcBef>
              <a:spcAft>
                <a:spcPts val="0"/>
              </a:spcAft>
              <a:buClr>
                <a:schemeClr val="dk1"/>
              </a:buClr>
              <a:buSzPts val="1400"/>
              <a:buFont typeface="Arial"/>
              <a:buChar char="•"/>
            </a:pPr>
            <a:r>
              <a:rPr lang="fr-CA">
                <a:latin typeface="Arial"/>
                <a:ea typeface="Arial"/>
                <a:cs typeface="Arial"/>
                <a:sym typeface="Arial"/>
              </a:rPr>
              <a:t>Voir ce que les utilisateurs/producteurs ont fait avec les œuvres</a:t>
            </a:r>
            <a:endParaRPr>
              <a:latin typeface="Arial"/>
              <a:ea typeface="Arial"/>
              <a:cs typeface="Arial"/>
              <a:sym typeface="Arial"/>
            </a:endParaRPr>
          </a:p>
          <a:p>
            <a:pPr indent="-228600" lvl="1" marL="914400" rtl="0" algn="l">
              <a:spcBef>
                <a:spcPts val="0"/>
              </a:spcBef>
              <a:spcAft>
                <a:spcPts val="0"/>
              </a:spcAft>
              <a:buClr>
                <a:srgbClr val="595959"/>
              </a:buClr>
              <a:buSzPts val="1400"/>
              <a:buFont typeface="Arial"/>
              <a:buNone/>
            </a:pPr>
            <a:r>
              <a:t/>
            </a:r>
            <a:endParaRPr>
              <a:latin typeface="Arial"/>
              <a:ea typeface="Arial"/>
              <a:cs typeface="Arial"/>
              <a:sym typeface="Arial"/>
            </a:endParaRPr>
          </a:p>
          <a:p>
            <a:pPr indent="-228600" lvl="1" marL="914400" rtl="0" algn="l">
              <a:spcBef>
                <a:spcPts val="0"/>
              </a:spcBef>
              <a:spcAft>
                <a:spcPts val="0"/>
              </a:spcAft>
              <a:buClr>
                <a:srgbClr val="595959"/>
              </a:buClr>
              <a:buSzPts val="1400"/>
              <a:buFont typeface="Arial"/>
              <a:buNone/>
            </a:pPr>
            <a:r>
              <a:t/>
            </a:r>
            <a:endParaRPr>
              <a:latin typeface="Arial"/>
              <a:ea typeface="Arial"/>
              <a:cs typeface="Arial"/>
              <a:sym typeface="Arial"/>
            </a:endParaRPr>
          </a:p>
          <a:p>
            <a:pPr indent="0" lvl="0" marL="0" rtl="0" algn="l">
              <a:spcBef>
                <a:spcPts val="0"/>
              </a:spcBef>
              <a:spcAft>
                <a:spcPts val="0"/>
              </a:spcAft>
              <a:buNone/>
            </a:pPr>
            <a:r>
              <a:rPr lang="fr-CA">
                <a:latin typeface="Arial"/>
                <a:ea typeface="Arial"/>
                <a:cs typeface="Arial"/>
                <a:sym typeface="Arial"/>
              </a:rPr>
              <a:t>Barrière technologique (dépôt interne, PDF, etc.)</a:t>
            </a:r>
            <a:endParaRPr sz="1400">
              <a:latin typeface="Arial"/>
              <a:ea typeface="Arial"/>
              <a:cs typeface="Arial"/>
              <a:sym typeface="Arial"/>
            </a:endParaRPr>
          </a:p>
          <a:p>
            <a:pPr indent="-311150" lvl="1" marL="914400" rtl="0" algn="l">
              <a:spcBef>
                <a:spcPts val="0"/>
              </a:spcBef>
              <a:spcAft>
                <a:spcPts val="0"/>
              </a:spcAft>
              <a:buClr>
                <a:schemeClr val="dk1"/>
              </a:buClr>
              <a:buSzPts val="1300"/>
              <a:buFont typeface="Arial"/>
              <a:buChar char="•"/>
            </a:pPr>
            <a:r>
              <a:rPr lang="fr-CA" sz="1700" u="sng">
                <a:solidFill>
                  <a:schemeClr val="hlink"/>
                </a:solidFill>
                <a:hlinkClick r:id="rId3"/>
              </a:rPr>
              <a:t>Dépôt national</a:t>
            </a:r>
            <a:r>
              <a:rPr lang="fr-CA" sz="1700" u="sng">
                <a:solidFill>
                  <a:schemeClr val="hlink"/>
                </a:solidFill>
              </a:rPr>
              <a:t> (Ecampus Ontario)</a:t>
            </a:r>
            <a:endParaRPr sz="1300">
              <a:latin typeface="Arial"/>
              <a:ea typeface="Arial"/>
              <a:cs typeface="Arial"/>
              <a:sym typeface="Arial"/>
            </a:endParaRPr>
          </a:p>
          <a:p>
            <a:pPr indent="-311150" lvl="1" marL="914400" rtl="0" algn="l">
              <a:spcBef>
                <a:spcPts val="0"/>
              </a:spcBef>
              <a:spcAft>
                <a:spcPts val="0"/>
              </a:spcAft>
              <a:buClr>
                <a:schemeClr val="dk1"/>
              </a:buClr>
              <a:buSzPts val="1300"/>
              <a:buFont typeface="Arial"/>
              <a:buChar char="•"/>
            </a:pPr>
            <a:r>
              <a:rPr lang="fr-CA" sz="1700" u="sng">
                <a:solidFill>
                  <a:schemeClr val="hlink"/>
                </a:solidFill>
                <a:hlinkClick r:id="rId4"/>
              </a:rPr>
              <a:t>Webinaire 24 février Fabrique REL</a:t>
            </a:r>
            <a:endParaRPr sz="1300"/>
          </a:p>
        </p:txBody>
      </p:sp>
      <p:pic>
        <p:nvPicPr>
          <p:cNvPr id="217" name="Google Shape;217;p30"/>
          <p:cNvPicPr preferRelativeResize="0"/>
          <p:nvPr/>
        </p:nvPicPr>
        <p:blipFill>
          <a:blip r:embed="rId5">
            <a:alphaModFix/>
          </a:blip>
          <a:stretch>
            <a:fillRect/>
          </a:stretch>
        </p:blipFill>
        <p:spPr>
          <a:xfrm>
            <a:off x="206925" y="4782500"/>
            <a:ext cx="838200" cy="295275"/>
          </a:xfrm>
          <a:prstGeom prst="rect">
            <a:avLst/>
          </a:prstGeom>
          <a:noFill/>
          <a:ln>
            <a:noFill/>
          </a:ln>
        </p:spPr>
      </p:pic>
      <p:sp>
        <p:nvSpPr>
          <p:cNvPr id="218" name="Google Shape;218;p30"/>
          <p:cNvSpPr txBox="1"/>
          <p:nvPr/>
        </p:nvSpPr>
        <p:spPr>
          <a:xfrm>
            <a:off x="4318925" y="4677575"/>
            <a:ext cx="4262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CA">
                <a:solidFill>
                  <a:schemeClr val="dk1"/>
                </a:solidFill>
                <a:latin typeface="Roboto"/>
                <a:ea typeface="Roboto"/>
                <a:cs typeface="Roboto"/>
                <a:sym typeface="Roboto"/>
              </a:rPr>
              <a:t>(Adapté de : Guilbault, 2022)</a:t>
            </a:r>
            <a:endParaRPr>
              <a:solidFill>
                <a:schemeClr val="dk1"/>
              </a:solidFill>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1"/>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Rechercher des REL</a:t>
            </a:r>
            <a:endParaRPr/>
          </a:p>
        </p:txBody>
      </p:sp>
      <p:sp>
        <p:nvSpPr>
          <p:cNvPr id="224" name="Google Shape;224;p31"/>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fr-CA">
                <a:latin typeface="Arial"/>
                <a:ea typeface="Arial"/>
                <a:cs typeface="Arial"/>
                <a:sym typeface="Arial"/>
              </a:rPr>
              <a:t>Une démonstration !</a:t>
            </a:r>
            <a:endParaRPr>
              <a:latin typeface="Arial"/>
              <a:ea typeface="Arial"/>
              <a:cs typeface="Arial"/>
              <a:sym typeface="Arial"/>
            </a:endParaRPr>
          </a:p>
          <a:p>
            <a:pPr indent="-342900" lvl="0" marL="457200" rtl="0" algn="l">
              <a:spcBef>
                <a:spcPts val="1200"/>
              </a:spcBef>
              <a:spcAft>
                <a:spcPts val="0"/>
              </a:spcAft>
              <a:buSzPts val="1800"/>
              <a:buFont typeface="Arial"/>
              <a:buChar char="-"/>
            </a:pPr>
            <a:r>
              <a:rPr lang="fr-CA">
                <a:latin typeface="Arial"/>
                <a:ea typeface="Arial"/>
                <a:cs typeface="Arial"/>
                <a:sym typeface="Arial"/>
              </a:rPr>
              <a:t>Repérer les conditions d’utilisation ; </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fr-CA">
                <a:latin typeface="Arial"/>
                <a:ea typeface="Arial"/>
                <a:cs typeface="Arial"/>
                <a:sym typeface="Arial"/>
              </a:rPr>
              <a:t>Rechercher les images/signes qui représentent les différentes licences; </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fr-CA">
                <a:latin typeface="Arial"/>
                <a:ea typeface="Arial"/>
                <a:cs typeface="Arial"/>
                <a:sym typeface="Arial"/>
              </a:rPr>
              <a:t>Lire !!!</a:t>
            </a:r>
            <a:endParaRPr>
              <a:latin typeface="Arial"/>
              <a:ea typeface="Arial"/>
              <a:cs typeface="Arial"/>
              <a:sym typeface="Arial"/>
            </a:endParaRPr>
          </a:p>
        </p:txBody>
      </p:sp>
      <p:pic>
        <p:nvPicPr>
          <p:cNvPr id="225" name="Google Shape;225;p31"/>
          <p:cNvPicPr preferRelativeResize="0"/>
          <p:nvPr/>
        </p:nvPicPr>
        <p:blipFill>
          <a:blip r:embed="rId3">
            <a:alphaModFix/>
          </a:blip>
          <a:stretch>
            <a:fillRect/>
          </a:stretch>
        </p:blipFill>
        <p:spPr>
          <a:xfrm>
            <a:off x="623125" y="2985775"/>
            <a:ext cx="2725925" cy="2044450"/>
          </a:xfrm>
          <a:prstGeom prst="rect">
            <a:avLst/>
          </a:prstGeom>
          <a:noFill/>
          <a:ln>
            <a:noFill/>
          </a:ln>
        </p:spPr>
      </p:pic>
      <p:sp>
        <p:nvSpPr>
          <p:cNvPr id="226" name="Google Shape;226;p31"/>
          <p:cNvSpPr txBox="1"/>
          <p:nvPr/>
        </p:nvSpPr>
        <p:spPr>
          <a:xfrm>
            <a:off x="3607000" y="3700200"/>
            <a:ext cx="4830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CA" u="sng">
                <a:solidFill>
                  <a:schemeClr val="hlink"/>
                </a:solidFill>
                <a:latin typeface="Roboto"/>
                <a:ea typeface="Roboto"/>
                <a:cs typeface="Roboto"/>
                <a:sym typeface="Roboto"/>
                <a:hlinkClick r:id="rId4"/>
              </a:rPr>
              <a:t>“Magnifying Glass”</a:t>
            </a:r>
            <a:r>
              <a:rPr lang="fr-CA">
                <a:latin typeface="Roboto"/>
                <a:ea typeface="Roboto"/>
                <a:cs typeface="Roboto"/>
                <a:sym typeface="Roboto"/>
              </a:rPr>
              <a:t> </a:t>
            </a:r>
            <a:r>
              <a:rPr lang="fr-CA">
                <a:solidFill>
                  <a:schemeClr val="dk1"/>
                </a:solidFill>
                <a:latin typeface="Roboto"/>
                <a:ea typeface="Roboto"/>
                <a:cs typeface="Roboto"/>
                <a:sym typeface="Roboto"/>
              </a:rPr>
              <a:t>par</a:t>
            </a:r>
            <a:r>
              <a:rPr lang="fr-CA">
                <a:latin typeface="Roboto"/>
                <a:ea typeface="Roboto"/>
                <a:cs typeface="Roboto"/>
                <a:sym typeface="Roboto"/>
              </a:rPr>
              <a:t> </a:t>
            </a:r>
            <a:r>
              <a:rPr lang="fr-CA" u="sng">
                <a:solidFill>
                  <a:schemeClr val="hlink"/>
                </a:solidFill>
                <a:latin typeface="Roboto"/>
                <a:ea typeface="Roboto"/>
                <a:cs typeface="Roboto"/>
                <a:sym typeface="Roboto"/>
                <a:hlinkClick r:id="rId5"/>
              </a:rPr>
              <a:t>Nathanmac87</a:t>
            </a:r>
            <a:r>
              <a:rPr lang="fr-CA">
                <a:latin typeface="Roboto"/>
                <a:ea typeface="Roboto"/>
                <a:cs typeface="Roboto"/>
                <a:sym typeface="Roboto"/>
              </a:rPr>
              <a:t> </a:t>
            </a:r>
            <a:r>
              <a:rPr lang="fr-CA">
                <a:solidFill>
                  <a:schemeClr val="dk1"/>
                </a:solidFill>
                <a:latin typeface="Roboto"/>
                <a:ea typeface="Roboto"/>
                <a:cs typeface="Roboto"/>
                <a:sym typeface="Roboto"/>
              </a:rPr>
              <a:t>est disponible sous la licence</a:t>
            </a:r>
            <a:r>
              <a:rPr lang="fr-CA">
                <a:latin typeface="Roboto"/>
                <a:ea typeface="Roboto"/>
                <a:cs typeface="Roboto"/>
                <a:sym typeface="Roboto"/>
              </a:rPr>
              <a:t> </a:t>
            </a:r>
            <a:r>
              <a:rPr lang="fr-CA" u="sng">
                <a:solidFill>
                  <a:schemeClr val="hlink"/>
                </a:solidFill>
                <a:latin typeface="Roboto"/>
                <a:ea typeface="Roboto"/>
                <a:cs typeface="Roboto"/>
                <a:sym typeface="Roboto"/>
                <a:hlinkClick r:id="rId6"/>
              </a:rPr>
              <a:t>CC BY 2.0</a:t>
            </a:r>
            <a:endParaRPr>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Plan de la présentation</a:t>
            </a:r>
            <a:endParaRPr/>
          </a:p>
        </p:txBody>
      </p:sp>
      <p:sp>
        <p:nvSpPr>
          <p:cNvPr id="72" name="Google Shape;72;p1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fr-CA"/>
              <a:t>Concepts de base : Le droit d’auteur et les licences Creative Commons</a:t>
            </a:r>
            <a:endParaRPr/>
          </a:p>
          <a:p>
            <a:pPr indent="0" lvl="0" marL="0" rtl="0" algn="l">
              <a:spcBef>
                <a:spcPts val="1200"/>
              </a:spcBef>
              <a:spcAft>
                <a:spcPts val="0"/>
              </a:spcAft>
              <a:buNone/>
            </a:pPr>
            <a:r>
              <a:t/>
            </a:r>
            <a:endParaRPr/>
          </a:p>
          <a:p>
            <a:pPr indent="-342900" lvl="0" marL="457200" rtl="0" algn="l">
              <a:spcBef>
                <a:spcPts val="1200"/>
              </a:spcBef>
              <a:spcAft>
                <a:spcPts val="0"/>
              </a:spcAft>
              <a:buSzPts val="1800"/>
              <a:buChar char="-"/>
            </a:pPr>
            <a:r>
              <a:rPr lang="fr-CA"/>
              <a:t>Les enjeux du droit d’auteur et les avantages des CC</a:t>
            </a:r>
            <a:endParaRPr/>
          </a:p>
          <a:p>
            <a:pPr indent="0" lvl="0" marL="0" rtl="0" algn="l">
              <a:spcBef>
                <a:spcPts val="1200"/>
              </a:spcBef>
              <a:spcAft>
                <a:spcPts val="0"/>
              </a:spcAft>
              <a:buNone/>
            </a:pPr>
            <a:r>
              <a:t/>
            </a:r>
            <a:endParaRPr/>
          </a:p>
          <a:p>
            <a:pPr indent="-342900" lvl="0" marL="457200" rtl="0" algn="l">
              <a:spcBef>
                <a:spcPts val="1200"/>
              </a:spcBef>
              <a:spcAft>
                <a:spcPts val="0"/>
              </a:spcAft>
              <a:buSzPts val="1800"/>
              <a:buChar char="-"/>
            </a:pPr>
            <a:r>
              <a:rPr lang="fr-CA"/>
              <a:t>Chercher et utiliser les REL</a:t>
            </a:r>
            <a:endParaRPr/>
          </a:p>
          <a:p>
            <a:pPr indent="0" lvl="0" marL="0" rtl="0" algn="l">
              <a:spcBef>
                <a:spcPts val="1200"/>
              </a:spcBef>
              <a:spcAft>
                <a:spcPts val="1200"/>
              </a:spcAft>
              <a:buNone/>
            </a:pPr>
            <a:r>
              <a:t/>
            </a:r>
            <a:endParaRPr/>
          </a:p>
        </p:txBody>
      </p:sp>
      <p:sp>
        <p:nvSpPr>
          <p:cNvPr id="73" name="Google Shape;73;p14"/>
          <p:cNvSpPr txBox="1"/>
          <p:nvPr/>
        </p:nvSpPr>
        <p:spPr>
          <a:xfrm>
            <a:off x="129975" y="4096800"/>
            <a:ext cx="85290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CA">
                <a:solidFill>
                  <a:schemeClr val="dk1"/>
                </a:solidFill>
                <a:latin typeface="Roboto"/>
                <a:ea typeface="Roboto"/>
                <a:cs typeface="Roboto"/>
                <a:sym typeface="Roboto"/>
              </a:rPr>
              <a:t>Comment citer cette présentation :</a:t>
            </a:r>
            <a:r>
              <a:rPr lang="fr-CA">
                <a:solidFill>
                  <a:schemeClr val="dk1"/>
                </a:solidFill>
                <a:latin typeface="Roboto"/>
                <a:ea typeface="Roboto"/>
                <a:cs typeface="Roboto"/>
                <a:sym typeface="Roboto"/>
              </a:rPr>
              <a:t> Johnson, Quinn, Lavoie, Isabelle et Laplante, Isabelle. « Du droit d’auteur aux licences Creative Commons : Recherche et utilisation de REL dans le cadre du travail de REPTIC », communication orale dans le cadre de </a:t>
            </a:r>
            <a:r>
              <a:rPr i="1" lang="fr-CA">
                <a:solidFill>
                  <a:schemeClr val="dk1"/>
                </a:solidFill>
                <a:latin typeface="Roboto"/>
                <a:ea typeface="Roboto"/>
                <a:cs typeface="Roboto"/>
                <a:sym typeface="Roboto"/>
              </a:rPr>
              <a:t>Rencontre REPTIC</a:t>
            </a:r>
            <a:r>
              <a:rPr lang="fr-CA">
                <a:solidFill>
                  <a:schemeClr val="dk1"/>
                </a:solidFill>
                <a:latin typeface="Roboto"/>
                <a:ea typeface="Roboto"/>
                <a:cs typeface="Roboto"/>
                <a:sym typeface="Roboto"/>
              </a:rPr>
              <a:t>, jeudi 7 avril 2022 [En ligne].</a:t>
            </a:r>
            <a:endParaRPr>
              <a:solidFill>
                <a:schemeClr val="dk1"/>
              </a:solidFill>
              <a:latin typeface="Roboto"/>
              <a:ea typeface="Roboto"/>
              <a:cs typeface="Roboto"/>
              <a:sym typeface="Roboto"/>
            </a:endParaRPr>
          </a:p>
        </p:txBody>
      </p:sp>
      <p:pic>
        <p:nvPicPr>
          <p:cNvPr id="74" name="Google Shape;74;p14"/>
          <p:cNvPicPr preferRelativeResize="0"/>
          <p:nvPr/>
        </p:nvPicPr>
        <p:blipFill>
          <a:blip r:embed="rId3">
            <a:alphaModFix/>
          </a:blip>
          <a:stretch>
            <a:fillRect/>
          </a:stretch>
        </p:blipFill>
        <p:spPr>
          <a:xfrm>
            <a:off x="8059775" y="4695750"/>
            <a:ext cx="838200" cy="2952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2"/>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Activité 3</a:t>
            </a:r>
            <a:endParaRPr/>
          </a:p>
        </p:txBody>
      </p:sp>
      <p:sp>
        <p:nvSpPr>
          <p:cNvPr id="232" name="Google Shape;232;p32"/>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fr-CA"/>
              <a:t>En sous-groupe :</a:t>
            </a:r>
            <a:endParaRPr/>
          </a:p>
          <a:p>
            <a:pPr indent="0" lvl="0" marL="0" rtl="0" algn="l">
              <a:spcBef>
                <a:spcPts val="1200"/>
              </a:spcBef>
              <a:spcAft>
                <a:spcPts val="0"/>
              </a:spcAft>
              <a:buNone/>
            </a:pPr>
            <a:r>
              <a:rPr lang="fr-CA" u="sng">
                <a:solidFill>
                  <a:schemeClr val="hlink"/>
                </a:solidFill>
                <a:hlinkClick r:id="rId3"/>
              </a:rPr>
              <a:t>https://miro.com/app/board/uXjVOD1P9qY=/</a:t>
            </a:r>
            <a:r>
              <a:rPr lang="fr-CA"/>
              <a:t> </a:t>
            </a:r>
            <a:endParaRPr/>
          </a:p>
          <a:p>
            <a:pPr indent="0" lvl="0" marL="0" rtl="0" algn="l">
              <a:spcBef>
                <a:spcPts val="1200"/>
              </a:spcBef>
              <a:spcAft>
                <a:spcPts val="1200"/>
              </a:spcAft>
              <a:buNone/>
            </a:pPr>
            <a:r>
              <a:t/>
            </a:r>
            <a:endParaRPr/>
          </a:p>
        </p:txBody>
      </p:sp>
      <p:pic>
        <p:nvPicPr>
          <p:cNvPr id="233" name="Google Shape;233;p32"/>
          <p:cNvPicPr preferRelativeResize="0"/>
          <p:nvPr/>
        </p:nvPicPr>
        <p:blipFill>
          <a:blip r:embed="rId4">
            <a:alphaModFix/>
          </a:blip>
          <a:stretch>
            <a:fillRect/>
          </a:stretch>
        </p:blipFill>
        <p:spPr>
          <a:xfrm>
            <a:off x="206925" y="4782500"/>
            <a:ext cx="838200" cy="295275"/>
          </a:xfrm>
          <a:prstGeom prst="rect">
            <a:avLst/>
          </a:prstGeom>
          <a:noFill/>
          <a:ln>
            <a:noFill/>
          </a:ln>
        </p:spPr>
      </p:pic>
      <p:pic>
        <p:nvPicPr>
          <p:cNvPr id="234" name="Google Shape;234;p32"/>
          <p:cNvPicPr preferRelativeResize="0"/>
          <p:nvPr/>
        </p:nvPicPr>
        <p:blipFill rotWithShape="1">
          <a:blip r:embed="rId5">
            <a:alphaModFix/>
          </a:blip>
          <a:srcRect b="6213" l="6060" r="4677" t="5649"/>
          <a:stretch/>
        </p:blipFill>
        <p:spPr>
          <a:xfrm>
            <a:off x="6008875" y="2011325"/>
            <a:ext cx="2806692" cy="277117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3"/>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Retour sur l’atelier et suites?</a:t>
            </a:r>
            <a:endParaRPr/>
          </a:p>
        </p:txBody>
      </p:sp>
      <p:sp>
        <p:nvSpPr>
          <p:cNvPr id="240" name="Google Shape;240;p33"/>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Font typeface="Arial"/>
              <a:buChar char="●"/>
            </a:pPr>
            <a:r>
              <a:rPr lang="fr-CA">
                <a:latin typeface="Arial"/>
                <a:ea typeface="Arial"/>
                <a:cs typeface="Arial"/>
                <a:sym typeface="Arial"/>
              </a:rPr>
              <a:t>Quels éléments vous seront les plus utiles?</a:t>
            </a:r>
            <a:endParaRPr sz="1400">
              <a:latin typeface="Arial"/>
              <a:ea typeface="Arial"/>
              <a:cs typeface="Arial"/>
              <a:sym typeface="Arial"/>
            </a:endParaRPr>
          </a:p>
          <a:p>
            <a:pPr indent="-342900" lvl="0" marL="457200" rtl="0" algn="l">
              <a:spcBef>
                <a:spcPts val="0"/>
              </a:spcBef>
              <a:spcAft>
                <a:spcPts val="0"/>
              </a:spcAft>
              <a:buClr>
                <a:schemeClr val="dk1"/>
              </a:buClr>
              <a:buSzPts val="1800"/>
              <a:buFont typeface="Arial"/>
              <a:buChar char="●"/>
            </a:pPr>
            <a:r>
              <a:rPr lang="fr-CA">
                <a:latin typeface="Arial"/>
                <a:ea typeface="Arial"/>
                <a:cs typeface="Arial"/>
                <a:sym typeface="Arial"/>
              </a:rPr>
              <a:t>Quelles sont les prochaines étapes pour vous et votre organisation?</a:t>
            </a:r>
            <a:endParaRPr sz="1400">
              <a:latin typeface="Arial"/>
              <a:ea typeface="Arial"/>
              <a:cs typeface="Arial"/>
              <a:sym typeface="Arial"/>
            </a:endParaRPr>
          </a:p>
          <a:p>
            <a:pPr indent="-342900" lvl="0" marL="457200" rtl="0" algn="l">
              <a:spcBef>
                <a:spcPts val="0"/>
              </a:spcBef>
              <a:spcAft>
                <a:spcPts val="0"/>
              </a:spcAft>
              <a:buClr>
                <a:schemeClr val="dk1"/>
              </a:buClr>
              <a:buSzPts val="1800"/>
              <a:buFont typeface="Arial"/>
              <a:buChar char="●"/>
            </a:pPr>
            <a:r>
              <a:rPr lang="fr-CA">
                <a:latin typeface="Arial"/>
                <a:ea typeface="Arial"/>
                <a:cs typeface="Arial"/>
                <a:sym typeface="Arial"/>
              </a:rPr>
              <a:t>Quel futur entrevoyez-vous pour les REL chez les professionnels?</a:t>
            </a:r>
            <a:endParaRPr sz="1400">
              <a:latin typeface="Arial"/>
              <a:ea typeface="Arial"/>
              <a:cs typeface="Arial"/>
              <a:sym typeface="Arial"/>
            </a:endParaRPr>
          </a:p>
          <a:p>
            <a:pPr indent="0" lvl="0" marL="0" rtl="0" algn="l">
              <a:spcBef>
                <a:spcPts val="0"/>
              </a:spcBef>
              <a:spcAft>
                <a:spcPts val="120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Médiagraphie</a:t>
            </a:r>
            <a:endParaRPr/>
          </a:p>
        </p:txBody>
      </p:sp>
      <p:sp>
        <p:nvSpPr>
          <p:cNvPr id="246" name="Google Shape;246;p34"/>
          <p:cNvSpPr txBox="1"/>
          <p:nvPr>
            <p:ph idx="1" type="body"/>
          </p:nvPr>
        </p:nvSpPr>
        <p:spPr>
          <a:xfrm>
            <a:off x="387900" y="1489825"/>
            <a:ext cx="8368200" cy="3078900"/>
          </a:xfrm>
          <a:prstGeom prst="rect">
            <a:avLst/>
          </a:prstGeom>
        </p:spPr>
        <p:txBody>
          <a:bodyPr anchorCtr="0" anchor="t" bIns="91425" lIns="91425" spcFirstLastPara="1" rIns="91425" wrap="square" tIns="91425">
            <a:normAutofit fontScale="77500" lnSpcReduction="10000"/>
          </a:bodyPr>
          <a:lstStyle/>
          <a:p>
            <a:pPr indent="0" lvl="0" marL="0" rtl="0" algn="l">
              <a:lnSpc>
                <a:spcPct val="115000"/>
              </a:lnSpc>
              <a:spcBef>
                <a:spcPts val="0"/>
              </a:spcBef>
              <a:spcAft>
                <a:spcPts val="0"/>
              </a:spcAft>
              <a:buNone/>
            </a:pPr>
            <a:r>
              <a:rPr lang="fr-CA" sz="2100">
                <a:latin typeface="Arial"/>
                <a:ea typeface="Arial"/>
                <a:cs typeface="Arial"/>
                <a:sym typeface="Arial"/>
              </a:rPr>
              <a:t>Creative Commons (2022). « Creative Commons for Educators », dans </a:t>
            </a:r>
            <a:r>
              <a:rPr lang="fr-CA" sz="2100" u="sng">
                <a:solidFill>
                  <a:schemeClr val="accent4"/>
                </a:solidFill>
                <a:latin typeface="Arial"/>
                <a:ea typeface="Arial"/>
                <a:cs typeface="Arial"/>
                <a:sym typeface="Arial"/>
                <a:hlinkClick r:id="rId3">
                  <a:extLst>
                    <a:ext uri="{A12FA001-AC4F-418D-AE19-62706E023703}">
                      <ahyp:hlinkClr val="tx"/>
                    </a:ext>
                  </a:extLst>
                </a:hlinkClick>
              </a:rPr>
              <a:t>Creative Commons Certificate for Educators, Academic Librarians and GLAM</a:t>
            </a:r>
            <a:r>
              <a:rPr lang="fr-CA" sz="2100">
                <a:latin typeface="Arial"/>
                <a:ea typeface="Arial"/>
                <a:cs typeface="Arial"/>
                <a:sym typeface="Arial"/>
              </a:rPr>
              <a:t>.</a:t>
            </a:r>
            <a:endParaRPr sz="2100">
              <a:latin typeface="Arial"/>
              <a:ea typeface="Arial"/>
              <a:cs typeface="Arial"/>
              <a:sym typeface="Arial"/>
            </a:endParaRPr>
          </a:p>
          <a:p>
            <a:pPr indent="0" lvl="0" marL="0" rtl="0" algn="l">
              <a:lnSpc>
                <a:spcPct val="115000"/>
              </a:lnSpc>
              <a:spcBef>
                <a:spcPts val="0"/>
              </a:spcBef>
              <a:spcAft>
                <a:spcPts val="0"/>
              </a:spcAft>
              <a:buNone/>
            </a:pPr>
            <a:r>
              <a:t/>
            </a:r>
            <a:endParaRPr sz="2100">
              <a:latin typeface="Arial"/>
              <a:ea typeface="Arial"/>
              <a:cs typeface="Arial"/>
              <a:sym typeface="Arial"/>
            </a:endParaRPr>
          </a:p>
          <a:p>
            <a:pPr indent="0" lvl="0" marL="0" rtl="0" algn="l">
              <a:lnSpc>
                <a:spcPct val="115000"/>
              </a:lnSpc>
              <a:spcBef>
                <a:spcPts val="0"/>
              </a:spcBef>
              <a:spcAft>
                <a:spcPts val="0"/>
              </a:spcAft>
              <a:buNone/>
            </a:pPr>
            <a:r>
              <a:rPr lang="fr-CA" sz="2100">
                <a:latin typeface="Arial"/>
                <a:ea typeface="Arial"/>
                <a:cs typeface="Arial"/>
                <a:sym typeface="Arial"/>
              </a:rPr>
              <a:t>Fabrique REL (2022, 23 mars), </a:t>
            </a:r>
            <a:r>
              <a:rPr i="1" lang="fr-CA" sz="2100">
                <a:latin typeface="Arial"/>
                <a:ea typeface="Arial"/>
                <a:cs typeface="Arial"/>
                <a:sym typeface="Arial"/>
              </a:rPr>
              <a:t>Licences</a:t>
            </a:r>
            <a:r>
              <a:rPr lang="fr-CA" sz="2100">
                <a:latin typeface="Arial"/>
                <a:ea typeface="Arial"/>
                <a:cs typeface="Arial"/>
                <a:sym typeface="Arial"/>
              </a:rPr>
              <a:t>.</a:t>
            </a:r>
            <a:r>
              <a:rPr lang="fr-CA" sz="2100">
                <a:uFill>
                  <a:noFill/>
                </a:uFill>
                <a:latin typeface="Arial"/>
                <a:ea typeface="Arial"/>
                <a:cs typeface="Arial"/>
                <a:sym typeface="Arial"/>
                <a:hlinkClick r:id="rId4"/>
              </a:rPr>
              <a:t> </a:t>
            </a:r>
            <a:r>
              <a:rPr lang="fr-CA" sz="2100" u="sng">
                <a:solidFill>
                  <a:schemeClr val="accent4"/>
                </a:solidFill>
                <a:latin typeface="Arial"/>
                <a:ea typeface="Arial"/>
                <a:cs typeface="Arial"/>
                <a:sym typeface="Arial"/>
                <a:hlinkClick r:id="rId5">
                  <a:extLst>
                    <a:ext uri="{A12FA001-AC4F-418D-AE19-62706E023703}">
                      <ahyp:hlinkClr val="tx"/>
                    </a:ext>
                  </a:extLst>
                </a:hlinkClick>
              </a:rPr>
              <a:t>https://fabriquerel.org/licences/</a:t>
            </a:r>
            <a:endParaRPr sz="2100"/>
          </a:p>
          <a:p>
            <a:pPr indent="0" lvl="0" marL="0" rtl="0" algn="l">
              <a:lnSpc>
                <a:spcPct val="115000"/>
              </a:lnSpc>
              <a:spcBef>
                <a:spcPts val="0"/>
              </a:spcBef>
              <a:spcAft>
                <a:spcPts val="0"/>
              </a:spcAft>
              <a:buNone/>
            </a:pPr>
            <a:r>
              <a:t/>
            </a:r>
            <a:endParaRPr sz="2100"/>
          </a:p>
          <a:p>
            <a:pPr indent="0" lvl="0" marL="0" rtl="0" algn="l">
              <a:lnSpc>
                <a:spcPct val="115000"/>
              </a:lnSpc>
              <a:spcBef>
                <a:spcPts val="0"/>
              </a:spcBef>
              <a:spcAft>
                <a:spcPts val="0"/>
              </a:spcAft>
              <a:buNone/>
            </a:pPr>
            <a:r>
              <a:rPr lang="fr-CA" sz="2100"/>
              <a:t>Guilbault, Marco (2022). « </a:t>
            </a:r>
            <a:r>
              <a:rPr lang="fr-CA" sz="2100" u="sng">
                <a:solidFill>
                  <a:schemeClr val="accent4"/>
                </a:solidFill>
                <a:latin typeface="Arial"/>
                <a:ea typeface="Arial"/>
                <a:cs typeface="Arial"/>
                <a:sym typeface="Arial"/>
                <a:hlinkClick r:id="rId6">
                  <a:extLst>
                    <a:ext uri="{A12FA001-AC4F-418D-AE19-62706E023703}">
                      <ahyp:hlinkClr val="tx"/>
                    </a:ext>
                  </a:extLst>
                </a:hlinkClick>
              </a:rPr>
              <a:t>Création de REL par les professionnels : Changement de culture et défis organisationnels</a:t>
            </a:r>
            <a:r>
              <a:rPr lang="fr-CA" sz="2100">
                <a:latin typeface="Arial"/>
                <a:ea typeface="Arial"/>
                <a:cs typeface="Arial"/>
                <a:sym typeface="Arial"/>
              </a:rPr>
              <a:t> ». Communication orale dans le cadre d’un événement </a:t>
            </a:r>
            <a:r>
              <a:rPr i="1" lang="fr-CA" sz="2100">
                <a:latin typeface="Arial"/>
                <a:ea typeface="Arial"/>
                <a:cs typeface="Arial"/>
                <a:sym typeface="Arial"/>
              </a:rPr>
              <a:t>I-Mersion CP</a:t>
            </a:r>
            <a:r>
              <a:rPr lang="fr-CA" sz="2100">
                <a:latin typeface="Arial"/>
                <a:ea typeface="Arial"/>
                <a:cs typeface="Arial"/>
                <a:sym typeface="Arial"/>
              </a:rPr>
              <a:t>, Performa, Université de Sherbrooke.</a:t>
            </a:r>
            <a:endParaRPr sz="2100"/>
          </a:p>
          <a:p>
            <a:pPr indent="0" lvl="0" marL="0" rtl="0" algn="l">
              <a:lnSpc>
                <a:spcPct val="115000"/>
              </a:lnSpc>
              <a:spcBef>
                <a:spcPts val="0"/>
              </a:spcBef>
              <a:spcAft>
                <a:spcPts val="0"/>
              </a:spcAft>
              <a:buNone/>
            </a:pPr>
            <a:r>
              <a:t/>
            </a:r>
            <a:endParaRPr sz="2100"/>
          </a:p>
          <a:p>
            <a:pPr indent="0" lvl="0" marL="0" rtl="0" algn="l">
              <a:lnSpc>
                <a:spcPct val="115000"/>
              </a:lnSpc>
              <a:spcBef>
                <a:spcPts val="0"/>
              </a:spcBef>
              <a:spcAft>
                <a:spcPts val="0"/>
              </a:spcAft>
              <a:buNone/>
            </a:pPr>
            <a:r>
              <a:rPr lang="fr-CA" sz="2100">
                <a:latin typeface="Arial"/>
                <a:ea typeface="Arial"/>
                <a:cs typeface="Arial"/>
                <a:sym typeface="Arial"/>
              </a:rPr>
              <a:t>Université Laval (2022, 23 mars), </a:t>
            </a:r>
            <a:r>
              <a:rPr i="1" lang="fr-CA" sz="2100">
                <a:latin typeface="Arial"/>
                <a:ea typeface="Arial"/>
                <a:cs typeface="Arial"/>
                <a:sym typeface="Arial"/>
              </a:rPr>
              <a:t>Bureau du droit d’auteur: Œuvre dans le domaine public</a:t>
            </a:r>
            <a:r>
              <a:rPr lang="fr-CA" sz="2100">
                <a:latin typeface="Arial"/>
                <a:ea typeface="Arial"/>
                <a:cs typeface="Arial"/>
                <a:sym typeface="Arial"/>
              </a:rPr>
              <a:t>.</a:t>
            </a:r>
            <a:r>
              <a:rPr i="1" lang="fr-CA" sz="2100">
                <a:uFill>
                  <a:noFill/>
                </a:uFill>
                <a:latin typeface="Arial"/>
                <a:ea typeface="Arial"/>
                <a:cs typeface="Arial"/>
                <a:sym typeface="Arial"/>
                <a:hlinkClick r:id="rId7"/>
              </a:rPr>
              <a:t> </a:t>
            </a:r>
            <a:r>
              <a:rPr lang="fr-CA" sz="2100" u="sng">
                <a:solidFill>
                  <a:schemeClr val="accent4"/>
                </a:solidFill>
                <a:latin typeface="Arial"/>
                <a:ea typeface="Arial"/>
                <a:cs typeface="Arial"/>
                <a:sym typeface="Arial"/>
                <a:hlinkClick r:id="rId8">
                  <a:extLst>
                    <a:ext uri="{A12FA001-AC4F-418D-AE19-62706E023703}">
                      <ahyp:hlinkClr val="tx"/>
                    </a:ext>
                  </a:extLst>
                </a:hlinkClick>
              </a:rPr>
              <a:t>https://www.bda.ulaval.ca/utilisation-libre/oeuvres-dans-le-domaine-public/</a:t>
            </a:r>
            <a:endParaRPr/>
          </a:p>
        </p:txBody>
      </p:sp>
      <p:pic>
        <p:nvPicPr>
          <p:cNvPr id="247" name="Google Shape;247;p34"/>
          <p:cNvPicPr preferRelativeResize="0"/>
          <p:nvPr/>
        </p:nvPicPr>
        <p:blipFill>
          <a:blip r:embed="rId9">
            <a:alphaModFix/>
          </a:blip>
          <a:stretch>
            <a:fillRect/>
          </a:stretch>
        </p:blipFill>
        <p:spPr>
          <a:xfrm>
            <a:off x="206925" y="4782500"/>
            <a:ext cx="838200" cy="2952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Merci!</a:t>
            </a:r>
            <a:endParaRPr/>
          </a:p>
        </p:txBody>
      </p:sp>
      <p:sp>
        <p:nvSpPr>
          <p:cNvPr id="253" name="Google Shape;253;p35"/>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fr-CA"/>
              <a:t>Quinn Johnson </a:t>
            </a:r>
            <a:r>
              <a:rPr lang="fr-CA"/>
              <a:t>&lt; </a:t>
            </a:r>
            <a:r>
              <a:rPr lang="fr-CA" u="sng">
                <a:solidFill>
                  <a:schemeClr val="hlink"/>
                </a:solidFill>
                <a:hlinkClick r:id="rId3"/>
              </a:rPr>
              <a:t>qjohnson@crcmail.net</a:t>
            </a:r>
            <a:r>
              <a:rPr lang="fr-CA"/>
              <a:t> &gt;</a:t>
            </a:r>
            <a:endParaRPr/>
          </a:p>
          <a:p>
            <a:pPr indent="0" lvl="0" marL="0" marR="0" rtl="0" algn="l">
              <a:lnSpc>
                <a:spcPct val="115000"/>
              </a:lnSpc>
              <a:spcBef>
                <a:spcPts val="1200"/>
              </a:spcBef>
              <a:spcAft>
                <a:spcPts val="0"/>
              </a:spcAft>
              <a:buNone/>
            </a:pPr>
            <a:r>
              <a:rPr b="1" lang="fr-CA"/>
              <a:t>Isabelle Lavoie </a:t>
            </a:r>
            <a:r>
              <a:rPr lang="fr-CA"/>
              <a:t>&lt; </a:t>
            </a:r>
            <a:r>
              <a:rPr lang="fr-CA" u="sng">
                <a:solidFill>
                  <a:schemeClr val="hlink"/>
                </a:solidFill>
                <a:hlinkClick r:id="rId4"/>
              </a:rPr>
              <a:t>ilavoie@merici.ca</a:t>
            </a:r>
            <a:r>
              <a:rPr lang="fr-CA"/>
              <a:t> &gt;</a:t>
            </a:r>
            <a:endParaRPr sz="1400">
              <a:solidFill>
                <a:schemeClr val="accent2"/>
              </a:solidFill>
            </a:endParaRPr>
          </a:p>
          <a:p>
            <a:pPr indent="0" lvl="0" marL="0" rtl="0" algn="l">
              <a:spcBef>
                <a:spcPts val="1200"/>
              </a:spcBef>
              <a:spcAft>
                <a:spcPts val="0"/>
              </a:spcAft>
              <a:buNone/>
            </a:pPr>
            <a:r>
              <a:rPr b="1" lang="fr-CA"/>
              <a:t>Isabelle Laplante </a:t>
            </a:r>
            <a:r>
              <a:rPr lang="fr-CA"/>
              <a:t>&lt; </a:t>
            </a:r>
            <a:r>
              <a:rPr lang="fr-CA" u="sng">
                <a:solidFill>
                  <a:schemeClr val="hlink"/>
                </a:solidFill>
                <a:hlinkClick r:id="rId5"/>
              </a:rPr>
              <a:t>isabelle.laplante@cdc.qc.ca</a:t>
            </a:r>
            <a:r>
              <a:rPr lang="fr-CA"/>
              <a:t> &gt;</a:t>
            </a:r>
            <a:endParaRPr/>
          </a:p>
          <a:p>
            <a:pPr indent="0" lvl="0" marL="0" rtl="0" algn="l">
              <a:spcBef>
                <a:spcPts val="1200"/>
              </a:spcBef>
              <a:spcAft>
                <a:spcPts val="1200"/>
              </a:spcAft>
              <a:buNone/>
            </a:pPr>
            <a:r>
              <a:t/>
            </a:r>
            <a:endParaRPr/>
          </a:p>
        </p:txBody>
      </p:sp>
      <p:pic>
        <p:nvPicPr>
          <p:cNvPr id="254" name="Google Shape;254;p35"/>
          <p:cNvPicPr preferRelativeResize="0"/>
          <p:nvPr/>
        </p:nvPicPr>
        <p:blipFill>
          <a:blip r:embed="rId6">
            <a:alphaModFix/>
          </a:blip>
          <a:stretch>
            <a:fillRect/>
          </a:stretch>
        </p:blipFill>
        <p:spPr>
          <a:xfrm>
            <a:off x="206925" y="4782500"/>
            <a:ext cx="838200" cy="2952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Objectifs</a:t>
            </a:r>
            <a:endParaRPr/>
          </a:p>
        </p:txBody>
      </p:sp>
      <p:sp>
        <p:nvSpPr>
          <p:cNvPr id="80" name="Google Shape;80;p15"/>
          <p:cNvSpPr txBox="1"/>
          <p:nvPr>
            <p:ph idx="1" type="body"/>
          </p:nvPr>
        </p:nvSpPr>
        <p:spPr>
          <a:xfrm>
            <a:off x="387900" y="1871500"/>
            <a:ext cx="8368200" cy="2280600"/>
          </a:xfrm>
          <a:prstGeom prst="rect">
            <a:avLst/>
          </a:prstGeom>
        </p:spPr>
        <p:txBody>
          <a:bodyPr anchorCtr="0" anchor="t" bIns="91425" lIns="91425" spcFirstLastPara="1" rIns="91425" wrap="square" tIns="91425">
            <a:normAutofit/>
          </a:bodyPr>
          <a:lstStyle/>
          <a:p>
            <a:pPr indent="0" lvl="0" marL="0" rtl="0" algn="just">
              <a:spcBef>
                <a:spcPts val="1000"/>
              </a:spcBef>
              <a:spcAft>
                <a:spcPts val="0"/>
              </a:spcAft>
              <a:buNone/>
            </a:pPr>
            <a:r>
              <a:rPr lang="fr-CA"/>
              <a:t>Comprendre et distinguer les notions de droit d’auteur et de licences Creative Commons.</a:t>
            </a:r>
            <a:endParaRPr/>
          </a:p>
          <a:p>
            <a:pPr indent="0" lvl="0" marL="0" rtl="0" algn="just">
              <a:spcBef>
                <a:spcPts val="1200"/>
              </a:spcBef>
              <a:spcAft>
                <a:spcPts val="0"/>
              </a:spcAft>
              <a:buNone/>
            </a:pPr>
            <a:r>
              <a:t/>
            </a:r>
            <a:endParaRPr/>
          </a:p>
          <a:p>
            <a:pPr indent="0" lvl="0" marL="0" rtl="0" algn="just">
              <a:spcBef>
                <a:spcPts val="1200"/>
              </a:spcBef>
              <a:spcAft>
                <a:spcPts val="1200"/>
              </a:spcAft>
              <a:buNone/>
            </a:pPr>
            <a:r>
              <a:rPr lang="fr-CA"/>
              <a:t>Identifier les enjeux et les défis de l’utilisation des licences REL dans un contexte de conseillance pédagogique et d’enseignement.</a:t>
            </a:r>
            <a:endParaRPr/>
          </a:p>
        </p:txBody>
      </p:sp>
      <p:pic>
        <p:nvPicPr>
          <p:cNvPr id="81" name="Google Shape;81;p15"/>
          <p:cNvPicPr preferRelativeResize="0"/>
          <p:nvPr/>
        </p:nvPicPr>
        <p:blipFill>
          <a:blip r:embed="rId3">
            <a:alphaModFix/>
          </a:blip>
          <a:stretch>
            <a:fillRect/>
          </a:stretch>
        </p:blipFill>
        <p:spPr>
          <a:xfrm>
            <a:off x="177200" y="4646175"/>
            <a:ext cx="838200" cy="2952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Activité 1</a:t>
            </a:r>
            <a:endParaRPr/>
          </a:p>
        </p:txBody>
      </p:sp>
      <p:sp>
        <p:nvSpPr>
          <p:cNvPr id="87" name="Google Shape;87;p16"/>
          <p:cNvSpPr txBox="1"/>
          <p:nvPr>
            <p:ph idx="1" type="body"/>
          </p:nvPr>
        </p:nvSpPr>
        <p:spPr>
          <a:xfrm>
            <a:off x="387900" y="1489825"/>
            <a:ext cx="8661000" cy="3078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fr-CA" sz="2200">
                <a:latin typeface="Arial"/>
                <a:ea typeface="Arial"/>
                <a:cs typeface="Arial"/>
                <a:sym typeface="Arial"/>
              </a:rPr>
              <a:t>Quand on dit “ressources éducatives libres” ça vous dit quoi?</a:t>
            </a:r>
            <a:endParaRPr b="1" sz="2200">
              <a:latin typeface="Arial"/>
              <a:ea typeface="Arial"/>
              <a:cs typeface="Arial"/>
              <a:sym typeface="Arial"/>
            </a:endParaRPr>
          </a:p>
          <a:p>
            <a:pPr indent="0" lvl="0" marL="457200" rtl="0" algn="l">
              <a:lnSpc>
                <a:spcPct val="100000"/>
              </a:lnSpc>
              <a:spcBef>
                <a:spcPts val="0"/>
              </a:spcBef>
              <a:spcAft>
                <a:spcPts val="0"/>
              </a:spcAft>
              <a:buNone/>
            </a:pPr>
            <a:r>
              <a:t/>
            </a:r>
            <a:endParaRPr sz="2200">
              <a:latin typeface="Arial"/>
              <a:ea typeface="Arial"/>
              <a:cs typeface="Arial"/>
              <a:sym typeface="Arial"/>
            </a:endParaRPr>
          </a:p>
          <a:p>
            <a:pPr indent="0" lvl="0" marL="457200" rtl="0" algn="l">
              <a:lnSpc>
                <a:spcPct val="100000"/>
              </a:lnSpc>
              <a:spcBef>
                <a:spcPts val="0"/>
              </a:spcBef>
              <a:spcAft>
                <a:spcPts val="0"/>
              </a:spcAft>
              <a:buNone/>
            </a:pPr>
            <a:r>
              <a:rPr lang="fr-CA" sz="2000">
                <a:latin typeface="Arial"/>
                <a:ea typeface="Arial"/>
                <a:cs typeface="Arial"/>
                <a:sym typeface="Arial"/>
              </a:rPr>
              <a:t>Répondre dans le MIRO :</a:t>
            </a:r>
            <a:br>
              <a:rPr lang="fr-CA" sz="2000">
                <a:latin typeface="Arial"/>
                <a:ea typeface="Arial"/>
                <a:cs typeface="Arial"/>
                <a:sym typeface="Arial"/>
              </a:rPr>
            </a:br>
            <a:br>
              <a:rPr lang="fr-CA" sz="2200">
                <a:latin typeface="Arial"/>
                <a:ea typeface="Arial"/>
                <a:cs typeface="Arial"/>
                <a:sym typeface="Arial"/>
              </a:rPr>
            </a:br>
            <a:r>
              <a:rPr lang="fr-CA" sz="2200" u="sng">
                <a:solidFill>
                  <a:schemeClr val="hlink"/>
                </a:solidFill>
                <a:latin typeface="Arial"/>
                <a:ea typeface="Arial"/>
                <a:cs typeface="Arial"/>
                <a:sym typeface="Arial"/>
                <a:hlinkClick r:id="rId3"/>
              </a:rPr>
              <a:t>https://miro.com/app/board/uXjVOD1P9qY=/</a:t>
            </a:r>
            <a:r>
              <a:rPr lang="fr-CA" sz="2200">
                <a:latin typeface="Arial"/>
                <a:ea typeface="Arial"/>
                <a:cs typeface="Arial"/>
                <a:sym typeface="Arial"/>
              </a:rPr>
              <a:t> </a:t>
            </a:r>
            <a:endParaRPr sz="2200">
              <a:latin typeface="Arial"/>
              <a:ea typeface="Arial"/>
              <a:cs typeface="Arial"/>
              <a:sym typeface="Arial"/>
            </a:endParaRPr>
          </a:p>
        </p:txBody>
      </p:sp>
      <p:pic>
        <p:nvPicPr>
          <p:cNvPr id="88" name="Google Shape;88;p16"/>
          <p:cNvPicPr preferRelativeResize="0"/>
          <p:nvPr/>
        </p:nvPicPr>
        <p:blipFill rotWithShape="1">
          <a:blip r:embed="rId4">
            <a:alphaModFix/>
          </a:blip>
          <a:srcRect b="6213" l="6060" r="4677" t="5649"/>
          <a:stretch/>
        </p:blipFill>
        <p:spPr>
          <a:xfrm>
            <a:off x="6561600" y="2656175"/>
            <a:ext cx="2425876" cy="23951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Le droit d’auteur ?</a:t>
            </a:r>
            <a:endParaRPr/>
          </a:p>
        </p:txBody>
      </p:sp>
      <p:sp>
        <p:nvSpPr>
          <p:cNvPr id="94" name="Google Shape;94;p17"/>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fr-CA"/>
              <a:t>→  Ensemble de lois appliquées au niveau international; </a:t>
            </a:r>
            <a:endParaRPr/>
          </a:p>
          <a:p>
            <a:pPr indent="0" lvl="0" marL="0" rtl="0" algn="just">
              <a:spcBef>
                <a:spcPts val="1200"/>
              </a:spcBef>
              <a:spcAft>
                <a:spcPts val="0"/>
              </a:spcAft>
              <a:buNone/>
            </a:pPr>
            <a:r>
              <a:rPr lang="fr-CA"/>
              <a:t>→ Ces lois permettent de contrôler l’utilisation d’une oeuvre, de protéger l’intégrité de celle-ci en plus d’assurer une rémunération au créateur ; </a:t>
            </a:r>
            <a:endParaRPr/>
          </a:p>
          <a:p>
            <a:pPr indent="0" lvl="0" marL="0" rtl="0" algn="just">
              <a:spcBef>
                <a:spcPts val="1200"/>
              </a:spcBef>
              <a:spcAft>
                <a:spcPts val="1200"/>
              </a:spcAft>
              <a:buNone/>
            </a:pPr>
            <a:r>
              <a:rPr lang="fr-CA"/>
              <a:t>→ Elles réservent les droits exclusifs au créateur de distribuer son oeuvre, de la copier, de la traduire, de l’adapter ou de la performer. </a:t>
            </a:r>
            <a:endParaRPr/>
          </a:p>
        </p:txBody>
      </p:sp>
      <p:pic>
        <p:nvPicPr>
          <p:cNvPr id="95" name="Google Shape;95;p17"/>
          <p:cNvPicPr preferRelativeResize="0"/>
          <p:nvPr/>
        </p:nvPicPr>
        <p:blipFill>
          <a:blip r:embed="rId3">
            <a:alphaModFix/>
          </a:blip>
          <a:stretch>
            <a:fillRect/>
          </a:stretch>
        </p:blipFill>
        <p:spPr>
          <a:xfrm>
            <a:off x="177200" y="4646175"/>
            <a:ext cx="838200" cy="2952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8"/>
          <p:cNvSpPr txBox="1"/>
          <p:nvPr>
            <p:ph type="title"/>
          </p:nvPr>
        </p:nvSpPr>
        <p:spPr>
          <a:xfrm>
            <a:off x="387900" y="458025"/>
            <a:ext cx="8368200" cy="6861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fr-CA"/>
              <a:t>Ce qui est admissible à la protection sur le droit d’auteur</a:t>
            </a:r>
            <a:endParaRPr/>
          </a:p>
        </p:txBody>
      </p:sp>
      <p:sp>
        <p:nvSpPr>
          <p:cNvPr id="101" name="Google Shape;101;p18"/>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fr-CA"/>
              <a:t> </a:t>
            </a:r>
            <a:r>
              <a:rPr lang="fr-CA"/>
              <a:t>L’expression originale d’une idée ou d’un fait fixée dans une forme tangible : </a:t>
            </a:r>
            <a:endParaRPr/>
          </a:p>
          <a:p>
            <a:pPr indent="-342900" lvl="0" marL="457200" rtl="0" algn="l">
              <a:spcBef>
                <a:spcPts val="1200"/>
              </a:spcBef>
              <a:spcAft>
                <a:spcPts val="0"/>
              </a:spcAft>
              <a:buSzPts val="1800"/>
              <a:buChar char="-"/>
            </a:pPr>
            <a:r>
              <a:rPr lang="fr-CA"/>
              <a:t>Oeuvres littéraires; </a:t>
            </a:r>
            <a:endParaRPr/>
          </a:p>
          <a:p>
            <a:pPr indent="-342900" lvl="0" marL="457200" rtl="0" algn="l">
              <a:spcBef>
                <a:spcPts val="0"/>
              </a:spcBef>
              <a:spcAft>
                <a:spcPts val="0"/>
              </a:spcAft>
              <a:buSzPts val="1800"/>
              <a:buChar char="-"/>
            </a:pPr>
            <a:r>
              <a:rPr lang="fr-CA"/>
              <a:t>Oeuvres cinématographiques; </a:t>
            </a:r>
            <a:endParaRPr/>
          </a:p>
          <a:p>
            <a:pPr indent="-342900" lvl="0" marL="457200" rtl="0" algn="l">
              <a:spcBef>
                <a:spcPts val="0"/>
              </a:spcBef>
              <a:spcAft>
                <a:spcPts val="0"/>
              </a:spcAft>
              <a:buSzPts val="1800"/>
              <a:buChar char="-"/>
            </a:pPr>
            <a:r>
              <a:rPr lang="fr-CA"/>
              <a:t>Oeuvres dramatiques; </a:t>
            </a:r>
            <a:endParaRPr/>
          </a:p>
          <a:p>
            <a:pPr indent="-342900" lvl="0" marL="457200" rtl="0" algn="l">
              <a:spcBef>
                <a:spcPts val="0"/>
              </a:spcBef>
              <a:spcAft>
                <a:spcPts val="0"/>
              </a:spcAft>
              <a:buSzPts val="1800"/>
              <a:buChar char="-"/>
            </a:pPr>
            <a:r>
              <a:rPr lang="fr-CA"/>
              <a:t>Oeuvres artistiques;</a:t>
            </a:r>
            <a:endParaRPr/>
          </a:p>
          <a:p>
            <a:pPr indent="-342900" lvl="0" marL="457200" rtl="0" algn="l">
              <a:spcBef>
                <a:spcPts val="0"/>
              </a:spcBef>
              <a:spcAft>
                <a:spcPts val="0"/>
              </a:spcAft>
              <a:buSzPts val="1800"/>
              <a:buChar char="-"/>
            </a:pPr>
            <a:r>
              <a:rPr lang="fr-CA"/>
              <a:t>Oeuvres musicales; </a:t>
            </a:r>
            <a:endParaRPr/>
          </a:p>
          <a:p>
            <a:pPr indent="-342900" lvl="0" marL="457200" rtl="0" algn="l">
              <a:spcBef>
                <a:spcPts val="0"/>
              </a:spcBef>
              <a:spcAft>
                <a:spcPts val="0"/>
              </a:spcAft>
              <a:buSzPts val="1800"/>
              <a:buChar char="-"/>
            </a:pPr>
            <a:r>
              <a:rPr lang="fr-CA"/>
              <a:t>Oeuvres architecturales; </a:t>
            </a:r>
            <a:endParaRPr/>
          </a:p>
          <a:p>
            <a:pPr indent="-342900" lvl="0" marL="457200" rtl="0" algn="l">
              <a:spcBef>
                <a:spcPts val="0"/>
              </a:spcBef>
              <a:spcAft>
                <a:spcPts val="0"/>
              </a:spcAft>
              <a:buSzPts val="1800"/>
              <a:buChar char="-"/>
            </a:pPr>
            <a:r>
              <a:rPr lang="fr-CA"/>
              <a:t>Oeuvres audiovisuelles;</a:t>
            </a:r>
            <a:endParaRPr/>
          </a:p>
          <a:p>
            <a:pPr indent="-342900" lvl="0" marL="457200" rtl="0" algn="l">
              <a:spcBef>
                <a:spcPts val="0"/>
              </a:spcBef>
              <a:spcAft>
                <a:spcPts val="0"/>
              </a:spcAft>
              <a:buSzPts val="1800"/>
              <a:buChar char="-"/>
            </a:pPr>
            <a:r>
              <a:rPr lang="fr-CA"/>
              <a:t>Bases de données; </a:t>
            </a:r>
            <a:endParaRPr/>
          </a:p>
          <a:p>
            <a:pPr indent="-342900" lvl="0" marL="457200" rtl="0" algn="l">
              <a:spcBef>
                <a:spcPts val="0"/>
              </a:spcBef>
              <a:spcAft>
                <a:spcPts val="0"/>
              </a:spcAft>
              <a:buSzPts val="1800"/>
              <a:buChar char="-"/>
            </a:pPr>
            <a:r>
              <a:rPr lang="fr-CA"/>
              <a:t>Code d’un logiciel. </a:t>
            </a:r>
            <a:endParaRPr/>
          </a:p>
        </p:txBody>
      </p:sp>
      <p:sp>
        <p:nvSpPr>
          <p:cNvPr id="102" name="Google Shape;102;p18"/>
          <p:cNvSpPr/>
          <p:nvPr/>
        </p:nvSpPr>
        <p:spPr>
          <a:xfrm>
            <a:off x="5112300" y="2007825"/>
            <a:ext cx="3643800" cy="2342400"/>
          </a:xfrm>
          <a:prstGeom prst="rect">
            <a:avLst/>
          </a:prstGeom>
          <a:solidFill>
            <a:schemeClr val="accen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None/>
            </a:pPr>
            <a:r>
              <a:rPr b="1" lang="fr-CA" sz="1700">
                <a:solidFill>
                  <a:schemeClr val="lt2"/>
                </a:solidFill>
              </a:rPr>
              <a:t>On entend par originale, l’expression d’une œuvre qui comporte suffisamment de différences pour être distinguée, qui est indépendante et démontrant un minimum de créativité . </a:t>
            </a:r>
            <a:endParaRPr b="1" sz="1700">
              <a:solidFill>
                <a:schemeClr val="lt2"/>
              </a:solidFill>
            </a:endParaRPr>
          </a:p>
        </p:txBody>
      </p:sp>
      <p:pic>
        <p:nvPicPr>
          <p:cNvPr id="103" name="Google Shape;103;p18"/>
          <p:cNvPicPr preferRelativeResize="0"/>
          <p:nvPr/>
        </p:nvPicPr>
        <p:blipFill>
          <a:blip r:embed="rId3">
            <a:alphaModFix/>
          </a:blip>
          <a:stretch>
            <a:fillRect/>
          </a:stretch>
        </p:blipFill>
        <p:spPr>
          <a:xfrm>
            <a:off x="177200" y="4646175"/>
            <a:ext cx="838200" cy="2952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9"/>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Le domaine public</a:t>
            </a:r>
            <a:endParaRPr/>
          </a:p>
        </p:txBody>
      </p:sp>
      <p:sp>
        <p:nvSpPr>
          <p:cNvPr id="109" name="Google Shape;109;p19"/>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20000"/>
          </a:bodyPr>
          <a:lstStyle/>
          <a:p>
            <a:pPr indent="0" lvl="0" marL="0" rtl="0" algn="just">
              <a:spcBef>
                <a:spcPts val="0"/>
              </a:spcBef>
              <a:spcAft>
                <a:spcPts val="0"/>
              </a:spcAft>
              <a:buNone/>
            </a:pPr>
            <a:r>
              <a:rPr lang="fr-CA"/>
              <a:t>Le domaine public est composé de travaux qui sont libres de droits. </a:t>
            </a:r>
            <a:endParaRPr/>
          </a:p>
          <a:p>
            <a:pPr indent="0" lvl="0" marL="0" rtl="0" algn="just">
              <a:spcBef>
                <a:spcPts val="1200"/>
              </a:spcBef>
              <a:spcAft>
                <a:spcPts val="0"/>
              </a:spcAft>
              <a:buNone/>
            </a:pPr>
            <a:r>
              <a:rPr lang="fr-CA"/>
              <a:t>Quatres raisons peuvent expliquer qu'une oeuvre soit considérée comme faisant partie du domaine public: </a:t>
            </a:r>
            <a:endParaRPr sz="1150">
              <a:solidFill>
                <a:srgbClr val="495057"/>
              </a:solidFill>
              <a:latin typeface="Arial"/>
              <a:ea typeface="Arial"/>
              <a:cs typeface="Arial"/>
              <a:sym typeface="Arial"/>
            </a:endParaRPr>
          </a:p>
          <a:p>
            <a:pPr indent="0" lvl="0" marL="0" rtl="0" algn="l">
              <a:spcBef>
                <a:spcPts val="1200"/>
              </a:spcBef>
              <a:spcAft>
                <a:spcPts val="0"/>
              </a:spcAft>
              <a:buNone/>
            </a:pPr>
            <a:r>
              <a:rPr lang="fr-CA"/>
              <a:t>1- L’objet est non protégeable (Faits ou idées qui ne sont pas fixés sous une forme tangible) ; </a:t>
            </a:r>
            <a:endParaRPr/>
          </a:p>
          <a:p>
            <a:pPr indent="0" lvl="0" marL="0" rtl="0" algn="l">
              <a:spcBef>
                <a:spcPts val="1200"/>
              </a:spcBef>
              <a:spcAft>
                <a:spcPts val="0"/>
              </a:spcAft>
              <a:buNone/>
            </a:pPr>
            <a:r>
              <a:rPr lang="fr-CA"/>
              <a:t>2- La durée de protection est expirée (Canada = Vie + 50 ans);</a:t>
            </a:r>
            <a:endParaRPr/>
          </a:p>
          <a:p>
            <a:pPr indent="0" lvl="0" marL="0" rtl="0" algn="l">
              <a:spcBef>
                <a:spcPts val="1200"/>
              </a:spcBef>
              <a:spcAft>
                <a:spcPts val="0"/>
              </a:spcAft>
              <a:buNone/>
            </a:pPr>
            <a:r>
              <a:rPr lang="fr-CA"/>
              <a:t>3- Le créateur a renoncé à ses droits; </a:t>
            </a:r>
            <a:endParaRPr/>
          </a:p>
          <a:p>
            <a:pPr indent="0" lvl="0" marL="0" rtl="0" algn="l">
              <a:spcBef>
                <a:spcPts val="1200"/>
              </a:spcBef>
              <a:spcAft>
                <a:spcPts val="1200"/>
              </a:spcAft>
              <a:buNone/>
            </a:pPr>
            <a:r>
              <a:rPr lang="fr-CA"/>
              <a:t>4- Le créateur a appliqué une Licence CC-0 à son oeuvre. </a:t>
            </a:r>
            <a:endParaRPr/>
          </a:p>
        </p:txBody>
      </p:sp>
      <p:pic>
        <p:nvPicPr>
          <p:cNvPr id="110" name="Google Shape;110;p19"/>
          <p:cNvPicPr preferRelativeResize="0"/>
          <p:nvPr/>
        </p:nvPicPr>
        <p:blipFill>
          <a:blip r:embed="rId3">
            <a:alphaModFix/>
          </a:blip>
          <a:stretch>
            <a:fillRect/>
          </a:stretch>
        </p:blipFill>
        <p:spPr>
          <a:xfrm>
            <a:off x="6502375" y="4144472"/>
            <a:ext cx="995975" cy="350425"/>
          </a:xfrm>
          <a:prstGeom prst="rect">
            <a:avLst/>
          </a:prstGeom>
          <a:noFill/>
          <a:ln>
            <a:noFill/>
          </a:ln>
        </p:spPr>
      </p:pic>
      <p:pic>
        <p:nvPicPr>
          <p:cNvPr id="111" name="Google Shape;111;p19"/>
          <p:cNvPicPr preferRelativeResize="0"/>
          <p:nvPr/>
        </p:nvPicPr>
        <p:blipFill>
          <a:blip r:embed="rId4">
            <a:alphaModFix/>
          </a:blip>
          <a:stretch>
            <a:fillRect/>
          </a:stretch>
        </p:blipFill>
        <p:spPr>
          <a:xfrm>
            <a:off x="177200" y="4646175"/>
            <a:ext cx="838200" cy="2952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0"/>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fr-CA"/>
              <a:t>Le domaine public</a:t>
            </a:r>
            <a:endParaRPr/>
          </a:p>
        </p:txBody>
      </p:sp>
      <p:sp>
        <p:nvSpPr>
          <p:cNvPr id="117" name="Google Shape;117;p20"/>
          <p:cNvSpPr txBox="1"/>
          <p:nvPr/>
        </p:nvSpPr>
        <p:spPr>
          <a:xfrm>
            <a:off x="571500" y="1597375"/>
            <a:ext cx="7656600" cy="24978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0"/>
              </a:spcAft>
              <a:buNone/>
            </a:pPr>
            <a:r>
              <a:rPr lang="fr-CA" sz="1550">
                <a:solidFill>
                  <a:srgbClr val="FFFFFF"/>
                </a:solidFill>
                <a:latin typeface="Roboto"/>
                <a:ea typeface="Roboto"/>
                <a:cs typeface="Roboto"/>
                <a:sym typeface="Roboto"/>
              </a:rPr>
              <a:t>Lorsqu'elle est dans le domaine public une oeuvre peut être copiée, adaptée et partagée. Toutefois, cette règle s'applique uniquement à l'oeuvre originale. L'adaptation de celle-ci, les ajouts et les modifications (si elles sont significatives) seront soumises à la protection des droits d'auteur.</a:t>
            </a:r>
            <a:endParaRPr sz="1550">
              <a:solidFill>
                <a:srgbClr val="FFFFFF"/>
              </a:solidFill>
              <a:latin typeface="Roboto"/>
              <a:ea typeface="Roboto"/>
              <a:cs typeface="Roboto"/>
              <a:sym typeface="Roboto"/>
            </a:endParaRPr>
          </a:p>
          <a:p>
            <a:pPr indent="0" lvl="0" marL="0" rtl="0" algn="just">
              <a:lnSpc>
                <a:spcPct val="115000"/>
              </a:lnSpc>
              <a:spcBef>
                <a:spcPts val="1200"/>
              </a:spcBef>
              <a:spcAft>
                <a:spcPts val="1200"/>
              </a:spcAft>
              <a:buNone/>
            </a:pPr>
            <a:r>
              <a:rPr lang="fr-CA" sz="1550">
                <a:solidFill>
                  <a:srgbClr val="FFFFFF"/>
                </a:solidFill>
                <a:latin typeface="Roboto"/>
                <a:ea typeface="Roboto"/>
                <a:cs typeface="Roboto"/>
                <a:sym typeface="Roboto"/>
              </a:rPr>
              <a:t>Par exemple: Un éditeur offre une version commentée d'une oeuvre de Molière. L'oeuvre originale est libre de droit, car l'auteur est décédé depuis plus de 50 ans. Toutefois, la couverture du nouvel ouvrage et les commentaires ajoutés sont eux protégés par la loi sur le droit d'auteur. </a:t>
            </a:r>
            <a:endParaRPr sz="1550">
              <a:solidFill>
                <a:srgbClr val="FFFFFF"/>
              </a:solidFill>
              <a:latin typeface="Roboto"/>
              <a:ea typeface="Roboto"/>
              <a:cs typeface="Roboto"/>
              <a:sym typeface="Roboto"/>
            </a:endParaRPr>
          </a:p>
        </p:txBody>
      </p:sp>
      <p:pic>
        <p:nvPicPr>
          <p:cNvPr id="118" name="Google Shape;118;p20"/>
          <p:cNvPicPr preferRelativeResize="0"/>
          <p:nvPr/>
        </p:nvPicPr>
        <p:blipFill>
          <a:blip r:embed="rId3">
            <a:alphaModFix/>
          </a:blip>
          <a:stretch>
            <a:fillRect/>
          </a:stretch>
        </p:blipFill>
        <p:spPr>
          <a:xfrm>
            <a:off x="177200" y="4646175"/>
            <a:ext cx="838200" cy="2952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1"/>
          <p:cNvSpPr txBox="1"/>
          <p:nvPr>
            <p:ph type="title"/>
          </p:nvPr>
        </p:nvSpPr>
        <p:spPr>
          <a:xfrm>
            <a:off x="387900" y="458025"/>
            <a:ext cx="8368200" cy="6861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fr-CA"/>
              <a:t>Les licences Creative Commons : Une alternative …</a:t>
            </a:r>
            <a:endParaRPr/>
          </a:p>
        </p:txBody>
      </p:sp>
      <p:sp>
        <p:nvSpPr>
          <p:cNvPr id="124" name="Google Shape;124;p21"/>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20000"/>
          </a:bodyPr>
          <a:lstStyle/>
          <a:p>
            <a:pPr indent="0" lvl="0" marL="0" rtl="0" algn="just">
              <a:lnSpc>
                <a:spcPct val="150000"/>
              </a:lnSpc>
              <a:spcBef>
                <a:spcPts val="1200"/>
              </a:spcBef>
              <a:spcAft>
                <a:spcPts val="0"/>
              </a:spcAft>
              <a:buNone/>
            </a:pPr>
            <a:r>
              <a:rPr lang="fr-CA" sz="2300">
                <a:solidFill>
                  <a:schemeClr val="lt2"/>
                </a:solidFill>
                <a:latin typeface="Times New Roman"/>
                <a:ea typeface="Times New Roman"/>
                <a:cs typeface="Times New Roman"/>
                <a:sym typeface="Times New Roman"/>
              </a:rPr>
              <a:t>Les LCC ont été créés comme « […] alternative légale aux lois généralement appliquées en matière de droit d’auteur. Le but visé est de permettre une plus grande circulation et une accessibilité accrue des œuvres et connaissances. » </a:t>
            </a:r>
            <a:endParaRPr sz="2300">
              <a:solidFill>
                <a:schemeClr val="lt2"/>
              </a:solidFill>
              <a:latin typeface="Times New Roman"/>
              <a:ea typeface="Times New Roman"/>
              <a:cs typeface="Times New Roman"/>
              <a:sym typeface="Times New Roman"/>
            </a:endParaRPr>
          </a:p>
          <a:p>
            <a:pPr indent="0" lvl="0" marL="0" rtl="0" algn="just">
              <a:lnSpc>
                <a:spcPct val="150000"/>
              </a:lnSpc>
              <a:spcBef>
                <a:spcPts val="1200"/>
              </a:spcBef>
              <a:spcAft>
                <a:spcPts val="0"/>
              </a:spcAft>
              <a:buNone/>
            </a:pPr>
            <a:r>
              <a:rPr lang="fr-CA" sz="2300">
                <a:solidFill>
                  <a:schemeClr val="lt2"/>
                </a:solidFill>
                <a:latin typeface="Times New Roman"/>
                <a:ea typeface="Times New Roman"/>
                <a:cs typeface="Times New Roman"/>
                <a:sym typeface="Times New Roman"/>
              </a:rPr>
              <a:t>(Les Licences Creative Commons,  2017, paragr.2)   </a:t>
            </a:r>
            <a:r>
              <a:rPr lang="fr-CA" sz="2300">
                <a:solidFill>
                  <a:srgbClr val="000000"/>
                </a:solidFill>
                <a:latin typeface="Times New Roman"/>
                <a:ea typeface="Times New Roman"/>
                <a:cs typeface="Times New Roman"/>
                <a:sym typeface="Times New Roman"/>
              </a:rPr>
              <a:t>   </a:t>
            </a:r>
            <a:endParaRPr sz="2300">
              <a:solidFill>
                <a:srgbClr val="000000"/>
              </a:solidFill>
              <a:latin typeface="Times New Roman"/>
              <a:ea typeface="Times New Roman"/>
              <a:cs typeface="Times New Roman"/>
              <a:sym typeface="Times New Roman"/>
            </a:endParaRPr>
          </a:p>
          <a:p>
            <a:pPr indent="0" lvl="0" marL="0" rtl="0" algn="l">
              <a:spcBef>
                <a:spcPts val="1200"/>
              </a:spcBef>
              <a:spcAft>
                <a:spcPts val="1200"/>
              </a:spcAft>
              <a:buNone/>
            </a:pPr>
            <a:r>
              <a:t/>
            </a:r>
            <a:endParaRPr/>
          </a:p>
        </p:txBody>
      </p:sp>
      <p:pic>
        <p:nvPicPr>
          <p:cNvPr id="125" name="Google Shape;125;p21"/>
          <p:cNvPicPr preferRelativeResize="0"/>
          <p:nvPr/>
        </p:nvPicPr>
        <p:blipFill>
          <a:blip r:embed="rId3">
            <a:alphaModFix/>
          </a:blip>
          <a:stretch>
            <a:fillRect/>
          </a:stretch>
        </p:blipFill>
        <p:spPr>
          <a:xfrm>
            <a:off x="177200" y="4646175"/>
            <a:ext cx="838200" cy="2952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21EDC374B22D489974F1DD93706512" ma:contentTypeVersion="19" ma:contentTypeDescription="Crée un document." ma:contentTypeScope="" ma:versionID="4ebd234d92a4df09b9abd49a0f6e78b5">
  <xsd:schema xmlns:xsd="http://www.w3.org/2001/XMLSchema" xmlns:xs="http://www.w3.org/2001/XMLSchema" xmlns:p="http://schemas.microsoft.com/office/2006/metadata/properties" xmlns:ns2="504bdd90-ab6c-45ff-8449-b0469fd26ebc" xmlns:ns3="b185374e-b59c-4a00-ba77-bbd77fc78661" xmlns:ns4="193c72ab-d073-4cdf-9145-d2f53bccd4ad" targetNamespace="http://schemas.microsoft.com/office/2006/metadata/properties" ma:root="true" ma:fieldsID="2c123292e75d524510e8c435e5aa38ad" ns2:_="" ns3:_="" ns4:_="">
    <xsd:import namespace="504bdd90-ab6c-45ff-8449-b0469fd26ebc"/>
    <xsd:import namespace="b185374e-b59c-4a00-ba77-bbd77fc78661"/>
    <xsd:import namespace="193c72ab-d073-4cdf-9145-d2f53bccd4a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MediaLengthInSeconds" minOccurs="0"/>
                <xsd:element ref="ns2:Descriptionducontenu" minOccurs="0"/>
                <xsd:element ref="ns2:lcf76f155ced4ddcb4097134ff3c332f" minOccurs="0"/>
                <xsd:element ref="ns4:TaxCatchAll" minOccurs="0"/>
                <xsd:element ref="ns2:Cr_x00e9__x00e9_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4bdd90-ab6c-45ff-8449-b0469fd26e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Descriptionducontenu" ma:index="21" nillable="true" ma:displayName="Description du contenu" ma:indexed="true" ma:internalName="Descriptionducontenu">
      <xsd:simpleType>
        <xsd:restriction base="dms:Text">
          <xsd:maxLength value="255"/>
        </xsd:restriction>
      </xsd:simpleType>
    </xsd:element>
    <xsd:element name="lcf76f155ced4ddcb4097134ff3c332f" ma:index="23" nillable="true" ma:taxonomy="true" ma:internalName="lcf76f155ced4ddcb4097134ff3c332f" ma:taxonomyFieldName="MediaServiceImageTags" ma:displayName="Balises d’images" ma:readOnly="false" ma:fieldId="{5cf76f15-5ced-4ddc-b409-7134ff3c332f}" ma:taxonomyMulti="true" ma:sspId="e3e440c5-a2bc-486d-a304-248503315fda" ma:termSetId="09814cd3-568e-fe90-9814-8d621ff8fb84" ma:anchorId="fba54fb3-c3e1-fe81-a776-ca4b69148c4d" ma:open="true" ma:isKeyword="false">
      <xsd:complexType>
        <xsd:sequence>
          <xsd:element ref="pc:Terms" minOccurs="0" maxOccurs="1"/>
        </xsd:sequence>
      </xsd:complexType>
    </xsd:element>
    <xsd:element name="Cr_x00e9__x00e9_le" ma:index="25" nillable="true" ma:displayName="Créé le" ma:format="DateOnly" ma:internalName="Cr_x00e9__x00e9_l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b185374e-b59c-4a00-ba77-bbd77fc78661"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3c72ab-d073-4cdf-9145-d2f53bccd4ad"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c3420a29-c42e-45a8-b014-d5bee37a5928}" ma:internalName="TaxCatchAll" ma:showField="CatchAllData" ma:web="b185374e-b59c-4a00-ba77-bbd77fc786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04547B-672D-43A7-84B9-510A2E17620B}"/>
</file>

<file path=customXml/itemProps2.xml><?xml version="1.0" encoding="utf-8"?>
<ds:datastoreItem xmlns:ds="http://schemas.openxmlformats.org/officeDocument/2006/customXml" ds:itemID="{CEE63DFC-2334-4517-929E-10C41C191AFF}"/>
</file>