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71" r:id="rId3"/>
    <p:sldId id="276" r:id="rId4"/>
    <p:sldId id="275" r:id="rId5"/>
    <p:sldId id="257" r:id="rId6"/>
    <p:sldId id="258" r:id="rId7"/>
    <p:sldId id="260" r:id="rId8"/>
    <p:sldId id="261" r:id="rId9"/>
    <p:sldId id="302" r:id="rId10"/>
    <p:sldId id="262" r:id="rId11"/>
    <p:sldId id="263" r:id="rId12"/>
    <p:sldId id="285" r:id="rId13"/>
    <p:sldId id="290" r:id="rId14"/>
    <p:sldId id="286" r:id="rId15"/>
    <p:sldId id="289" r:id="rId16"/>
    <p:sldId id="291" r:id="rId17"/>
    <p:sldId id="293" r:id="rId18"/>
    <p:sldId id="303" r:id="rId19"/>
    <p:sldId id="267" r:id="rId20"/>
    <p:sldId id="277" r:id="rId21"/>
    <p:sldId id="304" r:id="rId22"/>
    <p:sldId id="265" r:id="rId23"/>
    <p:sldId id="297" r:id="rId24"/>
    <p:sldId id="301" r:id="rId25"/>
    <p:sldId id="300" r:id="rId26"/>
    <p:sldId id="283" r:id="rId27"/>
    <p:sldId id="284" r:id="rId28"/>
    <p:sldId id="294" r:id="rId29"/>
    <p:sldId id="278" r:id="rId30"/>
    <p:sldId id="273" r:id="rId31"/>
    <p:sldId id="296" r:id="rId32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0A3"/>
    <a:srgbClr val="FFF0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ustomXml" Target="../customXml/item3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38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28700"/>
            <a:ext cx="7848600" cy="1445419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628900"/>
            <a:ext cx="6400800" cy="131445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A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2548890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4400550"/>
          </a:xfrm>
        </p:spPr>
        <p:txBody>
          <a:bodyPr vert="eaVert" anchor="b"/>
          <a:lstStyle/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4400550"/>
          </a:xfrm>
        </p:spPr>
        <p:txBody>
          <a:bodyPr vert="eaVert"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771651"/>
            <a:ext cx="7772400" cy="1650206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470149"/>
            <a:ext cx="7772400" cy="1125140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3449574"/>
            <a:ext cx="7848600" cy="1191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55014"/>
            <a:ext cx="4038600" cy="35387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257300"/>
            <a:ext cx="3931920" cy="47982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3931920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06462" y="3034268"/>
            <a:ext cx="353187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060"/>
            <a:ext cx="2139696" cy="946404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594060"/>
            <a:ext cx="5715000" cy="41833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A"/>
              <a:t>Cliquez pour modifier les styles du texte du masque</a:t>
            </a:r>
          </a:p>
          <a:p>
            <a:pPr lvl="1"/>
            <a:r>
              <a:rPr lang="fr-CA"/>
              <a:t>Deuxième niveau</a:t>
            </a:r>
          </a:p>
          <a:p>
            <a:pPr lvl="2"/>
            <a:r>
              <a:rPr lang="fr-CA"/>
              <a:t>Troisième niveau</a:t>
            </a:r>
          </a:p>
          <a:p>
            <a:pPr lvl="3"/>
            <a:r>
              <a:rPr lang="fr-CA"/>
              <a:t>Quatrième niveau</a:t>
            </a:r>
          </a:p>
          <a:p>
            <a:pPr lvl="4"/>
            <a:r>
              <a:rPr lang="fr-CA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597915"/>
            <a:ext cx="2139696" cy="31827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684114" y="2684956"/>
            <a:ext cx="418338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60"/>
            <a:ext cx="2142680" cy="94869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CA"/>
              <a:t>Cliquez et modifiez le titre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628651"/>
            <a:ext cx="5904390" cy="4125342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A"/>
              <a:t>Faire glisser l'image vers l'espace réservé ou cliquer sur l'icône pour l'ajouter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2139696" cy="31821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A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65590"/>
            <a:ext cx="9144000" cy="1714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29600" cy="742950"/>
          </a:xfrm>
          <a:prstGeom prst="rect">
            <a:avLst/>
          </a:prstGeom>
          <a:solidFill>
            <a:schemeClr val="accent4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A" dirty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A" dirty="0"/>
              <a:t>Cliquez pour modifier les styles du texte du masque</a:t>
            </a:r>
          </a:p>
          <a:p>
            <a:pPr lvl="1"/>
            <a:r>
              <a:rPr lang="fr-CA" dirty="0"/>
              <a:t>Deuxième niveau</a:t>
            </a:r>
          </a:p>
          <a:p>
            <a:pPr lvl="2"/>
            <a:r>
              <a:rPr lang="fr-CA" dirty="0"/>
              <a:t>Troisième niveau</a:t>
            </a:r>
          </a:p>
          <a:p>
            <a:pPr lvl="3"/>
            <a:r>
              <a:rPr lang="fr-CA" dirty="0"/>
              <a:t>Quatrième niveau</a:t>
            </a:r>
          </a:p>
          <a:p>
            <a:pPr lvl="4"/>
            <a:r>
              <a:rPr lang="fr-CA" dirty="0"/>
              <a:t>Cinquième niveau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2743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716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DA89520-2FD7-6B40-AF87-1CE6E82ECAC4}" type="datetimeFigureOut">
              <a:rPr lang="fr-FR" smtClean="0"/>
              <a:t>12/03/2020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3716"/>
            <a:ext cx="411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3716"/>
            <a:ext cx="1066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8E9ABFB0-1A0E-0847-966F-F69E8DCDE269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rgbClr val="000090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881872"/>
            <a:ext cx="7848600" cy="1445419"/>
          </a:xfrm>
        </p:spPr>
        <p:txBody>
          <a:bodyPr/>
          <a:lstStyle/>
          <a:p>
            <a:r>
              <a:rPr lang="fr-FR" sz="4800" dirty="0" err="1"/>
              <a:t>SchÉmas</a:t>
            </a:r>
            <a:r>
              <a:rPr lang="fr-FR" sz="4800" dirty="0"/>
              <a:t> de métadonnées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5800" y="2482072"/>
            <a:ext cx="6400800" cy="1314450"/>
          </a:xfrm>
        </p:spPr>
        <p:txBody>
          <a:bodyPr>
            <a:normAutofit/>
          </a:bodyPr>
          <a:lstStyle/>
          <a:p>
            <a:r>
              <a:rPr lang="fr-FR" dirty="0"/>
              <a:t>pour la description de ressources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685800" y="3282725"/>
            <a:ext cx="209624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Pierre-Julien Guay</a:t>
            </a:r>
          </a:p>
          <a:p>
            <a:r>
              <a:rPr lang="fr-FR" sz="1600" dirty="0"/>
              <a:t>Consultant</a:t>
            </a:r>
          </a:p>
        </p:txBody>
      </p:sp>
      <p:pic>
        <p:nvPicPr>
          <p:cNvPr id="5" name="Image 4" descr="vte_coul_droite.jpg">
            <a:extLst>
              <a:ext uri="{FF2B5EF4-FFF2-40B4-BE49-F238E27FC236}">
                <a16:creationId xmlns:a16="http://schemas.microsoft.com/office/drawing/2014/main" id="{DD877AFC-F632-4E56-A594-452937394AC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082" y="4087561"/>
            <a:ext cx="3536098" cy="843842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D861F52-486F-4118-8A09-D9E599B786F0}"/>
              </a:ext>
            </a:extLst>
          </p:cNvPr>
          <p:cNvCxnSpPr>
            <a:cxnSpLocks/>
          </p:cNvCxnSpPr>
          <p:nvPr/>
        </p:nvCxnSpPr>
        <p:spPr>
          <a:xfrm>
            <a:off x="4455827" y="4223517"/>
            <a:ext cx="6042" cy="85814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EC59B3D7-FBAB-47DF-95E1-C65832E9EB17}"/>
              </a:ext>
            </a:extLst>
          </p:cNvPr>
          <p:cNvSpPr txBox="1"/>
          <p:nvPr/>
        </p:nvSpPr>
        <p:spPr>
          <a:xfrm>
            <a:off x="4626130" y="4192321"/>
            <a:ext cx="3921491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Pour les bibliothécaires du réseau universitaire et collégial</a:t>
            </a:r>
          </a:p>
          <a:p>
            <a:r>
              <a:rPr lang="fr-FR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10 février 2020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99352C41-1469-4204-B575-409BCC61EA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7045" y="4811499"/>
            <a:ext cx="780576" cy="273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6665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IEEE LOM (1)</a:t>
            </a:r>
            <a:endParaRPr lang="fr-CA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b="1" dirty="0"/>
              <a:t>Spécifiquement pour ressource en ligne pour l’enseignement</a:t>
            </a:r>
          </a:p>
          <a:p>
            <a:r>
              <a:rPr lang="fr-FR" b="1" dirty="0"/>
              <a:t>Exigences normatives</a:t>
            </a:r>
            <a:endParaRPr lang="fr-CA" b="1" dirty="0"/>
          </a:p>
          <a:p>
            <a:pPr lvl="1"/>
            <a:r>
              <a:rPr lang="fr-FR" dirty="0"/>
              <a:t>Durée </a:t>
            </a:r>
            <a:r>
              <a:rPr lang="fr-FR" i="1" dirty="0"/>
              <a:t>ISO 8601</a:t>
            </a:r>
            <a:endParaRPr lang="fr-CA" i="1" dirty="0"/>
          </a:p>
          <a:p>
            <a:pPr lvl="1"/>
            <a:r>
              <a:rPr lang="fr-FR" dirty="0"/>
              <a:t>Langue </a:t>
            </a:r>
            <a:r>
              <a:rPr lang="fr-FR" i="1" dirty="0"/>
              <a:t>ISO 639-2, ISO 639-3</a:t>
            </a:r>
            <a:endParaRPr lang="fr-CA" i="1" dirty="0"/>
          </a:p>
          <a:p>
            <a:pPr lvl="1"/>
            <a:r>
              <a:rPr lang="fr-FR" dirty="0"/>
              <a:t>Date </a:t>
            </a:r>
            <a:r>
              <a:rPr lang="fr-FR" i="1" dirty="0"/>
              <a:t>ISO 8601</a:t>
            </a:r>
            <a:endParaRPr lang="fr-CA" i="1" dirty="0"/>
          </a:p>
          <a:p>
            <a:pPr lvl="1"/>
            <a:r>
              <a:rPr lang="fr-FR" dirty="0"/>
              <a:t>Contact </a:t>
            </a:r>
            <a:r>
              <a:rPr lang="fr-FR" i="1" dirty="0" err="1"/>
              <a:t>vCard</a:t>
            </a:r>
            <a:r>
              <a:rPr lang="fr-FR" i="1" dirty="0"/>
              <a:t> (métadonnées)</a:t>
            </a:r>
            <a:endParaRPr lang="fr-CA" i="1" dirty="0"/>
          </a:p>
          <a:p>
            <a:pPr lvl="1"/>
            <a:r>
              <a:rPr lang="fr-FR" dirty="0"/>
              <a:t>Type de fichier </a:t>
            </a:r>
            <a:r>
              <a:rPr lang="fr-FR" i="1" dirty="0"/>
              <a:t>Internet </a:t>
            </a:r>
            <a:r>
              <a:rPr lang="fr-FR" i="1" dirty="0" err="1"/>
              <a:t>Assigned</a:t>
            </a:r>
            <a:r>
              <a:rPr lang="fr-FR" i="1" dirty="0"/>
              <a:t> </a:t>
            </a:r>
            <a:r>
              <a:rPr lang="fr-FR" i="1" dirty="0" err="1"/>
              <a:t>Numbers</a:t>
            </a:r>
            <a:r>
              <a:rPr lang="fr-FR" i="1" dirty="0"/>
              <a:t> </a:t>
            </a:r>
            <a:r>
              <a:rPr lang="fr-FR" i="1" dirty="0" err="1"/>
              <a:t>Authority</a:t>
            </a:r>
            <a:r>
              <a:rPr lang="fr-FR" i="1" dirty="0"/>
              <a:t> (IANA)</a:t>
            </a:r>
          </a:p>
          <a:p>
            <a:r>
              <a:rPr lang="fr-CA" b="1" dirty="0"/>
              <a:t>Points faibles</a:t>
            </a:r>
            <a:endParaRPr lang="fr-CA" sz="4000" b="1" dirty="0"/>
          </a:p>
          <a:p>
            <a:pPr lvl="1"/>
            <a:r>
              <a:rPr lang="fr-FR" dirty="0"/>
              <a:t>Raffinement ou extension difficile</a:t>
            </a:r>
            <a:endParaRPr lang="fr-CA" sz="3200" dirty="0"/>
          </a:p>
          <a:p>
            <a:pPr lvl="1"/>
            <a:r>
              <a:rPr lang="fr-FR" dirty="0"/>
              <a:t>Termes mal définis (difficulté 1 à 5), densité sémantique</a:t>
            </a:r>
            <a:endParaRPr lang="fr-CA" sz="3200" dirty="0"/>
          </a:p>
          <a:p>
            <a:pPr lvl="1"/>
            <a:r>
              <a:rPr lang="fr-FR" dirty="0"/>
              <a:t>Structure de données </a:t>
            </a:r>
            <a:r>
              <a:rPr lang="fr-FR" dirty="0" err="1"/>
              <a:t>vCard</a:t>
            </a:r>
            <a:r>
              <a:rPr lang="fr-FR" dirty="0"/>
              <a:t> insérée dans chaque fiche</a:t>
            </a:r>
            <a:endParaRPr lang="fr-CA" sz="3200" dirty="0"/>
          </a:p>
          <a:p>
            <a:pPr lvl="1"/>
            <a:r>
              <a:rPr lang="fr-FR" dirty="0"/>
              <a:t>À peu près les mêmes éléments que Dublin </a:t>
            </a:r>
            <a:r>
              <a:rPr lang="fr-FR" dirty="0" err="1"/>
              <a:t>Core</a:t>
            </a:r>
            <a:r>
              <a:rPr lang="fr-FR" dirty="0"/>
              <a:t> sont utilisés seulement</a:t>
            </a:r>
            <a:endParaRPr lang="fr-CA" sz="3200" dirty="0"/>
          </a:p>
          <a:p>
            <a:pPr lvl="1"/>
            <a:r>
              <a:rPr lang="fr-FR" dirty="0"/>
              <a:t>N’a jamais été mis à jour depuis sa création</a:t>
            </a:r>
            <a:endParaRPr lang="fr-CA" dirty="0"/>
          </a:p>
          <a:p>
            <a:pPr lvl="1"/>
            <a:endParaRPr lang="fr-CA" b="1" dirty="0"/>
          </a:p>
          <a:p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1134" y="374649"/>
            <a:ext cx="2743398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9828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IEEE LOM</a:t>
            </a:r>
            <a:endParaRPr lang="fr-FR" sz="2700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Profils d’application</a:t>
            </a:r>
          </a:p>
        </p:txBody>
      </p:sp>
      <p:sp>
        <p:nvSpPr>
          <p:cNvPr id="9" name="Espace réservé du contenu 5"/>
          <p:cNvSpPr>
            <a:spLocks noGrp="1"/>
          </p:cNvSpPr>
          <p:nvPr>
            <p:ph sz="half" idx="2"/>
          </p:nvPr>
        </p:nvSpPr>
        <p:spPr>
          <a:xfrm>
            <a:off x="521760" y="1645180"/>
            <a:ext cx="4041775" cy="2963466"/>
          </a:xfrm>
        </p:spPr>
        <p:txBody>
          <a:bodyPr>
            <a:normAutofit fontScale="55000" lnSpcReduction="20000"/>
          </a:bodyPr>
          <a:lstStyle/>
          <a:p>
            <a:r>
              <a:rPr lang="fr-FR" b="1" dirty="0"/>
              <a:t>Profil par domaine</a:t>
            </a:r>
            <a:endParaRPr lang="fr-CA" b="1" dirty="0"/>
          </a:p>
          <a:p>
            <a:pPr lvl="1"/>
            <a:r>
              <a:rPr lang="fr-FR" i="1" dirty="0"/>
              <a:t>Agricultural </a:t>
            </a:r>
            <a:r>
              <a:rPr lang="fr-FR" i="1" dirty="0" err="1"/>
              <a:t>learning</a:t>
            </a:r>
            <a:r>
              <a:rPr lang="fr-FR" i="1" dirty="0"/>
              <a:t> </a:t>
            </a:r>
            <a:r>
              <a:rPr lang="fr-FR" i="1" dirty="0" err="1"/>
              <a:t>resources</a:t>
            </a:r>
            <a:r>
              <a:rPr lang="fr-FR" i="1" dirty="0"/>
              <a:t> of the CGIAR</a:t>
            </a:r>
            <a:endParaRPr lang="fr-CA" i="1" dirty="0"/>
          </a:p>
          <a:p>
            <a:r>
              <a:rPr lang="fr-FR" b="1" dirty="0"/>
              <a:t>Profils par pays </a:t>
            </a:r>
            <a:endParaRPr lang="fr-CA" b="1" dirty="0"/>
          </a:p>
          <a:p>
            <a:pPr lvl="1"/>
            <a:r>
              <a:rPr lang="fr-FR" dirty="0"/>
              <a:t>ANZ-LOM (Nouvelle-Zélande)</a:t>
            </a:r>
            <a:endParaRPr lang="fr-CA" dirty="0"/>
          </a:p>
          <a:p>
            <a:pPr lvl="1"/>
            <a:r>
              <a:rPr lang="fr-FR" dirty="0" err="1"/>
              <a:t>CanCore</a:t>
            </a:r>
            <a:r>
              <a:rPr lang="fr-FR" dirty="0"/>
              <a:t> (Canada)</a:t>
            </a:r>
            <a:endParaRPr lang="fr-CA" dirty="0"/>
          </a:p>
          <a:p>
            <a:pPr lvl="1"/>
            <a:r>
              <a:rPr lang="fr-FR" dirty="0" err="1"/>
              <a:t>ISRACore</a:t>
            </a:r>
            <a:endParaRPr lang="fr-CA" dirty="0"/>
          </a:p>
          <a:p>
            <a:pPr lvl="1"/>
            <a:r>
              <a:rPr lang="fr-FR" dirty="0"/>
              <a:t>LOM-CH</a:t>
            </a:r>
            <a:endParaRPr lang="fr-CA" dirty="0"/>
          </a:p>
          <a:p>
            <a:pPr lvl="1"/>
            <a:r>
              <a:rPr lang="fr-FR" dirty="0"/>
              <a:t>LOM-ES</a:t>
            </a:r>
            <a:endParaRPr lang="fr-CA" dirty="0"/>
          </a:p>
          <a:p>
            <a:pPr lvl="1"/>
            <a:r>
              <a:rPr lang="fr-FR" dirty="0"/>
              <a:t>LOM-GR (Grèce)</a:t>
            </a:r>
            <a:endParaRPr lang="fr-CA" dirty="0"/>
          </a:p>
          <a:p>
            <a:pPr lvl="1"/>
            <a:r>
              <a:rPr lang="fr-FR" dirty="0"/>
              <a:t>NORLOM (Norvège)</a:t>
            </a:r>
            <a:endParaRPr lang="fr-CA" dirty="0"/>
          </a:p>
          <a:p>
            <a:pPr lvl="1"/>
            <a:r>
              <a:rPr lang="fr-FR" dirty="0"/>
              <a:t>SLOM (Chine)</a:t>
            </a:r>
            <a:endParaRPr lang="fr-CA" dirty="0"/>
          </a:p>
          <a:p>
            <a:pPr lvl="1"/>
            <a:r>
              <a:rPr lang="fr-FR" dirty="0"/>
              <a:t>SWE-LOM</a:t>
            </a:r>
            <a:endParaRPr lang="fr-CA" dirty="0"/>
          </a:p>
          <a:p>
            <a:pPr lvl="1"/>
            <a:r>
              <a:rPr lang="fr-FR" dirty="0"/>
              <a:t>TWLOM</a:t>
            </a:r>
            <a:endParaRPr lang="fr-CA" dirty="0"/>
          </a:p>
          <a:p>
            <a:pPr lvl="1"/>
            <a:r>
              <a:rPr lang="fr-FR" dirty="0"/>
              <a:t>UK LOM </a:t>
            </a:r>
            <a:r>
              <a:rPr lang="fr-FR" dirty="0" err="1"/>
              <a:t>Core</a:t>
            </a:r>
            <a:endParaRPr lang="fr-CA" dirty="0"/>
          </a:p>
          <a:p>
            <a:pPr lvl="1"/>
            <a:r>
              <a:rPr lang="fr-FR" dirty="0" err="1"/>
              <a:t>Vetadata</a:t>
            </a:r>
            <a:r>
              <a:rPr lang="fr-FR" dirty="0"/>
              <a:t> (Australie)</a:t>
            </a:r>
            <a:endParaRPr lang="fr-CA" dirty="0"/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Profils francophones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r-CA" b="1" dirty="0" err="1"/>
              <a:t>Normetic</a:t>
            </a:r>
            <a:endParaRPr lang="fr-CA" b="1" dirty="0"/>
          </a:p>
          <a:p>
            <a:pPr lvl="1"/>
            <a:r>
              <a:rPr lang="fr-CA" dirty="0"/>
              <a:t>v1.0 contexte (LOM 5.6). </a:t>
            </a:r>
          </a:p>
          <a:p>
            <a:pPr lvl="1"/>
            <a:r>
              <a:rPr lang="fr-CA" dirty="0"/>
              <a:t>v1.1 type de ressources (LOM 5.2) </a:t>
            </a:r>
          </a:p>
          <a:p>
            <a:pPr lvl="1"/>
            <a:r>
              <a:rPr lang="fr-CA" dirty="0"/>
              <a:t>v1.2 type de ressources (LOM 5.2) </a:t>
            </a:r>
          </a:p>
          <a:p>
            <a:r>
              <a:rPr lang="fr-FR" dirty="0" err="1"/>
              <a:t>ScoLOMFR</a:t>
            </a:r>
            <a:endParaRPr lang="fr-FR" dirty="0"/>
          </a:p>
          <a:p>
            <a:r>
              <a:rPr lang="fr-FR" dirty="0" err="1"/>
              <a:t>SupLOMFR</a:t>
            </a:r>
            <a:endParaRPr lang="fr-FR" dirty="0"/>
          </a:p>
          <a:p>
            <a:r>
              <a:rPr lang="fr-FR" dirty="0"/>
              <a:t>RESPEL (Wallonie, Belgique)</a:t>
            </a:r>
          </a:p>
          <a:p>
            <a:pPr lvl="1"/>
            <a:endParaRPr lang="fr-CA" dirty="0">
              <a:solidFill>
                <a:schemeClr val="tx2"/>
              </a:solidFill>
            </a:endParaRPr>
          </a:p>
          <a:p>
            <a:pPr lvl="0"/>
            <a:endParaRPr lang="fr-CA" dirty="0"/>
          </a:p>
          <a:p>
            <a:endParaRPr lang="fr-FR" dirty="0"/>
          </a:p>
        </p:txBody>
      </p:sp>
      <p:pic>
        <p:nvPicPr>
          <p:cNvPr id="4" name="Image 3" descr="Capture d’écran 2020-01-09 à 21.16.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6150" y="2683933"/>
            <a:ext cx="2093384" cy="41972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8734" y="368300"/>
            <a:ext cx="2743398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0366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IEEE-LOM (1 à 4)</a:t>
            </a:r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6627622"/>
              </p:ext>
            </p:extLst>
          </p:nvPr>
        </p:nvGraphicFramePr>
        <p:xfrm>
          <a:off x="457200" y="1388533"/>
          <a:ext cx="8229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 général 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 cycle de vie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 méta-métadonnées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 technique 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 identifiant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2.1 version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 identifiant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RO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4.1 format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1.1.1  catalogue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2.2 état*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3.1.1  catalogue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4.2  taille du fichier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1.1.2  entrée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 contribution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3.1.2  entrée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4.3  localisation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1.2 titre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2.3.1  rôle*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 contribution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4.4 conditions requises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1.3  langue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2.3.2  entité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3.2.1  rôle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4.5 remarques d'installation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1.4  description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2.3.3  date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3.2.3  date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4.6  autres conditions de plateformes requises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166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1.5  mot-clé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is-I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3.3  schéma de métadonnées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4.7  durée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1.6 couverture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3.4  langue </a:t>
                      </a:r>
                    </a:p>
                  </a:txBody>
                  <a:tcPr marL="152400" marR="12700" marT="1270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1.7 structure*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1.8 niveau d’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agrégation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4541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Profil d’application </a:t>
            </a:r>
            <a:r>
              <a:rPr lang="fr-FR" dirty="0" err="1"/>
              <a:t>Normetic</a:t>
            </a:r>
            <a:endParaRPr lang="fr-FR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5590847"/>
              </p:ext>
            </p:extLst>
          </p:nvPr>
        </p:nvGraphicFramePr>
        <p:xfrm>
          <a:off x="457200" y="1388533"/>
          <a:ext cx="8229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ro-RO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 général 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 cycle de vie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 méta-métadonnées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 technique 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80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Calibri"/>
                        </a:rPr>
                        <a:t>1.1 identifiant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2.1 version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 identifiant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o-R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4.1 format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466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1.1.1  catalogue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2.2 état*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3.1.1  catalogue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4.2  taille du fichier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1.1.2  entrée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 contribution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3.1.2  entrée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4.3  localisation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1.2 titre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2.3.1  rôle*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A6A6A6"/>
                          </a:solidFill>
                          <a:effectLst/>
                          <a:latin typeface="Calibri"/>
                        </a:rPr>
                        <a:t>3.2 contribution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4.4 conditions requises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867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1.3  langue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2.3.2  entité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3.2.1  rôle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4.5 remarques d'installation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1.4  description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2.3.3  date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3.2.3  date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4.6  autres conditions de plateformes requises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5166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1.5  mot-clé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is-I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3.3  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schéma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de métadonnées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4.7  durée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1.6 couverture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3.4  langue </a:t>
                      </a:r>
                    </a:p>
                  </a:txBody>
                  <a:tcPr marL="152400" marR="12700" marT="1270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94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1.7 structure*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1.8 niveau d’</a:t>
                      </a:r>
                      <a:r>
                        <a:rPr lang="fr-FR" sz="1000" b="0" i="0" u="none" strike="noStrike" dirty="0" err="1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agrégation</a:t>
                      </a:r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706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IEEE-LOM (5 à 9)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583875"/>
              </p:ext>
            </p:extLst>
          </p:nvPr>
        </p:nvGraphicFramePr>
        <p:xfrm>
          <a:off x="457200" y="1200150"/>
          <a:ext cx="8367608" cy="3836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4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85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631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pédagogie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 droits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 relation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8 annotation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 classification 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5.1 type d'interactivité*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6.1 coût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7.1 Type*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8.1  personne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9.1  objectif*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53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5.2  type de ressources pédagogiques*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6.2  copyright et autres restrictions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7.2 Ressource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8.2  date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  chemin taxum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5.3  niveau d’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interactivite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*́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6.3  description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7.2.1 Identifiant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8.3  description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9.2.1  source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66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5.4 densité sémantique*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7.2.1.1 Catalogue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9.2.2  taxum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5.5  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rôle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de l'utilisateur final*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7.2.1.2 Entrée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9.2.2.1  id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5.6  contexte*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7.2.2 Description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9.2.2.2  entrée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60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5.7  tranche d’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âge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9.3 description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1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5.8 difficulté*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9.4 mot-clé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5.9 temps d’apprentissage moyen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5.10 description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5.11 langage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64324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Profil d’application </a:t>
            </a:r>
            <a:r>
              <a:rPr lang="fr-FR" dirty="0" err="1"/>
              <a:t>Normetic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7320161"/>
              </p:ext>
            </p:extLst>
          </p:nvPr>
        </p:nvGraphicFramePr>
        <p:xfrm>
          <a:off x="457200" y="1200150"/>
          <a:ext cx="8535814" cy="3836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4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993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947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5993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 </a:t>
                      </a:r>
                      <a:r>
                        <a:rPr lang="fr-FR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pédagogie</a:t>
                      </a:r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 droits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7 relation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8 annotation 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 classification 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167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5.1 type d'interactivité*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6.1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coût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k-SK" sz="10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7.1 Type*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8.1  personne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9.1  objectif*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533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5.2  type de ressources pédagogiques*</a:t>
                      </a:r>
                    </a:p>
                  </a:txBody>
                  <a:tcPr marL="152400" marR="12700" marT="12700" marB="0" anchor="ctr">
                    <a:solidFill>
                      <a:srgbClr val="FFD0A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6.2  copyright et autres restrictions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7.2 Ressource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8.2  date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  chemin taxum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40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5.3  niveau d’</a:t>
                      </a:r>
                      <a:r>
                        <a:rPr lang="fr-FR" sz="1000" b="0" i="0" u="none" strike="noStrike" dirty="0" err="1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interactivite</a:t>
                      </a:r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*́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6.3  description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7.2.1 Identifiant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8.3  description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9.2.1  source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166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5.4 densité sémantique*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7.2.1.1 Catalogue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9.2.2  taxum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5.5  </a:t>
                      </a:r>
                      <a:r>
                        <a:rPr lang="fr-FR" sz="1000" b="0" i="0" u="none" strike="noStrike" dirty="0" err="1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rôle</a:t>
                      </a:r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 de l'utilisateur final*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7.2.1.2 Entrée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9.2.2.1  id 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182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5.6  contexte*</a:t>
                      </a:r>
                    </a:p>
                  </a:txBody>
                  <a:tcPr marL="152400" marR="12700" marT="12700" marB="0" anchor="ctr">
                    <a:solidFill>
                      <a:srgbClr val="FFD0A3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ArialMT"/>
                        </a:rPr>
                        <a:t>7.2.2 Description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9.2.2.2  entrée</a:t>
                      </a:r>
                    </a:p>
                  </a:txBody>
                  <a:tcPr marL="152400" marR="12700" marT="12700" marB="0" anchor="ctr">
                    <a:solidFill>
                      <a:srgbClr val="FFF09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960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5.7  tranche d’</a:t>
                      </a:r>
                      <a:r>
                        <a:rPr lang="fr-FR" sz="1000" b="0" i="0" u="none" strike="noStrike" dirty="0" err="1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âge</a:t>
                      </a:r>
                      <a:endParaRPr lang="fr-FR" sz="1000" b="0" i="0" u="none" strike="noStrike" dirty="0">
                        <a:solidFill>
                          <a:srgbClr val="A6A6A6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9.3 description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11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5.8 difficulté*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9.4 </a:t>
                      </a:r>
                      <a:r>
                        <a:rPr lang="fr-FR" sz="1000" b="0" i="0" u="none" strike="noStrike" dirty="0" err="1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mot-cle</a:t>
                      </a:r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́ </a:t>
                      </a:r>
                    </a:p>
                  </a:txBody>
                  <a:tcPr marL="1524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5.9 temps d’apprentissage moyen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pPr algn="l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914400" lvl="2" indent="-914400" algn="r"/>
                      <a:r>
                        <a:rPr lang="fr-CA" sz="1200" b="0" dirty="0">
                          <a:solidFill>
                            <a:srgbClr val="292934"/>
                          </a:solidFill>
                        </a:rPr>
                        <a:t>Compétences</a:t>
                      </a:r>
                      <a:r>
                        <a:rPr lang="fr-CA" sz="1200" b="0" baseline="0" dirty="0">
                          <a:solidFill>
                            <a:srgbClr val="292934"/>
                          </a:solidFill>
                        </a:rPr>
                        <a:t> générales (collégial</a:t>
                      </a:r>
                      <a:r>
                        <a:rPr lang="fr-CA" sz="1200" b="0" dirty="0">
                          <a:solidFill>
                            <a:srgbClr val="292934"/>
                          </a:solidFill>
                        </a:rPr>
                        <a:t>      </a:t>
                      </a:r>
                    </a:p>
                  </a:txBody>
                  <a:tcPr marL="152400" marR="12700" marT="12700" marB="0" anchor="ctr">
                    <a:solidFill>
                      <a:srgbClr val="FFD0A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5.10 description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26000" marR="0" lvl="2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b="0" dirty="0">
                          <a:solidFill>
                            <a:srgbClr val="292934"/>
                          </a:solidFill>
                        </a:rPr>
                        <a:t>Profil TIC des étudiants (collégial)</a:t>
                      </a:r>
                    </a:p>
                  </a:txBody>
                  <a:tcPr marL="12700" marR="12700" marT="12700" marB="0" anchor="ctr">
                    <a:solidFill>
                      <a:srgbClr val="FFD0A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A6A6A6"/>
                          </a:solidFill>
                          <a:effectLst/>
                          <a:latin typeface="ArialMT"/>
                        </a:rPr>
                        <a:t>5.11 langage </a:t>
                      </a:r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52400" marR="12700" marT="12700" marB="0" anchor="ctr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>
                    <a:solidFill>
                      <a:srgbClr val="D9D9D9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126000" marR="0" lvl="2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sz="1200" b="0" dirty="0">
                          <a:solidFill>
                            <a:srgbClr val="292934"/>
                          </a:solidFill>
                        </a:rPr>
                        <a:t>Disciplines (collégial)</a:t>
                      </a:r>
                    </a:p>
                  </a:txBody>
                  <a:tcPr marL="12700" marR="12700" marT="12700" marB="0" anchor="ctr">
                    <a:solidFill>
                      <a:srgbClr val="FFD0A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9367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Normetic</a:t>
            </a:r>
            <a:r>
              <a:rPr lang="fr-FR" dirty="0"/>
              <a:t>, vocabulaire 5.6 contexte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391452"/>
              </p:ext>
            </p:extLst>
          </p:nvPr>
        </p:nvGraphicFramePr>
        <p:xfrm>
          <a:off x="1117600" y="1308099"/>
          <a:ext cx="6747934" cy="33718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967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512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Normetic</a:t>
                      </a:r>
                      <a:r>
                        <a:rPr lang="fr-FR" sz="16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5.6, v1.2</a:t>
                      </a:r>
                      <a:endParaRPr lang="fr-FR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LOM 5.6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éducation préscolaire</a:t>
                      </a:r>
                    </a:p>
                  </a:txBody>
                  <a:tcPr marL="12700" marR="12700" marT="12700" marB="0"/>
                </a:tc>
                <a:tc rowSpan="3"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school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éducation primaire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éducation secondaire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cégep</a:t>
                      </a:r>
                    </a:p>
                  </a:txBody>
                  <a:tcPr marL="12700" marR="12700" marT="12700" marB="0"/>
                </a:tc>
                <a:tc rowSpan="4"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higher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education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université premier cycle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université second cycle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université troisième cycle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formation professionnelle</a:t>
                      </a:r>
                    </a:p>
                  </a:txBody>
                  <a:tcPr marL="12700" marR="12700" marT="12700" marB="0"/>
                </a:tc>
                <a:tc rowSpan="4"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training</a:t>
                      </a:r>
                    </a:p>
                  </a:txBody>
                  <a:tcPr marL="12700" marR="12700" marT="1270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formation continue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formation en entreprise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formation technique</a:t>
                      </a:r>
                    </a:p>
                  </a:txBody>
                  <a:tcPr marL="12700" marR="12700" marT="12700" marB="0"/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9373"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autre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180000" algn="l" fontAlgn="t">
                        <a:spcBef>
                          <a:spcPts val="0"/>
                        </a:spcBef>
                      </a:pP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other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Accolade ouvrante 3"/>
          <p:cNvSpPr/>
          <p:nvPr/>
        </p:nvSpPr>
        <p:spPr>
          <a:xfrm>
            <a:off x="4555071" y="1591733"/>
            <a:ext cx="135466" cy="753534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Accolade ouvrante 4"/>
          <p:cNvSpPr/>
          <p:nvPr/>
        </p:nvSpPr>
        <p:spPr>
          <a:xfrm>
            <a:off x="4377264" y="2345267"/>
            <a:ext cx="135466" cy="1049866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colade ouvrante 5"/>
          <p:cNvSpPr/>
          <p:nvPr/>
        </p:nvSpPr>
        <p:spPr>
          <a:xfrm>
            <a:off x="4563538" y="3395133"/>
            <a:ext cx="135466" cy="1016000"/>
          </a:xfrm>
          <a:prstGeom prst="leftBrace">
            <a:avLst/>
          </a:prstGeom>
          <a:ln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766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300" dirty="0" err="1"/>
              <a:t>Normetic</a:t>
            </a:r>
            <a:r>
              <a:rPr lang="fr-FR" sz="3300" dirty="0"/>
              <a:t>, vocabulaire 5.2 </a:t>
            </a:r>
            <a:br>
              <a:rPr lang="fr-FR" dirty="0"/>
            </a:br>
            <a:r>
              <a:rPr lang="fr-FR" sz="2000" dirty="0"/>
              <a:t>type de ressource pédagogique</a:t>
            </a:r>
          </a:p>
        </p:txBody>
      </p:sp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306699"/>
              </p:ext>
            </p:extLst>
          </p:nvPr>
        </p:nvGraphicFramePr>
        <p:xfrm>
          <a:off x="457200" y="1244037"/>
          <a:ext cx="8229600" cy="3276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28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741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8556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741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15429">
                <a:tc>
                  <a:txBody>
                    <a:bodyPr/>
                    <a:lstStyle/>
                    <a:p>
                      <a:r>
                        <a:rPr lang="fr-FR" dirty="0" err="1"/>
                        <a:t>Normetic</a:t>
                      </a:r>
                      <a:r>
                        <a:rPr lang="fr-FR" dirty="0"/>
                        <a:t> 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LOM 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dirty="0" err="1"/>
                        <a:t>Normetic</a:t>
                      </a:r>
                      <a:r>
                        <a:rPr lang="fr-FR" dirty="0"/>
                        <a:t> 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/>
                        <a:t>LOM 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467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activité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exercise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animation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simulation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exercice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exercise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scénario pédagogique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simulation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activité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exercise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simulation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simulation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questionnaire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exercise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situation d’apprentissage et</a:t>
                      </a:r>
                      <a:r>
                        <a:rPr lang="fr-FR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d’évaluation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simulation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évaluation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exam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texte-document informatif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narrative text</a:t>
                      </a: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examen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exam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tutoriel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narrative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text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expérience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experiment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démonstration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narrative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text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11870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glossaire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index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guide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narrative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text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outils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table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méthodologie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narrative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text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555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matériel de référence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lecture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exploration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narrative </a:t>
                      </a:r>
                      <a:r>
                        <a:rPr lang="fr-FR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text</a:t>
                      </a:r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65924"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lecture/présentation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lecture</a:t>
                      </a: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70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/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Accolade ouvrante 6"/>
          <p:cNvSpPr/>
          <p:nvPr/>
        </p:nvSpPr>
        <p:spPr>
          <a:xfrm>
            <a:off x="2302933" y="1684866"/>
            <a:ext cx="143933" cy="999067"/>
          </a:xfrm>
          <a:prstGeom prst="leftBrace">
            <a:avLst/>
          </a:prstGeom>
          <a:ln>
            <a:solidFill>
              <a:srgbClr val="D25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colade ouvrante 7"/>
          <p:cNvSpPr/>
          <p:nvPr/>
        </p:nvSpPr>
        <p:spPr>
          <a:xfrm>
            <a:off x="2087033" y="2683933"/>
            <a:ext cx="143933" cy="550333"/>
          </a:xfrm>
          <a:prstGeom prst="leftBrace">
            <a:avLst/>
          </a:prstGeom>
          <a:ln>
            <a:solidFill>
              <a:srgbClr val="D25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colade ouvrante 8"/>
          <p:cNvSpPr/>
          <p:nvPr/>
        </p:nvSpPr>
        <p:spPr>
          <a:xfrm>
            <a:off x="2180166" y="3907152"/>
            <a:ext cx="143933" cy="613015"/>
          </a:xfrm>
          <a:prstGeom prst="leftBrace">
            <a:avLst/>
          </a:prstGeom>
          <a:ln>
            <a:solidFill>
              <a:srgbClr val="D25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colade ouvrante 9"/>
          <p:cNvSpPr/>
          <p:nvPr/>
        </p:nvSpPr>
        <p:spPr>
          <a:xfrm>
            <a:off x="6722534" y="1693333"/>
            <a:ext cx="143933" cy="677334"/>
          </a:xfrm>
          <a:prstGeom prst="leftBrace">
            <a:avLst/>
          </a:prstGeom>
          <a:ln>
            <a:solidFill>
              <a:srgbClr val="D25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colade ouvrante 10"/>
          <p:cNvSpPr/>
          <p:nvPr/>
        </p:nvSpPr>
        <p:spPr>
          <a:xfrm>
            <a:off x="6925734" y="2692400"/>
            <a:ext cx="203199" cy="1464733"/>
          </a:xfrm>
          <a:prstGeom prst="leftBrace">
            <a:avLst/>
          </a:prstGeom>
          <a:ln>
            <a:solidFill>
              <a:srgbClr val="D2533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135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/>
              <a:t>Vos expériences </a:t>
            </a:r>
            <a:r>
              <a:rPr lang="fr-FR" dirty="0"/>
              <a:t>avec LOM</a:t>
            </a:r>
          </a:p>
        </p:txBody>
      </p:sp>
      <p:pic>
        <p:nvPicPr>
          <p:cNvPr id="3" name="Image 2" descr="discus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054" y="1286934"/>
            <a:ext cx="5065406" cy="3581400"/>
          </a:xfrm>
          <a:prstGeom prst="rect">
            <a:avLst/>
          </a:prstGeom>
        </p:spPr>
      </p:pic>
      <p:sp>
        <p:nvSpPr>
          <p:cNvPr id="4" name="Pensées 3"/>
          <p:cNvSpPr/>
          <p:nvPr/>
        </p:nvSpPr>
        <p:spPr>
          <a:xfrm>
            <a:off x="5914926" y="1574800"/>
            <a:ext cx="2611007" cy="1329267"/>
          </a:xfrm>
          <a:prstGeom prst="cloud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Pas encore un autre schéma</a:t>
            </a:r>
            <a:r>
              <a:rPr lang="is-IS" dirty="0"/>
              <a:t>….</a:t>
            </a:r>
            <a:endParaRPr lang="fr-FR" dirty="0"/>
          </a:p>
        </p:txBody>
      </p:sp>
      <p:sp>
        <p:nvSpPr>
          <p:cNvPr id="5" name="Bulle ronde 4"/>
          <p:cNvSpPr/>
          <p:nvPr/>
        </p:nvSpPr>
        <p:spPr>
          <a:xfrm flipH="1">
            <a:off x="1015999" y="1969685"/>
            <a:ext cx="1921933" cy="61264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/>
              <a:t>Normetic</a:t>
            </a:r>
            <a:r>
              <a:rPr lang="fr-FR" dirty="0"/>
              <a:t> ?</a:t>
            </a:r>
          </a:p>
        </p:txBody>
      </p:sp>
    </p:spTree>
    <p:extLst>
      <p:ext uri="{BB962C8B-B14F-4D97-AF65-F5344CB8AC3E}">
        <p14:creationId xmlns:p14="http://schemas.microsoft.com/office/powerpoint/2010/main" val="34191971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RDF et le web sémantique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100917"/>
          </a:xfrm>
        </p:spPr>
        <p:txBody>
          <a:bodyPr>
            <a:normAutofit fontScale="92500"/>
          </a:bodyPr>
          <a:lstStyle/>
          <a:p>
            <a:r>
              <a:rPr lang="fr-FR" b="1" dirty="0"/>
              <a:t>Triple RDF</a:t>
            </a:r>
          </a:p>
          <a:p>
            <a:pPr lvl="1"/>
            <a:r>
              <a:rPr lang="fr-FR" dirty="0"/>
              <a:t>Sujet (ressource </a:t>
            </a:r>
            <a:r>
              <a:rPr lang="fr-CA" dirty="0"/>
              <a:t>éducative)</a:t>
            </a:r>
          </a:p>
          <a:p>
            <a:pPr lvl="1"/>
            <a:r>
              <a:rPr lang="fr-FR" dirty="0"/>
              <a:t>Prédicat (propriété)</a:t>
            </a:r>
            <a:endParaRPr lang="fr-CA" dirty="0"/>
          </a:p>
          <a:p>
            <a:pPr lvl="1"/>
            <a:r>
              <a:rPr lang="fr-FR" dirty="0"/>
              <a:t>Objet (valeur de la propriété)</a:t>
            </a:r>
          </a:p>
          <a:p>
            <a:r>
              <a:rPr lang="fr-FR" b="1" dirty="0"/>
              <a:t>Avantages</a:t>
            </a:r>
            <a:endParaRPr lang="fr-CA" b="1" dirty="0"/>
          </a:p>
          <a:p>
            <a:pPr lvl="1"/>
            <a:r>
              <a:rPr lang="fr-FR" dirty="0"/>
              <a:t>permet inférence sémantique </a:t>
            </a:r>
            <a:r>
              <a:rPr lang="fr-FR" dirty="0">
                <a:solidFill>
                  <a:srgbClr val="D2533C"/>
                </a:solidFill>
              </a:rPr>
              <a:t>(</a:t>
            </a:r>
            <a:r>
              <a:rPr lang="fr-FR" u="sng" dirty="0">
                <a:solidFill>
                  <a:srgbClr val="D2533C"/>
                </a:solidFill>
              </a:rPr>
              <a:t>si une ontologie SKOS est disponible</a:t>
            </a:r>
            <a:r>
              <a:rPr lang="fr-FR" dirty="0">
                <a:solidFill>
                  <a:srgbClr val="D2533C"/>
                </a:solidFill>
              </a:rPr>
              <a:t>)</a:t>
            </a:r>
            <a:endParaRPr lang="fr-CA" dirty="0">
              <a:solidFill>
                <a:srgbClr val="D2533C"/>
              </a:solidFill>
            </a:endParaRPr>
          </a:p>
          <a:p>
            <a:pPr lvl="1"/>
            <a:r>
              <a:rPr lang="fr-FR" dirty="0"/>
              <a:t>préservation du sens même si raffinement (dégradation gracieuse)</a:t>
            </a:r>
            <a:endParaRPr lang="fr-CA" dirty="0"/>
          </a:p>
          <a:p>
            <a:pPr lvl="1"/>
            <a:r>
              <a:rPr lang="fr-FR" dirty="0"/>
              <a:t>recherche complexe effectuée rapidement</a:t>
            </a:r>
            <a:endParaRPr lang="fr-CA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537" y="1515534"/>
            <a:ext cx="1122396" cy="1210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670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Présentateur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1733" y="1200150"/>
            <a:ext cx="8365067" cy="3657600"/>
          </a:xfrm>
        </p:spPr>
        <p:txBody>
          <a:bodyPr>
            <a:normAutofit/>
          </a:bodyPr>
          <a:lstStyle/>
          <a:p>
            <a:r>
              <a:rPr lang="fr-FR" dirty="0"/>
              <a:t>Coordonnateur de la VTÉ </a:t>
            </a:r>
            <a:r>
              <a:rPr lang="fr-FR" sz="1400" dirty="0">
                <a:solidFill>
                  <a:srgbClr val="D2533C"/>
                </a:solidFill>
              </a:rPr>
              <a:t>(1992 - 2018)</a:t>
            </a:r>
          </a:p>
          <a:p>
            <a:pPr lvl="1"/>
            <a:r>
              <a:rPr lang="fr-FR" dirty="0">
                <a:solidFill>
                  <a:srgbClr val="000090"/>
                </a:solidFill>
              </a:rPr>
              <a:t>Premier répertoire québécois de ressources d’apprentissage </a:t>
            </a:r>
            <a:r>
              <a:rPr lang="fr-FR" sz="1400" dirty="0">
                <a:solidFill>
                  <a:srgbClr val="D2533C"/>
                </a:solidFill>
              </a:rPr>
              <a:t>(2003 - )</a:t>
            </a:r>
            <a:endParaRPr lang="fr-FR" sz="1400" dirty="0"/>
          </a:p>
          <a:p>
            <a:r>
              <a:rPr lang="fr-FR" dirty="0"/>
              <a:t>Président GTN-Québec </a:t>
            </a:r>
            <a:r>
              <a:rPr lang="fr-FR" sz="1400" dirty="0">
                <a:solidFill>
                  <a:srgbClr val="D2533C"/>
                </a:solidFill>
              </a:rPr>
              <a:t>(2008 – 2015)</a:t>
            </a:r>
          </a:p>
          <a:p>
            <a:r>
              <a:rPr lang="fr-FR" dirty="0"/>
              <a:t>Conseil canadien des normes</a:t>
            </a:r>
          </a:p>
          <a:p>
            <a:pPr lvl="1"/>
            <a:r>
              <a:rPr lang="fr-FR" dirty="0"/>
              <a:t>Chef de la délégation canadienne à ISO/IEC SC36 </a:t>
            </a:r>
            <a:r>
              <a:rPr lang="fr-FR" sz="1200" dirty="0">
                <a:solidFill>
                  <a:srgbClr val="D2533C"/>
                </a:solidFill>
              </a:rPr>
              <a:t>(2008 -)</a:t>
            </a:r>
          </a:p>
          <a:p>
            <a:pPr lvl="2"/>
            <a:r>
              <a:rPr lang="fr-FR" dirty="0">
                <a:solidFill>
                  <a:srgbClr val="000090"/>
                </a:solidFill>
              </a:rPr>
              <a:t>Technologie de l’information pour l’enseignement, l’éducation et l’apprentissage </a:t>
            </a:r>
            <a:r>
              <a:rPr lang="fr-FR" sz="1400" dirty="0">
                <a:solidFill>
                  <a:srgbClr val="D2533C"/>
                </a:solidFill>
              </a:rPr>
              <a:t>(2005 –)</a:t>
            </a:r>
            <a:endParaRPr lang="fr-FR" sz="1400" dirty="0"/>
          </a:p>
          <a:p>
            <a:pPr lvl="1"/>
            <a:r>
              <a:rPr lang="fr-FR" dirty="0"/>
              <a:t>Membre du comité technique canadien sur les technologies de l'information</a:t>
            </a:r>
            <a:r>
              <a:rPr lang="fr-CA" dirty="0"/>
              <a:t> </a:t>
            </a:r>
            <a:endParaRPr lang="fr-FR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0" y="2504017"/>
            <a:ext cx="1687414" cy="402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86680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Exemple d’inférence sémantique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solidFill>
            <a:srgbClr val="D2533C"/>
          </a:solidFill>
        </p:spPr>
        <p:txBody>
          <a:bodyPr/>
          <a:lstStyle/>
          <a:p>
            <a:r>
              <a:rPr lang="fr-FR" dirty="0">
                <a:solidFill>
                  <a:srgbClr val="FFFFFF"/>
                </a:solidFill>
              </a:rPr>
              <a:t>Classification collégiale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100 Sciences et techniques biologiques</a:t>
            </a:r>
          </a:p>
          <a:p>
            <a:pPr lvl="1"/>
            <a:r>
              <a:rPr lang="fr-FR" sz="1600" dirty="0">
                <a:solidFill>
                  <a:srgbClr val="292934"/>
                </a:solidFill>
              </a:rPr>
              <a:t>Biologie 101</a:t>
            </a:r>
          </a:p>
          <a:p>
            <a:pPr lvl="2"/>
            <a:r>
              <a:rPr lang="is-IS" sz="1000" dirty="0">
                <a:solidFill>
                  <a:srgbClr val="292934"/>
                </a:solidFill>
              </a:rPr>
              <a:t>…</a:t>
            </a:r>
          </a:p>
          <a:p>
            <a:pPr lvl="2"/>
            <a:r>
              <a:rPr lang="is-IS" sz="1600" dirty="0">
                <a:solidFill>
                  <a:srgbClr val="292934"/>
                </a:solidFill>
              </a:rPr>
              <a:t>Cytologie</a:t>
            </a:r>
          </a:p>
          <a:p>
            <a:pPr lvl="2"/>
            <a:r>
              <a:rPr lang="is-IS" sz="1000" dirty="0">
                <a:solidFill>
                  <a:srgbClr val="292934"/>
                </a:solidFill>
              </a:rPr>
              <a:t>...</a:t>
            </a:r>
            <a:endParaRPr lang="fr-FR" sz="1000" dirty="0">
              <a:solidFill>
                <a:srgbClr val="292934"/>
              </a:solidFill>
            </a:endParaRPr>
          </a:p>
          <a:p>
            <a:r>
              <a:rPr lang="fr-FR" sz="1600" dirty="0"/>
              <a:t>200 Sciences et techniques physiques</a:t>
            </a:r>
          </a:p>
          <a:p>
            <a:endParaRPr lang="fr-FR" sz="1600" dirty="0"/>
          </a:p>
          <a:p>
            <a:r>
              <a:rPr lang="fr-FR" sz="1600" dirty="0"/>
              <a:t>300 Sciences et techniques humaines</a:t>
            </a:r>
          </a:p>
          <a:p>
            <a:endParaRPr lang="fr-FR" sz="1600" dirty="0"/>
          </a:p>
          <a:p>
            <a:r>
              <a:rPr lang="fr-FR" sz="1600" dirty="0"/>
              <a:t>400 Sciences et techniques biologiques</a:t>
            </a:r>
          </a:p>
          <a:p>
            <a:endParaRPr lang="fr-FR" sz="160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Dewey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500 Sciences</a:t>
            </a:r>
          </a:p>
          <a:p>
            <a:pPr lvl="1"/>
            <a:r>
              <a:rPr lang="is-IS" sz="1600" dirty="0"/>
              <a:t>…</a:t>
            </a:r>
          </a:p>
          <a:p>
            <a:pPr lvl="1"/>
            <a:r>
              <a:rPr lang="fr-FR" sz="1600" dirty="0">
                <a:solidFill>
                  <a:srgbClr val="292934"/>
                </a:solidFill>
              </a:rPr>
              <a:t>570 Sciences de la vie (cytologie)</a:t>
            </a:r>
          </a:p>
          <a:p>
            <a:pPr lvl="1"/>
            <a:r>
              <a:rPr lang="is-IS" sz="1600" dirty="0"/>
              <a:t>…</a:t>
            </a:r>
            <a:endParaRPr lang="fr-FR" sz="1600" dirty="0"/>
          </a:p>
          <a:p>
            <a:r>
              <a:rPr lang="fr-FR" sz="1600" dirty="0"/>
              <a:t>600 Médecine, biologie humaine</a:t>
            </a:r>
          </a:p>
          <a:p>
            <a:pPr lvl="1"/>
            <a:r>
              <a:rPr lang="fr-FR" sz="1600" dirty="0">
                <a:solidFill>
                  <a:srgbClr val="292934"/>
                </a:solidFill>
              </a:rPr>
              <a:t>611 Anatomie</a:t>
            </a:r>
          </a:p>
          <a:p>
            <a:pPr lvl="2"/>
            <a:r>
              <a:rPr lang="fr-FR" sz="1600" dirty="0">
                <a:solidFill>
                  <a:srgbClr val="292934"/>
                </a:solidFill>
              </a:rPr>
              <a:t>611.01816 Génétique physiologique (cytologie humaine)</a:t>
            </a:r>
          </a:p>
        </p:txBody>
      </p:sp>
      <p:grpSp>
        <p:nvGrpSpPr>
          <p:cNvPr id="18" name="Grouper 17"/>
          <p:cNvGrpSpPr/>
          <p:nvPr/>
        </p:nvGrpSpPr>
        <p:grpSpPr>
          <a:xfrm>
            <a:off x="2396067" y="2599267"/>
            <a:ext cx="2997200" cy="1413933"/>
            <a:chOff x="2396067" y="2599267"/>
            <a:chExt cx="2997200" cy="1413933"/>
          </a:xfrm>
        </p:grpSpPr>
        <p:cxnSp>
          <p:nvCxnSpPr>
            <p:cNvPr id="8" name="Connecteur en arc 7"/>
            <p:cNvCxnSpPr/>
            <p:nvPr/>
          </p:nvCxnSpPr>
          <p:spPr>
            <a:xfrm flipV="1">
              <a:off x="2396067" y="2599267"/>
              <a:ext cx="2548466" cy="177800"/>
            </a:xfrm>
            <a:prstGeom prst="curvedConnector3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en arc 9"/>
            <p:cNvCxnSpPr/>
            <p:nvPr/>
          </p:nvCxnSpPr>
          <p:spPr>
            <a:xfrm>
              <a:off x="2396067" y="2777067"/>
              <a:ext cx="2997200" cy="1236133"/>
            </a:xfrm>
            <a:prstGeom prst="curvedConnector3">
              <a:avLst>
                <a:gd name="adj1" fmla="val 79661"/>
              </a:avLst>
            </a:prstGeom>
            <a:ln>
              <a:solidFill>
                <a:srgbClr val="D2533C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er 18"/>
          <p:cNvGrpSpPr/>
          <p:nvPr/>
        </p:nvGrpSpPr>
        <p:grpSpPr>
          <a:xfrm>
            <a:off x="2269067" y="2489199"/>
            <a:ext cx="3048000" cy="1642534"/>
            <a:chOff x="2269067" y="2489199"/>
            <a:chExt cx="3048000" cy="1642534"/>
          </a:xfrm>
        </p:grpSpPr>
        <p:cxnSp>
          <p:nvCxnSpPr>
            <p:cNvPr id="13" name="Connecteur en arc 12"/>
            <p:cNvCxnSpPr/>
            <p:nvPr/>
          </p:nvCxnSpPr>
          <p:spPr>
            <a:xfrm rot="10800000" flipV="1">
              <a:off x="2269067" y="2489199"/>
              <a:ext cx="2599266" cy="194733"/>
            </a:xfrm>
            <a:prstGeom prst="curvedConnector3">
              <a:avLst/>
            </a:prstGeom>
            <a:ln>
              <a:solidFill>
                <a:srgbClr val="00009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en arc 14"/>
            <p:cNvCxnSpPr/>
            <p:nvPr/>
          </p:nvCxnSpPr>
          <p:spPr>
            <a:xfrm rot="10800000">
              <a:off x="2269067" y="2853267"/>
              <a:ext cx="3048000" cy="1278466"/>
            </a:xfrm>
            <a:prstGeom prst="curvedConnector3">
              <a:avLst>
                <a:gd name="adj1" fmla="val 26944"/>
              </a:avLst>
            </a:prstGeom>
            <a:ln>
              <a:solidFill>
                <a:srgbClr val="00009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ZoneTexte 19"/>
          <p:cNvSpPr txBox="1"/>
          <p:nvPr/>
        </p:nvSpPr>
        <p:spPr>
          <a:xfrm>
            <a:off x="1388533" y="4690666"/>
            <a:ext cx="5858934" cy="369332"/>
          </a:xfrm>
          <a:prstGeom prst="rect">
            <a:avLst/>
          </a:prstGeom>
          <a:solidFill>
            <a:schemeClr val="bg1"/>
          </a:solidFill>
          <a:ln>
            <a:solidFill>
              <a:srgbClr val="D2533C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/>
              <a:t>Légende :</a:t>
            </a:r>
            <a:r>
              <a:rPr lang="fr-FR" dirty="0">
                <a:solidFill>
                  <a:srgbClr val="000090"/>
                </a:solidFill>
              </a:rPr>
              <a:t>		Parent</a:t>
            </a:r>
            <a:r>
              <a:rPr lang="fr-FR" dirty="0"/>
              <a:t>			</a:t>
            </a:r>
            <a:r>
              <a:rPr lang="fr-FR" dirty="0">
                <a:solidFill>
                  <a:schemeClr val="tx2"/>
                </a:solidFill>
              </a:rPr>
              <a:t>Équivalent proche</a:t>
            </a:r>
          </a:p>
        </p:txBody>
      </p:sp>
    </p:spTree>
    <p:extLst>
      <p:ext uri="{BB962C8B-B14F-4D97-AF65-F5344CB8AC3E}">
        <p14:creationId xmlns:p14="http://schemas.microsoft.com/office/powerpoint/2010/main" val="2445100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Vos expériences avec  les ontologies</a:t>
            </a:r>
          </a:p>
        </p:txBody>
      </p:sp>
      <p:pic>
        <p:nvPicPr>
          <p:cNvPr id="3" name="Image 2" descr="discus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054" y="1286934"/>
            <a:ext cx="5065406" cy="3581400"/>
          </a:xfrm>
          <a:prstGeom prst="rect">
            <a:avLst/>
          </a:prstGeom>
        </p:spPr>
      </p:pic>
      <p:sp>
        <p:nvSpPr>
          <p:cNvPr id="6" name="Bulle ronde 5"/>
          <p:cNvSpPr/>
          <p:nvPr/>
        </p:nvSpPr>
        <p:spPr>
          <a:xfrm>
            <a:off x="6532993" y="3352799"/>
            <a:ext cx="1103940" cy="8382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RDA</a:t>
            </a:r>
          </a:p>
        </p:txBody>
      </p:sp>
      <p:sp>
        <p:nvSpPr>
          <p:cNvPr id="7" name="Bulle ronde 6"/>
          <p:cNvSpPr/>
          <p:nvPr/>
        </p:nvSpPr>
        <p:spPr>
          <a:xfrm>
            <a:off x="5943599" y="1659466"/>
            <a:ext cx="3014133" cy="931334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 Base de </a:t>
            </a:r>
          </a:p>
          <a:p>
            <a:pPr algn="ctr"/>
            <a:r>
              <a:rPr lang="fr-FR" dirty="0"/>
              <a:t>triples</a:t>
            </a:r>
            <a:endParaRPr lang="fr-FR" sz="1400" dirty="0"/>
          </a:p>
          <a:p>
            <a:pPr algn="ctr"/>
            <a:r>
              <a:rPr lang="fr-FR" sz="1400" dirty="0"/>
              <a:t>(données massives)</a:t>
            </a:r>
          </a:p>
        </p:txBody>
      </p:sp>
      <p:sp>
        <p:nvSpPr>
          <p:cNvPr id="8" name="Bulle ronde 7"/>
          <p:cNvSpPr/>
          <p:nvPr/>
        </p:nvSpPr>
        <p:spPr>
          <a:xfrm flipH="1">
            <a:off x="1129340" y="1752600"/>
            <a:ext cx="1325993" cy="8382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RDF</a:t>
            </a:r>
          </a:p>
        </p:txBody>
      </p:sp>
      <p:sp>
        <p:nvSpPr>
          <p:cNvPr id="9" name="Bulle ronde 8"/>
          <p:cNvSpPr/>
          <p:nvPr/>
        </p:nvSpPr>
        <p:spPr>
          <a:xfrm flipH="1">
            <a:off x="1129340" y="3568699"/>
            <a:ext cx="1325993" cy="8382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SKOS</a:t>
            </a:r>
          </a:p>
        </p:txBody>
      </p:sp>
      <p:sp>
        <p:nvSpPr>
          <p:cNvPr id="10" name="Bulle ronde 9"/>
          <p:cNvSpPr/>
          <p:nvPr/>
        </p:nvSpPr>
        <p:spPr>
          <a:xfrm flipH="1">
            <a:off x="3987800" y="1240366"/>
            <a:ext cx="978860" cy="838200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XML</a:t>
            </a:r>
          </a:p>
        </p:txBody>
      </p:sp>
    </p:spTree>
    <p:extLst>
      <p:ext uri="{BB962C8B-B14F-4D97-AF65-F5344CB8AC3E}">
        <p14:creationId xmlns:p14="http://schemas.microsoft.com/office/powerpoint/2010/main" val="33554062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91583"/>
            <a:ext cx="8229600" cy="742950"/>
          </a:xfrm>
        </p:spPr>
        <p:txBody>
          <a:bodyPr>
            <a:normAutofit/>
          </a:bodyPr>
          <a:lstStyle/>
          <a:p>
            <a:r>
              <a:rPr lang="fr-FR" sz="3300" dirty="0"/>
              <a:t>ISO/IEC 19788 MLR</a:t>
            </a:r>
            <a:endParaRPr lang="fr-FR" sz="2200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334" y="311150"/>
            <a:ext cx="3251200" cy="889000"/>
          </a:xfrm>
          <a:prstGeom prst="rect">
            <a:avLst/>
          </a:prstGeom>
        </p:spPr>
      </p:pic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10278"/>
              </p:ext>
            </p:extLst>
          </p:nvPr>
        </p:nvGraphicFramePr>
        <p:xfrm>
          <a:off x="736598" y="1686020"/>
          <a:ext cx="7874001" cy="3405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43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552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850">
                <a:tc>
                  <a:txBody>
                    <a:bodyPr/>
                    <a:lstStyle/>
                    <a:p>
                      <a:r>
                        <a:rPr lang="fr-FR" sz="1400" dirty="0"/>
                        <a:t>Partie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Langue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Titre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3443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en/</a:t>
                      </a:r>
                      <a:r>
                        <a:rPr lang="fr-FR" sz="1200" dirty="0" err="1"/>
                        <a:t>fr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200" b="0" i="0" dirty="0"/>
                        <a:t>Charpente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en/</a:t>
                      </a:r>
                      <a:r>
                        <a:rPr lang="fr-FR" sz="1200" dirty="0" err="1"/>
                        <a:t>fr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200" b="0" i="0" dirty="0"/>
                        <a:t>Éléments "</a:t>
                      </a:r>
                      <a:r>
                        <a:rPr lang="fr-FR" sz="1200" b="0" i="0" u="sng" dirty="0"/>
                        <a:t>Dublin </a:t>
                      </a:r>
                      <a:r>
                        <a:rPr lang="fr-FR" sz="1200" b="0" i="0" u="sng" dirty="0" err="1"/>
                        <a:t>Core</a:t>
                      </a:r>
                      <a:r>
                        <a:rPr lang="fr-FR" sz="1200" b="0" i="0" dirty="0"/>
                        <a:t> »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en/</a:t>
                      </a:r>
                      <a:r>
                        <a:rPr lang="fr-FR" sz="1200" dirty="0" err="1"/>
                        <a:t>fr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Profil d'application de base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200" b="0" i="0" dirty="0" err="1"/>
                        <a:t>Technical</a:t>
                      </a:r>
                      <a:r>
                        <a:rPr lang="fr-FR" sz="1200" b="0" i="0" dirty="0"/>
                        <a:t> </a:t>
                      </a:r>
                      <a:r>
                        <a:rPr lang="fr-FR" sz="1200" b="0" i="0" dirty="0" err="1"/>
                        <a:t>elements</a:t>
                      </a:r>
                      <a:r>
                        <a:rPr lang="fr-FR" sz="1200" b="0" i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en/</a:t>
                      </a:r>
                      <a:r>
                        <a:rPr lang="fr-FR" sz="1200" dirty="0" err="1"/>
                        <a:t>fr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Éléments pédagogiques 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strike="sngStrike" dirty="0">
                          <a:solidFill>
                            <a:srgbClr val="FF0000"/>
                          </a:solidFill>
                        </a:rPr>
                        <a:t>Éléments pour l'accès, la distribution, la propriété intellectuelle</a:t>
                      </a:r>
                      <a:endParaRPr lang="fr-FR" sz="1200" i="1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 err="1"/>
                        <a:t>Bindings</a:t>
                      </a:r>
                      <a:r>
                        <a:rPr lang="fr-FR" sz="1200" b="0" i="0" dirty="0"/>
                        <a:t> 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Data </a:t>
                      </a:r>
                      <a:r>
                        <a:rPr lang="fr-FR" sz="1200" b="0" i="0" dirty="0" err="1"/>
                        <a:t>elements</a:t>
                      </a:r>
                      <a:r>
                        <a:rPr lang="fr-FR" sz="1200" b="0" i="0" dirty="0"/>
                        <a:t> for MLR records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Data </a:t>
                      </a:r>
                      <a:r>
                        <a:rPr lang="fr-FR" sz="1200" b="0" i="0" dirty="0" err="1"/>
                        <a:t>elements</a:t>
                      </a:r>
                      <a:r>
                        <a:rPr lang="fr-FR" sz="1200" b="0" i="0" dirty="0"/>
                        <a:t> for </a:t>
                      </a:r>
                      <a:r>
                        <a:rPr lang="fr-FR" sz="1200" b="0" i="0" dirty="0" err="1"/>
                        <a:t>persons</a:t>
                      </a:r>
                      <a:endParaRPr lang="fr-FR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strike="sngStrike" dirty="0">
                          <a:solidFill>
                            <a:srgbClr val="FF0000"/>
                          </a:solidFill>
                        </a:rPr>
                        <a:t>Application Profile for Access, Distribution and </a:t>
                      </a:r>
                      <a:r>
                        <a:rPr lang="fr-FR" sz="1200" b="0" i="0" strike="sngStrike" dirty="0" err="1">
                          <a:solidFill>
                            <a:srgbClr val="FF0000"/>
                          </a:solidFill>
                        </a:rPr>
                        <a:t>Intellectual</a:t>
                      </a:r>
                      <a:r>
                        <a:rPr lang="fr-FR" sz="1200" b="0" i="0" strike="sngStrike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FR" sz="1200" b="0" i="0" strike="sngStrike" dirty="0" err="1">
                          <a:solidFill>
                            <a:srgbClr val="FF0000"/>
                          </a:solidFill>
                        </a:rPr>
                        <a:t>Property</a:t>
                      </a:r>
                      <a:r>
                        <a:rPr lang="fr-FR" sz="1200" b="0" i="0" strike="sngStrike" dirty="0">
                          <a:solidFill>
                            <a:srgbClr val="FF0000"/>
                          </a:solidFill>
                        </a:rPr>
                        <a:t> (WIPO </a:t>
                      </a:r>
                      <a:r>
                        <a:rPr lang="fr-FR" sz="1200" b="0" i="0" strike="sngStrike" dirty="0" err="1">
                          <a:solidFill>
                            <a:srgbClr val="FF0000"/>
                          </a:solidFill>
                        </a:rPr>
                        <a:t>elements</a:t>
                      </a:r>
                      <a:r>
                        <a:rPr lang="fr-FR" sz="1200" b="0" i="0" strike="sngStrike" dirty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fr-CA" sz="1200" b="0" i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57517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</a:pPr>
                      <a:r>
                        <a:rPr lang="fr-FR"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Migration </a:t>
                      </a:r>
                      <a:r>
                        <a:rPr lang="fr-FR" sz="1200" b="0" i="0" dirty="0" err="1"/>
                        <a:t>from</a:t>
                      </a:r>
                      <a:r>
                        <a:rPr lang="fr-FR" sz="1200" b="0" i="0" dirty="0"/>
                        <a:t> </a:t>
                      </a:r>
                      <a:r>
                        <a:rPr lang="fr-FR" sz="1200" b="0" i="0" u="sng" dirty="0"/>
                        <a:t>LOM</a:t>
                      </a:r>
                      <a:r>
                        <a:rPr lang="fr-FR" sz="1200" b="0" i="0" dirty="0"/>
                        <a:t> to MLR 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592667" y="1154330"/>
            <a:ext cx="79163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i="1" dirty="0"/>
              <a:t>Technologies de l'information – Apprentissage, éducation et formation</a:t>
            </a:r>
          </a:p>
          <a:p>
            <a:r>
              <a:rPr lang="fr-FR" sz="1400" i="1" dirty="0"/>
              <a:t> – Métadonnées pour ressources d'apprentissage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36602824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91583"/>
            <a:ext cx="8229600" cy="742950"/>
          </a:xfrm>
        </p:spPr>
        <p:txBody>
          <a:bodyPr>
            <a:normAutofit/>
          </a:bodyPr>
          <a:lstStyle/>
          <a:p>
            <a:r>
              <a:rPr lang="fr-FR" sz="3300" dirty="0"/>
              <a:t>De LOM vers MLR</a:t>
            </a:r>
            <a:endParaRPr lang="fr-FR" sz="2200" dirty="0"/>
          </a:p>
        </p:txBody>
      </p:sp>
      <p:graphicFrame>
        <p:nvGraphicFramePr>
          <p:cNvPr id="6" name="Tableau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549671"/>
              </p:ext>
            </p:extLst>
          </p:nvPr>
        </p:nvGraphicFramePr>
        <p:xfrm>
          <a:off x="499533" y="1533620"/>
          <a:ext cx="7874001" cy="3078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5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26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747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656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850">
                <a:tc gridSpan="2">
                  <a:txBody>
                    <a:bodyPr/>
                    <a:lstStyle/>
                    <a:p>
                      <a:r>
                        <a:rPr lang="fr-FR" sz="1400" dirty="0"/>
                        <a:t>IEEE- LOM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400" dirty="0"/>
                        <a:t>ISO/IEC 19788 MLR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850">
                <a:tc>
                  <a:txBody>
                    <a:bodyPr/>
                    <a:lstStyle/>
                    <a:p>
                      <a:r>
                        <a:rPr lang="fr-FR" sz="1400" dirty="0"/>
                        <a:t>Catégorie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Titre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Partie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/>
                        <a:t>Titre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34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Général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fr-FR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Cycle</a:t>
                      </a:r>
                      <a:r>
                        <a:rPr lang="fr-FR" sz="1200" baseline="0" dirty="0"/>
                        <a:t> de vie</a:t>
                      </a: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200" b="0" i="0" dirty="0"/>
                        <a:t>Profil d’application de base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Métadonnées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Data </a:t>
                      </a:r>
                      <a:r>
                        <a:rPr lang="fr-FR" sz="1200" b="0" i="0" dirty="0" err="1"/>
                        <a:t>elements</a:t>
                      </a:r>
                      <a:r>
                        <a:rPr lang="fr-FR" sz="1200" b="0" i="0" dirty="0"/>
                        <a:t> for MLR records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Technique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fr-FR" sz="1200" b="0" i="0" dirty="0" err="1"/>
                        <a:t>Technical</a:t>
                      </a:r>
                      <a:r>
                        <a:rPr lang="fr-FR" sz="1200" b="0" i="0" dirty="0"/>
                        <a:t> </a:t>
                      </a:r>
                      <a:r>
                        <a:rPr lang="fr-FR" sz="1200" b="0" i="0" dirty="0" err="1"/>
                        <a:t>elements</a:t>
                      </a:r>
                      <a:r>
                        <a:rPr lang="fr-FR" sz="1200" b="0" i="0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Pédagogie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Éléments pédagogiques 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Droits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strike="noStrike" dirty="0">
                          <a:solidFill>
                            <a:srgbClr val="292934"/>
                          </a:solidFill>
                        </a:rPr>
                        <a:t>via</a:t>
                      </a:r>
                      <a:r>
                        <a:rPr lang="fr-FR" sz="1200" i="1" strike="noStrike" baseline="0" dirty="0">
                          <a:solidFill>
                            <a:srgbClr val="292934"/>
                          </a:solidFill>
                        </a:rPr>
                        <a:t> profil d’application</a:t>
                      </a:r>
                      <a:endParaRPr lang="fr-FR" sz="1200" i="1" strike="noStrike" dirty="0">
                        <a:solidFill>
                          <a:srgbClr val="29293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Relation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i="1" strike="noStrike" dirty="0">
                          <a:solidFill>
                            <a:srgbClr val="292934"/>
                          </a:solidFill>
                        </a:rPr>
                        <a:t>via</a:t>
                      </a:r>
                      <a:r>
                        <a:rPr lang="fr-FR" sz="1200" i="1" strike="noStrike" baseline="0" dirty="0">
                          <a:solidFill>
                            <a:srgbClr val="292934"/>
                          </a:solidFill>
                        </a:rPr>
                        <a:t> profil d’application</a:t>
                      </a:r>
                      <a:endParaRPr lang="fr-FR" sz="1200" i="1" strike="noStrike" dirty="0">
                        <a:solidFill>
                          <a:srgbClr val="29293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Annotation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0" dirty="0"/>
                        <a:t>Éléments pédagogiques </a:t>
                      </a:r>
                      <a:endParaRPr lang="fr-CA" sz="1200" b="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446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Catégories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fr-FR" sz="1200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i="1" dirty="0"/>
                        <a:t>via profil d’application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8071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Chaînes de caractères et langue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780232"/>
              </p:ext>
            </p:extLst>
          </p:nvPr>
        </p:nvGraphicFramePr>
        <p:xfrm>
          <a:off x="499534" y="1351234"/>
          <a:ext cx="8187267" cy="284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56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29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6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08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7423">
                <a:tc>
                  <a:txBody>
                    <a:bodyPr/>
                    <a:lstStyle/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Dublin</a:t>
                      </a:r>
                      <a:r>
                        <a:rPr lang="fr-FR" sz="18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0" baseline="0" dirty="0" err="1">
                          <a:solidFill>
                            <a:schemeClr val="tx1"/>
                          </a:solidFill>
                        </a:rPr>
                        <a:t>Core</a:t>
                      </a:r>
                      <a:endParaRPr lang="fr-FR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fr-FR" sz="1800" b="0" dirty="0" err="1">
                          <a:solidFill>
                            <a:schemeClr val="tx1"/>
                          </a:solidFill>
                        </a:rPr>
                        <a:t>dc:title</a:t>
                      </a:r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&gt;Profil d’application </a:t>
                      </a:r>
                      <a:r>
                        <a:rPr lang="fr-FR" sz="1800" b="0" kern="120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Normetic</a:t>
                      </a:r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1.2&lt;/</a:t>
                      </a:r>
                      <a:r>
                        <a:rPr lang="fr-FR" sz="1800" b="0" dirty="0" err="1">
                          <a:solidFill>
                            <a:schemeClr val="tx1"/>
                          </a:solidFill>
                        </a:rPr>
                        <a:t>dc:title</a:t>
                      </a:r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&gt;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2939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dirty="0"/>
                        <a:t>IEEE-LOM</a:t>
                      </a: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&lt;string 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language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="</a:t>
                      </a:r>
                      <a:r>
                        <a:rPr lang="fr-FR" sz="1800" b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fra-CA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"&gt; </a:t>
                      </a:r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Profil d’application </a:t>
                      </a:r>
                      <a:r>
                        <a:rPr lang="fr-FR" sz="1800" b="0" dirty="0" err="1">
                          <a:solidFill>
                            <a:schemeClr val="tx1"/>
                          </a:solidFill>
                        </a:rPr>
                        <a:t>Normetic</a:t>
                      </a:r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 1.2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&lt;/string&gt; &lt;/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title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</a:t>
                      </a:r>
                      <a:endParaRPr lang="fr-FR" sz="12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7134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ISO 19788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MLR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fr-FR" sz="1200" b="0" dirty="0"/>
                        <a:t>Ressource</a:t>
                      </a:r>
                    </a:p>
                    <a:p>
                      <a:r>
                        <a:rPr lang="fr-FR" sz="1200" b="0" dirty="0"/>
                        <a:t>ISBN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r-FR" sz="1200" b="0" dirty="0"/>
                        <a:t>Propriété</a:t>
                      </a:r>
                    </a:p>
                    <a:p>
                      <a:r>
                        <a:rPr lang="fr-FR" sz="1200" b="0" dirty="0"/>
                        <a:t>19788-2</a:t>
                      </a:r>
                    </a:p>
                    <a:p>
                      <a:r>
                        <a:rPr lang="fr-FR" sz="1200" b="0" dirty="0"/>
                        <a:t>des0100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fr-FR" sz="1200" dirty="0"/>
                        <a:t>Valeur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974">
                <a:tc v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fr-FR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forme</a:t>
                      </a:r>
                      <a:r>
                        <a:rPr lang="fr-FR" sz="1200" baseline="0" dirty="0"/>
                        <a:t> lexicale</a:t>
                      </a:r>
                      <a:endParaRPr lang="fr-FR" sz="1200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  <a:r>
                        <a:rPr lang="fr-FR" sz="1200" baseline="0" dirty="0"/>
                        <a:t> de données IRI</a:t>
                      </a:r>
                      <a:endParaRPr lang="fr-FR" sz="1200" dirty="0"/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langue</a:t>
                      </a: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3761">
                <a:tc vMerge="1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fr-FR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urn:isbn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nb-NO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978-2-9809366-9-2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&lt;http://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purl.iso.org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/iso-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iec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/19788/-2/des0100&gt;"Profil d’application </a:t>
                      </a:r>
                      <a:r>
                        <a:rPr lang="fr-FR" sz="1800" b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Normetic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1.2 </a:t>
                      </a:r>
                      <a:endParaRPr lang="fr-FR" b="0" dirty="0"/>
                    </a:p>
                    <a:p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"</a:t>
                      </a:r>
                      <a:r>
                        <a:rPr lang="fr-FR" sz="1800" b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@</a:t>
                      </a:r>
                      <a:r>
                        <a:rPr lang="fr-FR" sz="1800" b="0" kern="1200" dirty="0" err="1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</a:t>
                      </a:r>
                      <a:r>
                        <a:rPr lang="fr-FR" sz="1800" b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r-FR" sz="18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fr-FR" sz="1200" b="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778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Métadonnées de contact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1452910"/>
              </p:ext>
            </p:extLst>
          </p:nvPr>
        </p:nvGraphicFramePr>
        <p:xfrm>
          <a:off x="499534" y="1351234"/>
          <a:ext cx="8187267" cy="3696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7423">
                <a:tc>
                  <a:txBody>
                    <a:bodyPr/>
                    <a:lstStyle/>
                    <a:p>
                      <a:r>
                        <a:rPr lang="fr-FR" sz="1800" b="0" dirty="0">
                          <a:solidFill>
                            <a:schemeClr val="tx1"/>
                          </a:solidFill>
                        </a:rPr>
                        <a:t>Dublin</a:t>
                      </a:r>
                      <a:r>
                        <a:rPr lang="fr-FR" sz="1800" b="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800" b="0" baseline="0" dirty="0" err="1">
                          <a:solidFill>
                            <a:schemeClr val="tx1"/>
                          </a:solidFill>
                        </a:rPr>
                        <a:t>Core</a:t>
                      </a:r>
                      <a:endParaRPr lang="fr-FR" sz="18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dc:creator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&gt;Isabelle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Laplante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Isabelle.laplante@cdc.qc.ca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&lt;/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dc:creator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&gt;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9125">
                <a:tc>
                  <a:txBody>
                    <a:bodyPr/>
                    <a:lstStyle/>
                    <a:p>
                      <a:r>
                        <a:rPr lang="fr-FR" dirty="0" err="1"/>
                        <a:t>vCard</a:t>
                      </a:r>
                      <a:endParaRPr lang="fr-FR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200" dirty="0"/>
                        <a:t>BEGIN:VCARD</a:t>
                      </a:r>
                    </a:p>
                    <a:p>
                      <a:r>
                        <a:rPr lang="fr-FR" sz="1200" dirty="0"/>
                        <a:t>VERSION:3.0</a:t>
                      </a:r>
                    </a:p>
                    <a:p>
                      <a:r>
                        <a:rPr lang="fr-FR" sz="1200" dirty="0"/>
                        <a:t>FN;CHARSET=UTF-8:Isabelle </a:t>
                      </a:r>
                      <a:r>
                        <a:rPr lang="fr-FR" sz="1200" dirty="0" err="1"/>
                        <a:t>Laplante</a:t>
                      </a:r>
                      <a:endParaRPr lang="fr-FR" sz="1200" dirty="0"/>
                    </a:p>
                    <a:p>
                      <a:r>
                        <a:rPr lang="fr-FR" sz="1200" dirty="0"/>
                        <a:t>N;CHARSET=UTF-8:Laplante;Isabelle;;;</a:t>
                      </a:r>
                    </a:p>
                    <a:p>
                      <a:r>
                        <a:rPr lang="fr-FR" sz="1200" dirty="0"/>
                        <a:t>EMAIL;CHARSET=UTF-8;type=</a:t>
                      </a:r>
                      <a:r>
                        <a:rPr lang="fr-FR" sz="1200" dirty="0" err="1"/>
                        <a:t>WORK,INTERNET:Isabelle.laplante@cdc.qc.ca</a:t>
                      </a:r>
                      <a:endParaRPr lang="fr-FR" sz="1200" dirty="0"/>
                    </a:p>
                    <a:p>
                      <a:r>
                        <a:rPr lang="fr-FR" sz="1200" dirty="0"/>
                        <a:t>END:VCARD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29125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dirty="0"/>
                        <a:t>FOAF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&lt;</a:t>
                      </a:r>
                      <a:r>
                        <a:rPr lang="fr-FR" sz="1200" dirty="0" err="1"/>
                        <a:t>foaf:name</a:t>
                      </a:r>
                      <a:r>
                        <a:rPr lang="fr-FR" sz="1200" dirty="0"/>
                        <a:t>&gt;Isabelle </a:t>
                      </a:r>
                      <a:r>
                        <a:rPr lang="fr-FR" sz="1200" dirty="0" err="1"/>
                        <a:t>Laplante</a:t>
                      </a:r>
                      <a:r>
                        <a:rPr lang="fr-FR" sz="1200" dirty="0"/>
                        <a:t>&lt;/</a:t>
                      </a:r>
                      <a:r>
                        <a:rPr lang="fr-FR" sz="1200" dirty="0" err="1"/>
                        <a:t>foaf:name</a:t>
                      </a:r>
                      <a:r>
                        <a:rPr lang="fr-FR" sz="1200" dirty="0"/>
                        <a:t>&gt;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&lt;</a:t>
                      </a:r>
                      <a:r>
                        <a:rPr lang="fr-FR" sz="1200" dirty="0" err="1"/>
                        <a:t>foaf:givenname</a:t>
                      </a:r>
                      <a:r>
                        <a:rPr lang="fr-FR" sz="1200" dirty="0"/>
                        <a:t>&gt;Isabelle&lt;/</a:t>
                      </a:r>
                      <a:r>
                        <a:rPr lang="fr-FR" sz="1200" dirty="0" err="1"/>
                        <a:t>foaf:givenname</a:t>
                      </a:r>
                      <a:r>
                        <a:rPr lang="fr-FR" sz="1200" dirty="0"/>
                        <a:t>&gt;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&lt;</a:t>
                      </a:r>
                      <a:r>
                        <a:rPr lang="fr-FR" sz="1200" dirty="0" err="1"/>
                        <a:t>foaf:family_name</a:t>
                      </a:r>
                      <a:r>
                        <a:rPr lang="fr-FR" sz="1200" dirty="0"/>
                        <a:t>&gt;</a:t>
                      </a:r>
                      <a:r>
                        <a:rPr lang="fr-FR" sz="1200" dirty="0" err="1"/>
                        <a:t>Laplante</a:t>
                      </a:r>
                      <a:r>
                        <a:rPr lang="fr-FR" sz="1200" dirty="0"/>
                        <a:t>&lt;/</a:t>
                      </a:r>
                      <a:r>
                        <a:rPr lang="fr-FR" sz="1200" dirty="0" err="1"/>
                        <a:t>foaf:family_name</a:t>
                      </a:r>
                      <a:r>
                        <a:rPr lang="fr-FR" sz="1200" dirty="0"/>
                        <a:t>&gt;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&lt;foaf:mbox_sha1sum&gt;3932c0451c375f7d4c897c471f9eea0b879f9a4d&lt;/foaf:mbox_sha1sum&gt;&lt;/</a:t>
                      </a:r>
                      <a:r>
                        <a:rPr lang="fr-FR" sz="1200" dirty="0" err="1">
                          <a:solidFill>
                            <a:srgbClr val="FF0000"/>
                          </a:solidFill>
                        </a:rPr>
                        <a:t>foaf:Person</a:t>
                      </a:r>
                      <a:r>
                        <a:rPr lang="fr-FR" sz="1200" dirty="0">
                          <a:solidFill>
                            <a:srgbClr val="FF0000"/>
                          </a:solidFill>
                        </a:rPr>
                        <a:t>&gt;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&lt;/</a:t>
                      </a:r>
                      <a:r>
                        <a:rPr lang="fr-FR" sz="1200" dirty="0" err="1"/>
                        <a:t>rdf:RDF</a:t>
                      </a:r>
                      <a:r>
                        <a:rPr lang="fr-FR" sz="1200" dirty="0"/>
                        <a:t>&gt;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761"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dirty="0"/>
                        <a:t>MLR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19788-9</a:t>
                      </a:r>
                      <a:r>
                        <a:rPr lang="fr-FR" sz="1200" baseline="0" dirty="0"/>
                        <a:t>DES0500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19788-9</a:t>
                      </a:r>
                      <a:r>
                        <a:rPr lang="fr-FR" sz="1200" baseline="0" dirty="0"/>
                        <a:t>DES0600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19788-9</a:t>
                      </a:r>
                      <a:r>
                        <a:rPr lang="fr-FR" sz="1200" baseline="0" dirty="0"/>
                        <a:t>DES0300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19788-9</a:t>
                      </a:r>
                      <a:r>
                        <a:rPr lang="fr-FR" sz="1200" baseline="0" dirty="0"/>
                        <a:t>DES0400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Information de contact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Texte </a:t>
                      </a:r>
                      <a:r>
                        <a:rPr lang="fr-FR" sz="1200" dirty="0" err="1"/>
                        <a:t>vCard</a:t>
                      </a:r>
                      <a:endParaRPr lang="fr-FR" sz="1200" dirty="0"/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Nom de famille</a:t>
                      </a:r>
                    </a:p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1200" dirty="0"/>
                        <a:t>Prénom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7180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 LOM à MLR – éléments de base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4278273"/>
              </p:ext>
            </p:extLst>
          </p:nvPr>
        </p:nvGraphicFramePr>
        <p:xfrm>
          <a:off x="457200" y="1526117"/>
          <a:ext cx="8229600" cy="2749549"/>
        </p:xfrm>
        <a:graphic>
          <a:graphicData uri="http://schemas.openxmlformats.org/drawingml/2006/table">
            <a:tbl>
              <a:tblPr/>
              <a:tblGrid>
                <a:gridCol w="38783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992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19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9959">
                <a:tc>
                  <a:txBody>
                    <a:bodyPr/>
                    <a:lstStyle/>
                    <a:p>
                      <a:pPr algn="ctr" fontAlgn="b"/>
                      <a:r>
                        <a:rPr lang="ro-RO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LOM 1 général 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Identifiant MLR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Nom de l’élément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 identifiant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MT"/>
                          <a:ea typeface="+mn-ea"/>
                          <a:cs typeface="+mn-cs"/>
                        </a:rPr>
                        <a:t>DES1000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Identifiant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1.1.1  catalogue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marL="72000"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1.1.2  entrée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1.2 titre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MLR2-DES0100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Titre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1.3  langue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MLR2-DES1200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Langue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1.4  description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MLR2-DES0400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Description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is-I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1.5  mot-clé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MLR2-DES0300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i-FI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Sujet</a:t>
                      </a:r>
                      <a:endParaRPr lang="fi-FI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1.6 couverture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MLR2-DES1400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Couverture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1.7 structure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 (atomique, collection, 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réseauté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, 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linéaire</a:t>
                      </a:r>
                      <a:r>
                        <a:rPr lang="is-I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…)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 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959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1.8 niveau d’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agrégation</a:t>
                      </a:r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</a:p>
                  </a:txBody>
                  <a:tcPr marL="1524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 (1, 2,3,4)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71539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 LOM à MLR – pédagogie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2243269"/>
              </p:ext>
            </p:extLst>
          </p:nvPr>
        </p:nvGraphicFramePr>
        <p:xfrm>
          <a:off x="457200" y="1296247"/>
          <a:ext cx="8153400" cy="3691467"/>
        </p:xfrm>
        <a:graphic>
          <a:graphicData uri="http://schemas.openxmlformats.org/drawingml/2006/table">
            <a:tbl>
              <a:tblPr/>
              <a:tblGrid>
                <a:gridCol w="3056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521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4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7800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IEEE-LOM 5 </a:t>
                      </a:r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pédagogie</a:t>
                      </a:r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</a:p>
                  </a:txBody>
                  <a:tcPr marL="12700" marR="12700" marT="12700" marB="0" anchor="b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E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Identifiant MLR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E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Nom de l’élément</a:t>
                      </a: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E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5.1 type d'interactivité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 (actif, descriptif,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 combiné)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5.2  type de ressources pédagogiques 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MLR3-DES0301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da-D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type (</a:t>
                      </a:r>
                      <a:r>
                        <a:rPr lang="da-DK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vocabulaire</a:t>
                      </a:r>
                      <a:r>
                        <a:rPr lang="da-D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)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5.3  niveau d’interactivité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000"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 (très faible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 à très élevée)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5.4 densité sémantique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000"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 (très faible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 à très élevée)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5.5  rôle présumé de l'utilisateur final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MLR5-DES0600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rôle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du public</a:t>
                      </a:r>
                      <a:r>
                        <a:rPr lang="en-U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  <a:r>
                        <a:rPr lang="en-US" sz="10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cible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5.6  contexte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MLR3-DES0500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da-DK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niveau du public </a:t>
                      </a:r>
                      <a:r>
                        <a:rPr lang="da-DK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cible</a:t>
                      </a:r>
                      <a:endParaRPr lang="da-DK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622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5.7  tranche d’</a:t>
                      </a:r>
                      <a:r>
                        <a:rPr lang="fr-F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âge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MLR5-DES2500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âge minimum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pPr algn="r" fontAlgn="t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MLR5-DES2600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âge maximum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5.8 difficulté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72000" algn="ctr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obsolète (très facile </a:t>
                      </a:r>
                      <a:r>
                        <a:rPr lang="fr-FR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ourier"/>
                        </a:rPr>
                        <a:t>à très difficile)</a:t>
                      </a:r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Courier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5.9 temps d’apprentissage moyen 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MLR5-DES3000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durée typique</a:t>
                      </a:r>
                      <a:r>
                        <a:rPr lang="is-IS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d’apprentissage</a:t>
                      </a:r>
                      <a:endParaRPr lang="is-I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5.10 description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MLR2-DES1300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annotation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7800">
                <a:tc>
                  <a:txBody>
                    <a:bodyPr/>
                    <a:lstStyle/>
                    <a:p>
                      <a:pPr algn="l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5.11 langage </a:t>
                      </a:r>
                    </a:p>
                  </a:txBody>
                  <a:tcPr marL="1524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MLR5-DES0400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langue </a:t>
                      </a:r>
                      <a:r>
                        <a:rPr lang="pt-B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du</a:t>
                      </a:r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  <a:r>
                        <a:rPr lang="pt-B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public</a:t>
                      </a:r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</a:t>
                      </a:r>
                      <a:r>
                        <a:rPr lang="pt-BR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cible</a:t>
                      </a:r>
                      <a:r>
                        <a:rPr lang="pt-B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 ISO 659-2/3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7800">
                <a:tc rowSpan="7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MLR5-DES2100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MT"/>
                          <a:ea typeface="+mn-ea"/>
                          <a:cs typeface="+mn-cs"/>
                        </a:rPr>
                        <a:t>pour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activité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d’apprentissage</a:t>
                      </a:r>
                      <a:r>
                        <a:rPr lang="fr-CA" sz="1000" dirty="0">
                          <a:effectLst/>
                        </a:rPr>
                        <a:t> </a:t>
                      </a:r>
                      <a:endParaRPr lang="is-I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DES1000</a:t>
                      </a:r>
                      <a:endParaRPr lang="fr-CA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niveau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 </a:t>
                      </a:r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MT"/>
                          <a:ea typeface="+mn-ea"/>
                          <a:cs typeface="+mn-cs"/>
                        </a:rPr>
                        <a:t>du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programme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d’études</a:t>
                      </a:r>
                      <a:endParaRPr lang="fr-CA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DES1100</a:t>
                      </a:r>
                      <a:endParaRPr lang="fr-CA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nom du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programme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d’études</a:t>
                      </a:r>
                      <a:endParaRPr lang="fr-CA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</a:t>
                      </a:r>
                      <a:r>
                        <a:rPr lang="en-US" sz="1000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DES1200</a:t>
                      </a:r>
                      <a:endParaRPr lang="fr-CA" sz="1000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ヒラギノ角ゴ Pro W3"/>
                        <a:cs typeface="Arial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>
                        <a:lnSpc>
                          <a:spcPts val="115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sujet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 du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programme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effectLst/>
                          <a:latin typeface="Arial"/>
                          <a:ea typeface="ヒラギノ角ゴ Pro W3"/>
                          <a:cs typeface="Arial"/>
                        </a:rPr>
                        <a:t>d’études</a:t>
                      </a:r>
                      <a:endParaRPr lang="fr-CA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ヒラギノ角ゴ Pro W3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MLR5-DES2900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pré-requis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7800">
                <a:tc v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MLR5-DES2300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is-I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méthode d’apprentissage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37067">
                <a:tc vMerge="1">
                  <a:txBody>
                    <a:bodyPr/>
                    <a:lstStyle/>
                    <a:p>
                      <a:pPr algn="r" fontAlgn="ctr"/>
                      <a:endParaRPr lang="fr-FR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52400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MT"/>
                        </a:rPr>
                        <a:t>MLR5DES-2100</a:t>
                      </a: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MT"/>
                          <a:ea typeface="+mn-ea"/>
                          <a:cs typeface="+mn-cs"/>
                        </a:rPr>
                        <a:t>activité</a:t>
                      </a:r>
                      <a:r>
                        <a:rPr lang="en-US" sz="10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000" b="0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ArialMT"/>
                          <a:ea typeface="+mn-ea"/>
                          <a:cs typeface="+mn-cs"/>
                        </a:rPr>
                        <a:t>induite</a:t>
                      </a:r>
                      <a:r>
                        <a:rPr lang="fr-CA" sz="1000" dirty="0">
                          <a:effectLst/>
                        </a:rPr>
                        <a:t> </a:t>
                      </a:r>
                      <a:endParaRPr lang="is-IS" sz="1000" b="0" i="0" u="none" strike="noStrike" dirty="0">
                        <a:solidFill>
                          <a:srgbClr val="000000"/>
                        </a:solidFill>
                        <a:effectLst/>
                        <a:latin typeface="ArialMT"/>
                      </a:endParaRPr>
                    </a:p>
                  </a:txBody>
                  <a:tcPr marL="12700" marR="12700" marT="12700" marB="0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63943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Drapeaux.png"/>
          <p:cNvPicPr>
            <a:picLocks noChangeAspect="1"/>
          </p:cNvPicPr>
          <p:nvPr/>
        </p:nvPicPr>
        <p:blipFill>
          <a:blip r:embed="rId2">
            <a:alphaModFix amt="2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88397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49248"/>
            <a:ext cx="8229600" cy="573617"/>
          </a:xfrm>
        </p:spPr>
        <p:txBody>
          <a:bodyPr anchor="ctr">
            <a:normAutofit fontScale="90000"/>
          </a:bodyPr>
          <a:lstStyle/>
          <a:p>
            <a:r>
              <a:rPr lang="fr-FR" sz="3300" dirty="0"/>
              <a:t>Vocabulaires MLR</a:t>
            </a:r>
            <a:endParaRPr lang="fr-FR" sz="2000" dirty="0"/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4756478"/>
              </p:ext>
            </p:extLst>
          </p:nvPr>
        </p:nvGraphicFramePr>
        <p:xfrm>
          <a:off x="581095" y="1024472"/>
          <a:ext cx="7843402" cy="40718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92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608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7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38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44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7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679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296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70611">
                <a:tc gridSpan="2">
                  <a:txBody>
                    <a:bodyPr/>
                    <a:lstStyle/>
                    <a:p>
                      <a:r>
                        <a:rPr lang="fr-FR" sz="1600" dirty="0"/>
                        <a:t>Méthode d’apprentissage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sz="1600" dirty="0"/>
                        <a:t>Activité induite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fr-FR" dirty="0"/>
                        <a:t>Type</a:t>
                      </a:r>
                      <a:r>
                        <a:rPr lang="fr-FR" baseline="0" dirty="0"/>
                        <a:t> (de ressource)</a:t>
                      </a:r>
                      <a:endParaRPr lang="fr-F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auto-évaluation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jeu de données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animer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rechercher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collection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texte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cours/ présentation 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liste de références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collaborer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s’autoévaluer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ensemble de données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manga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démonstration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matériel de référence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communiquer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s’exercer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événement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étude de cas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méthode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coopérer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 former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image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énoncé de problème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outil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créer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simuler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ressource interactive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évaluation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tutoriel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échanger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image animée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707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examen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questionnaire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lire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objet physique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exercice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scénario pédagogique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observer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service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expérience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simulation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organiser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logiciel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glossaire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FR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autre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produire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son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5414"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guide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publier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/>
                      <a:endParaRPr lang="fr-FR" sz="1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r>
                        <a:rPr lang="fr-CA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image fixe</a:t>
                      </a:r>
                    </a:p>
                  </a:txBody>
                  <a:tcPr marL="12700" marR="12700" marT="1270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fontAlgn="ctr"/>
                      <a:endParaRPr lang="fr-CA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488267" y="1380067"/>
            <a:ext cx="2209800" cy="3716230"/>
          </a:xfrm>
          <a:prstGeom prst="rect">
            <a:avLst/>
          </a:prstGeom>
          <a:noFill/>
          <a:ln w="19050" cmpd="sng">
            <a:solidFill>
              <a:srgbClr val="D25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81094" y="1380067"/>
            <a:ext cx="2670105" cy="3716230"/>
          </a:xfrm>
          <a:prstGeom prst="rect">
            <a:avLst/>
          </a:prstGeom>
          <a:noFill/>
          <a:ln w="19050" cmpd="sng">
            <a:solidFill>
              <a:srgbClr val="D25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985933" y="1380067"/>
            <a:ext cx="2438563" cy="3716230"/>
          </a:xfrm>
          <a:prstGeom prst="rect">
            <a:avLst/>
          </a:prstGeom>
          <a:noFill/>
          <a:ln w="19050" cmpd="sng">
            <a:solidFill>
              <a:srgbClr val="D2533C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098932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Vocabulaires OER à considérer ?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755455"/>
              </p:ext>
            </p:extLst>
          </p:nvPr>
        </p:nvGraphicFramePr>
        <p:xfrm>
          <a:off x="508000" y="1276150"/>
          <a:ext cx="8178801" cy="3743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62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62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26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7079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CR_Material_Type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/>
                </a:tc>
                <a:tc hMerge="1">
                  <a:txBody>
                    <a:bodyPr/>
                    <a:lstStyle/>
                    <a:p>
                      <a:pPr algn="l" fontAlgn="b"/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1" i="0" u="none" strike="noStrike" dirty="0" err="1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CR_Media_Formats</a:t>
                      </a:r>
                      <a:endParaRPr lang="fr-FR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Activities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and </a:t>
                      </a:r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Labs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Primary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Source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Audio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Assessments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Readings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Braille/BNF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Audio Lectures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Reference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Downloadable docs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Case Study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Resource Review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eBook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Full Course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Simulations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Graphics/Photos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Games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Syllabi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Interactive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Homework and Assignments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Teaching and Learning Strategies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Mobile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Images and Illustrations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Textbooks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Text/HTML</a:t>
                      </a: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Interactive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Unit of Study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Video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07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Lecture Notes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Video Lectures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110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Lesson</a:t>
                      </a:r>
                      <a:r>
                        <a:rPr lang="fr-FR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Plans</a:t>
                      </a: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Other</a:t>
                      </a:r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5720" marR="45720"/>
                </a:tc>
                <a:tc>
                  <a:txBody>
                    <a:bodyPr/>
                    <a:lstStyle/>
                    <a:p>
                      <a:endParaRPr lang="fr-FR" b="1" dirty="0"/>
                    </a:p>
                  </a:txBody>
                  <a:tcPr marL="45720" marR="4572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39516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Plan de la présentation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Revue de normes et standards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ISO 15386 Dublin </a:t>
            </a:r>
            <a:r>
              <a:rPr lang="fr-FR" dirty="0" err="1"/>
              <a:t>Core</a:t>
            </a:r>
            <a:endParaRPr lang="fr-FR" dirty="0"/>
          </a:p>
          <a:p>
            <a:r>
              <a:rPr lang="fr-FR" dirty="0"/>
              <a:t>IEEE – LOM</a:t>
            </a:r>
          </a:p>
          <a:p>
            <a:r>
              <a:rPr lang="fr-FR" dirty="0"/>
              <a:t>ISO/IEC 19788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Considérations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fr-FR" dirty="0"/>
              <a:t>Profils d’application</a:t>
            </a:r>
          </a:p>
          <a:p>
            <a:r>
              <a:rPr lang="fr-FR" dirty="0"/>
              <a:t>Principes et structure</a:t>
            </a:r>
          </a:p>
          <a:p>
            <a:r>
              <a:rPr lang="fr-FR" dirty="0"/>
              <a:t>Exigences normatives</a:t>
            </a:r>
          </a:p>
          <a:p>
            <a:r>
              <a:rPr lang="fr-FR" dirty="0"/>
              <a:t>Recommandations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92154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3600" dirty="0"/>
              <a:t>ISO/IEC 19788</a:t>
            </a:r>
            <a:br>
              <a:rPr lang="fr-FR" dirty="0"/>
            </a:br>
            <a:r>
              <a:rPr lang="fr-FR" sz="2200" dirty="0"/>
              <a:t>Profils francophones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solidFill>
            <a:srgbClr val="C0504D"/>
          </a:solidFill>
        </p:spPr>
        <p:txBody>
          <a:bodyPr/>
          <a:lstStyle/>
          <a:p>
            <a:r>
              <a:rPr lang="fr-FR" dirty="0" err="1">
                <a:solidFill>
                  <a:srgbClr val="FFFFFF"/>
                </a:solidFill>
              </a:rPr>
              <a:t>Normetic</a:t>
            </a:r>
            <a:r>
              <a:rPr lang="fr-FR" dirty="0">
                <a:solidFill>
                  <a:srgbClr val="FFFFFF"/>
                </a:solidFill>
              </a:rPr>
              <a:t> 2.0 (Québec)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1"/>
            <a:r>
              <a:rPr lang="fr-FR" dirty="0"/>
              <a:t>Ajout d’éléments de droit</a:t>
            </a:r>
          </a:p>
          <a:p>
            <a:pPr lvl="1"/>
            <a:r>
              <a:rPr lang="fr-FR" dirty="0"/>
              <a:t>Ajout d’éléments de relation</a:t>
            </a:r>
          </a:p>
          <a:p>
            <a:pPr lvl="1"/>
            <a:r>
              <a:rPr lang="fr-FR" dirty="0"/>
              <a:t>Ajout d’éléments de classification</a:t>
            </a:r>
            <a:endParaRPr lang="fr-CA" dirty="0"/>
          </a:p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solidFill>
            <a:srgbClr val="C0504D"/>
          </a:solidFill>
        </p:spPr>
        <p:txBody>
          <a:bodyPr/>
          <a:lstStyle/>
          <a:p>
            <a:r>
              <a:rPr lang="fr-FR" b="1" dirty="0">
                <a:solidFill>
                  <a:schemeClr val="bg1"/>
                </a:solidFill>
              </a:rPr>
              <a:t>NoDEfr-1* (France)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lvl="1"/>
            <a:r>
              <a:rPr lang="fr-FR" dirty="0"/>
              <a:t>Ajout d’éléments de droit</a:t>
            </a:r>
          </a:p>
          <a:p>
            <a:pPr lvl="1"/>
            <a:r>
              <a:rPr lang="fr-FR" dirty="0"/>
              <a:t>Ajout d’éléments de relation</a:t>
            </a:r>
          </a:p>
          <a:p>
            <a:pPr lvl="1"/>
            <a:r>
              <a:rPr lang="fr-FR" dirty="0"/>
              <a:t>Ajout d’éléments de classification</a:t>
            </a:r>
            <a:endParaRPr lang="fr-CA" dirty="0"/>
          </a:p>
          <a:p>
            <a:pPr lvl="1"/>
            <a:r>
              <a:rPr lang="fr-FR" dirty="0"/>
              <a:t>Pratiques exemplaires</a:t>
            </a:r>
            <a:endParaRPr lang="fr-CA" dirty="0"/>
          </a:p>
          <a:p>
            <a:pPr lvl="1"/>
            <a:r>
              <a:rPr lang="fr-FR" dirty="0"/>
              <a:t>BCP47 pour identifier la langue</a:t>
            </a: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2334" y="319617"/>
            <a:ext cx="3251200" cy="889000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4754880" y="4330601"/>
            <a:ext cx="4204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*Normalisation des descriptions pour l’éducation en France </a:t>
            </a:r>
          </a:p>
          <a:p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21918000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Recommandation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solidFill>
            <a:srgbClr val="D2533C"/>
          </a:solidFill>
        </p:spPr>
        <p:txBody>
          <a:bodyPr/>
          <a:lstStyle/>
          <a:p>
            <a:r>
              <a:rPr lang="fr-FR" dirty="0">
                <a:solidFill>
                  <a:srgbClr val="FFFFFF"/>
                </a:solidFill>
              </a:rPr>
              <a:t>Option 1 vers </a:t>
            </a:r>
            <a:r>
              <a:rPr lang="fr-FR" dirty="0" err="1">
                <a:solidFill>
                  <a:srgbClr val="FFFFFF"/>
                </a:solidFill>
              </a:rPr>
              <a:t>Normetic</a:t>
            </a:r>
            <a:r>
              <a:rPr lang="fr-FR" dirty="0">
                <a:solidFill>
                  <a:srgbClr val="FFFFFF"/>
                </a:solidFill>
              </a:rPr>
              <a:t> 1.3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FR" dirty="0"/>
              <a:t>réviser les propriétés obligatoires</a:t>
            </a:r>
          </a:p>
          <a:p>
            <a:r>
              <a:rPr lang="fr-FR" dirty="0"/>
              <a:t>réviser les vocabulaires</a:t>
            </a:r>
          </a:p>
          <a:p>
            <a:r>
              <a:rPr lang="fr-FR" dirty="0"/>
              <a:t>proposer vocabulaire pour les droits (REL)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Option 2 vers </a:t>
            </a:r>
            <a:r>
              <a:rPr lang="fr-FR" dirty="0" err="1">
                <a:solidFill>
                  <a:schemeClr val="bg1"/>
                </a:solidFill>
              </a:rPr>
              <a:t>Normetic</a:t>
            </a:r>
            <a:r>
              <a:rPr lang="fr-FR" dirty="0">
                <a:solidFill>
                  <a:schemeClr val="bg1"/>
                </a:solidFill>
              </a:rPr>
              <a:t> 2.0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/>
              <a:t>partir de la version 0,9</a:t>
            </a:r>
          </a:p>
          <a:p>
            <a:r>
              <a:rPr lang="fr-FR" dirty="0"/>
              <a:t>considérer les nouvelles propriétés de MLR</a:t>
            </a:r>
          </a:p>
          <a:p>
            <a:r>
              <a:rPr lang="fr-FR" dirty="0"/>
              <a:t>déterminer les propriétés obligatoires</a:t>
            </a:r>
          </a:p>
          <a:p>
            <a:r>
              <a:rPr lang="fr-FR" dirty="0"/>
              <a:t>adopter/adapter MLR-3 profil d’application de base</a:t>
            </a:r>
          </a:p>
          <a:p>
            <a:r>
              <a:rPr lang="fr-FR" dirty="0"/>
              <a:t>adapter/adopter d’autres vocabulaires 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86922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Avertissement</a:t>
            </a:r>
          </a:p>
        </p:txBody>
      </p:sp>
      <p:sp>
        <p:nvSpPr>
          <p:cNvPr id="3" name="ZoneTexte 2"/>
          <p:cNvSpPr txBox="1"/>
          <p:nvPr/>
        </p:nvSpPr>
        <p:spPr>
          <a:xfrm>
            <a:off x="3276601" y="1722966"/>
            <a:ext cx="53001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/>
              <a:t>Cette présentation comporte du langage technique et s’adresse à un public averti. </a:t>
            </a:r>
          </a:p>
          <a:p>
            <a:endParaRPr lang="fr-FR" sz="2800" dirty="0"/>
          </a:p>
          <a:p>
            <a:r>
              <a:rPr lang="fr-FR" sz="2800" dirty="0"/>
              <a:t>Nous préférons vous en avertir.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531553"/>
            <a:ext cx="2921000" cy="294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3781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Schémas de description de ressources</a:t>
            </a:r>
            <a:r>
              <a:rPr lang="fr-CA" dirty="0">
                <a:effectLst/>
              </a:rPr>
              <a:t>  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solidFill>
            <a:srgbClr val="C0504D"/>
          </a:solidFill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Standards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828800"/>
            <a:ext cx="3931920" cy="2963466"/>
          </a:xfrm>
        </p:spPr>
        <p:txBody>
          <a:bodyPr>
            <a:normAutofit/>
          </a:bodyPr>
          <a:lstStyle/>
          <a:p>
            <a:r>
              <a:rPr lang="fr-FR" dirty="0"/>
              <a:t>Marc21  -&gt; </a:t>
            </a:r>
            <a:r>
              <a:rPr lang="fr-FR" dirty="0" err="1"/>
              <a:t>MarcXML</a:t>
            </a:r>
            <a:endParaRPr lang="fr-FR" dirty="0"/>
          </a:p>
          <a:p>
            <a:pPr lvl="1"/>
            <a:r>
              <a:rPr lang="fr-FR" sz="1800" dirty="0" err="1"/>
              <a:t>MAchine-Readable</a:t>
            </a:r>
            <a:r>
              <a:rPr lang="fr-FR" sz="1800" dirty="0"/>
              <a:t> </a:t>
            </a:r>
            <a:r>
              <a:rPr lang="fr-FR" sz="1800" dirty="0" err="1"/>
              <a:t>Cataloging</a:t>
            </a:r>
            <a:r>
              <a:rPr lang="fr-FR" sz="1800" dirty="0"/>
              <a:t>)</a:t>
            </a:r>
            <a:endParaRPr lang="fr-CA" sz="1800" dirty="0"/>
          </a:p>
          <a:p>
            <a:pPr marL="0" indent="0">
              <a:buNone/>
            </a:pPr>
            <a:endParaRPr lang="fr-CA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solidFill>
            <a:srgbClr val="C0504D"/>
          </a:solidFill>
        </p:spPr>
        <p:txBody>
          <a:bodyPr/>
          <a:lstStyle/>
          <a:p>
            <a:r>
              <a:rPr lang="fr-FR" dirty="0">
                <a:solidFill>
                  <a:srgbClr val="FFFFFF"/>
                </a:solidFill>
              </a:rPr>
              <a:t>Normes (avec XML)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54880" y="1828800"/>
            <a:ext cx="2670387" cy="2963466"/>
          </a:xfrm>
        </p:spPr>
        <p:txBody>
          <a:bodyPr/>
          <a:lstStyle/>
          <a:p>
            <a:r>
              <a:rPr lang="fr-FR" dirty="0"/>
              <a:t>Série ISO/IEC 19788</a:t>
            </a:r>
          </a:p>
          <a:p>
            <a:pPr lvl="1"/>
            <a:r>
              <a:rPr lang="fr-FR" dirty="0"/>
              <a:t>Métadonnées pour ressources d’apprentissage</a:t>
            </a:r>
          </a:p>
          <a:p>
            <a:r>
              <a:rPr lang="fr-FR" dirty="0"/>
              <a:t>Série ISO 15386</a:t>
            </a:r>
          </a:p>
          <a:p>
            <a:pPr lvl="1"/>
            <a:r>
              <a:rPr lang="fr-FR" dirty="0"/>
              <a:t>Dublin</a:t>
            </a:r>
            <a:endParaRPr lang="fr-CA" b="1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6687" y="2667000"/>
            <a:ext cx="2003079" cy="681567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934" y="2828411"/>
            <a:ext cx="1087967" cy="82973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6687" y="4261856"/>
            <a:ext cx="2131107" cy="530409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5453" y="3482277"/>
            <a:ext cx="1727200" cy="559700"/>
          </a:xfrm>
          <a:prstGeom prst="rect">
            <a:avLst/>
          </a:prstGeom>
        </p:spPr>
      </p:pic>
      <p:pic>
        <p:nvPicPr>
          <p:cNvPr id="11" name="Image 10" descr="IEEE-LO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934" y="4041977"/>
            <a:ext cx="991070" cy="82973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06734" y="2136261"/>
            <a:ext cx="1727081" cy="1521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199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Considérations de base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b="1" dirty="0"/>
              <a:t>Profils d'application</a:t>
            </a:r>
            <a:endParaRPr lang="fr-CA" b="1" dirty="0"/>
          </a:p>
          <a:p>
            <a:pPr lvl="1"/>
            <a:r>
              <a:rPr lang="fr-FR" dirty="0"/>
              <a:t>Éléments obligatoires, recommandés et optionnels</a:t>
            </a:r>
            <a:endParaRPr lang="fr-CA" dirty="0"/>
          </a:p>
          <a:p>
            <a:pPr lvl="1"/>
            <a:r>
              <a:rPr lang="fr-FR" dirty="0"/>
              <a:t>Éléments additionnels</a:t>
            </a:r>
            <a:endParaRPr lang="fr-CA" dirty="0"/>
          </a:p>
          <a:p>
            <a:pPr lvl="1"/>
            <a:r>
              <a:rPr lang="fr-FR" dirty="0"/>
              <a:t>Vocabulaires enrichi ou nouveau vocabulaire</a:t>
            </a:r>
            <a:endParaRPr lang="fr-CA" dirty="0"/>
          </a:p>
          <a:p>
            <a:pPr lvl="2"/>
            <a:r>
              <a:rPr lang="fr-FR" dirty="0"/>
              <a:t>format VDEX </a:t>
            </a:r>
          </a:p>
          <a:p>
            <a:pPr lvl="2"/>
            <a:r>
              <a:rPr lang="fr-FR" dirty="0"/>
              <a:t>exprimer aussi la valeur la + proche des vocabulaires </a:t>
            </a:r>
            <a:r>
              <a:rPr lang="fr-CA" dirty="0"/>
              <a:t>de base</a:t>
            </a:r>
          </a:p>
          <a:p>
            <a:r>
              <a:rPr lang="fr-FR" b="1" dirty="0"/>
              <a:t>Moissonnage</a:t>
            </a:r>
            <a:endParaRPr lang="fr-CA" b="1" dirty="0"/>
          </a:p>
          <a:p>
            <a:pPr lvl="1"/>
            <a:r>
              <a:rPr lang="fr-FR" dirty="0"/>
              <a:t>OAI-PMH</a:t>
            </a:r>
            <a:endParaRPr lang="fr-CA" dirty="0"/>
          </a:p>
          <a:p>
            <a:pPr lvl="1"/>
            <a:r>
              <a:rPr lang="fr-FR" dirty="0"/>
              <a:t>Araignée HTML</a:t>
            </a:r>
            <a:endParaRPr lang="fr-CA" dirty="0"/>
          </a:p>
          <a:p>
            <a:r>
              <a:rPr lang="fr-FR" b="1" dirty="0"/>
              <a:t>Validation sociale</a:t>
            </a:r>
            <a:endParaRPr lang="fr-CA" b="1" dirty="0"/>
          </a:p>
          <a:p>
            <a:pPr lvl="1"/>
            <a:r>
              <a:rPr lang="fr-FR" dirty="0"/>
              <a:t>S’exposer ou non au jugement des autres</a:t>
            </a:r>
          </a:p>
          <a:p>
            <a:pPr lvl="1"/>
            <a:r>
              <a:rPr lang="fr-FR" dirty="0"/>
              <a:t>Loi de la moyenne (robots </a:t>
            </a:r>
            <a:r>
              <a:rPr lang="fr-FR" dirty="0" err="1"/>
              <a:t>cliqueurs</a:t>
            </a:r>
            <a:r>
              <a:rPr lang="fr-FR" dirty="0"/>
              <a:t>)</a:t>
            </a:r>
          </a:p>
          <a:p>
            <a:pPr lvl="1"/>
            <a:r>
              <a:rPr lang="fr-CA" dirty="0"/>
              <a:t>Les critères et la pertinence divergent selon les cultures et pratiques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703290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Dublin </a:t>
            </a:r>
            <a:r>
              <a:rPr lang="fr-FR" dirty="0" err="1"/>
              <a:t>Core</a:t>
            </a:r>
            <a:r>
              <a:rPr lang="fr-FR" dirty="0"/>
              <a:t>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Pour tout type de ressource</a:t>
            </a:r>
          </a:p>
          <a:p>
            <a:r>
              <a:rPr lang="fr-FR" dirty="0"/>
              <a:t>ISO 15386 </a:t>
            </a:r>
            <a:r>
              <a:rPr lang="en-US" dirty="0"/>
              <a:t>Information et documentation, </a:t>
            </a:r>
            <a:r>
              <a:rPr lang="en-US" dirty="0" err="1"/>
              <a:t>métadonnées</a:t>
            </a:r>
            <a:endParaRPr lang="fr-CA" dirty="0"/>
          </a:p>
          <a:p>
            <a:pPr lvl="1"/>
            <a:r>
              <a:rPr lang="fr-FR" dirty="0"/>
              <a:t>15386-</a:t>
            </a:r>
            <a:r>
              <a:rPr lang="en-US" dirty="0"/>
              <a:t>1:2017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Éléments</a:t>
            </a:r>
            <a:r>
              <a:rPr lang="en-US" dirty="0"/>
              <a:t> </a:t>
            </a:r>
            <a:r>
              <a:rPr lang="en-US" dirty="0" err="1"/>
              <a:t>principaux</a:t>
            </a:r>
            <a:endParaRPr lang="fr-CA" dirty="0"/>
          </a:p>
          <a:p>
            <a:pPr lvl="1"/>
            <a:r>
              <a:rPr lang="fr-FR" dirty="0"/>
              <a:t>15386-</a:t>
            </a:r>
            <a:r>
              <a:rPr lang="en-US" dirty="0"/>
              <a:t>2:2019 </a:t>
            </a:r>
            <a:r>
              <a:rPr lang="fr-FR" dirty="0"/>
              <a:t>Propriétés et classes (RDF)</a:t>
            </a:r>
            <a:endParaRPr lang="fr-CA" dirty="0"/>
          </a:p>
          <a:p>
            <a:r>
              <a:rPr lang="fr-CA" b="1" dirty="0"/>
              <a:t>Exigence normative</a:t>
            </a:r>
          </a:p>
          <a:p>
            <a:pPr lvl="1"/>
            <a:r>
              <a:rPr lang="fr-FR" dirty="0"/>
              <a:t>Dates en ISO 8601</a:t>
            </a:r>
            <a:endParaRPr lang="fr-CA" dirty="0"/>
          </a:p>
          <a:p>
            <a:r>
              <a:rPr lang="fr-FR" b="1" dirty="0"/>
              <a:t>Vocabulaire</a:t>
            </a:r>
            <a:endParaRPr lang="fr-CA" b="1" dirty="0"/>
          </a:p>
          <a:p>
            <a:pPr lvl="1"/>
            <a:r>
              <a:rPr lang="fr-FR" dirty="0"/>
              <a:t>DCMI Type </a:t>
            </a:r>
            <a:r>
              <a:rPr lang="fr-FR" dirty="0" err="1"/>
              <a:t>Vocabulary</a:t>
            </a:r>
            <a:endParaRPr lang="fr-CA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102" y="323850"/>
            <a:ext cx="952498" cy="9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8279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Dublin </a:t>
            </a:r>
            <a:r>
              <a:rPr lang="fr-FR" dirty="0" err="1"/>
              <a:t>Core</a:t>
            </a:r>
            <a:r>
              <a:rPr lang="fr-FR" dirty="0"/>
              <a:t>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b="1" dirty="0"/>
              <a:t>Profils d'application par domaine</a:t>
            </a:r>
            <a:endParaRPr lang="fr-CA" b="1" dirty="0"/>
          </a:p>
          <a:p>
            <a:pPr lvl="1"/>
            <a:r>
              <a:rPr lang="fr-FR" dirty="0" err="1"/>
              <a:t>Mountain</a:t>
            </a:r>
            <a:r>
              <a:rPr lang="fr-FR" dirty="0"/>
              <a:t> West Digital Library </a:t>
            </a:r>
            <a:endParaRPr lang="fr-CA" dirty="0"/>
          </a:p>
          <a:p>
            <a:pPr lvl="1"/>
            <a:r>
              <a:rPr lang="fr-FR" dirty="0" err="1"/>
              <a:t>Variazioni</a:t>
            </a:r>
            <a:r>
              <a:rPr lang="fr-FR" dirty="0"/>
              <a:t> Musical Dublin </a:t>
            </a:r>
            <a:r>
              <a:rPr lang="fr-FR" dirty="0" err="1"/>
              <a:t>Core</a:t>
            </a:r>
            <a:r>
              <a:rPr lang="fr-FR" dirty="0"/>
              <a:t> Application Profile </a:t>
            </a:r>
            <a:endParaRPr lang="fr-CA" dirty="0"/>
          </a:p>
          <a:p>
            <a:pPr lvl="1"/>
            <a:r>
              <a:rPr lang="fr-FR" dirty="0" err="1"/>
              <a:t>Networked</a:t>
            </a:r>
            <a:r>
              <a:rPr lang="fr-FR" dirty="0"/>
              <a:t> </a:t>
            </a:r>
            <a:r>
              <a:rPr lang="fr-FR" dirty="0" err="1"/>
              <a:t>Knowledge</a:t>
            </a:r>
            <a:r>
              <a:rPr lang="fr-FR" dirty="0"/>
              <a:t> </a:t>
            </a:r>
            <a:r>
              <a:rPr lang="fr-FR" dirty="0" err="1"/>
              <a:t>Organization</a:t>
            </a:r>
            <a:r>
              <a:rPr lang="fr-FR" dirty="0"/>
              <a:t> </a:t>
            </a:r>
            <a:r>
              <a:rPr lang="fr-FR" dirty="0" err="1"/>
              <a:t>Systems</a:t>
            </a:r>
            <a:endParaRPr lang="fr-CA" dirty="0"/>
          </a:p>
          <a:p>
            <a:pPr lvl="1"/>
            <a:r>
              <a:rPr lang="fr-FR" dirty="0" err="1"/>
              <a:t>eGovernment</a:t>
            </a:r>
            <a:r>
              <a:rPr lang="fr-FR" dirty="0"/>
              <a:t> (Europe)</a:t>
            </a:r>
            <a:endParaRPr lang="fr-CA" dirty="0"/>
          </a:p>
          <a:p>
            <a:pPr lvl="1"/>
            <a:r>
              <a:rPr lang="fr-FR" dirty="0"/>
              <a:t>Agricultural </a:t>
            </a:r>
            <a:r>
              <a:rPr lang="fr-FR" dirty="0" err="1"/>
              <a:t>Metadata</a:t>
            </a:r>
            <a:r>
              <a:rPr lang="fr-FR" dirty="0"/>
              <a:t> Standards Initiative</a:t>
            </a:r>
            <a:endParaRPr lang="fr-CA" dirty="0"/>
          </a:p>
          <a:p>
            <a:r>
              <a:rPr lang="fr-CA" b="1" dirty="0"/>
              <a:t>Points faibles</a:t>
            </a:r>
          </a:p>
          <a:p>
            <a:pPr lvl="1"/>
            <a:r>
              <a:rPr lang="fr-FR" dirty="0"/>
              <a:t>Pas d'identifiant de langue des chaînes de caractères</a:t>
            </a:r>
            <a:endParaRPr lang="fr-CA" dirty="0"/>
          </a:p>
          <a:p>
            <a:pPr lvl="1"/>
            <a:r>
              <a:rPr lang="fr-FR" dirty="0"/>
              <a:t>Définitions imprécises</a:t>
            </a:r>
            <a:endParaRPr lang="fr-CA" dirty="0"/>
          </a:p>
          <a:p>
            <a:pPr lvl="1"/>
            <a:r>
              <a:rPr lang="fr-FR" dirty="0"/>
              <a:t>Repose largement sur des chaînes de caractère</a:t>
            </a:r>
            <a:endParaRPr lang="fr-CA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6102" y="340784"/>
            <a:ext cx="952498" cy="952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672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/>
              <a:t>Vos expériences avec Dublin </a:t>
            </a:r>
            <a:r>
              <a:rPr lang="fr-FR" dirty="0" err="1"/>
              <a:t>Core</a:t>
            </a:r>
            <a:endParaRPr lang="fr-FR" dirty="0"/>
          </a:p>
        </p:txBody>
      </p:sp>
      <p:pic>
        <p:nvPicPr>
          <p:cNvPr id="3" name="Image 2" descr="discussio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054" y="1286934"/>
            <a:ext cx="5065406" cy="3581400"/>
          </a:xfrm>
          <a:prstGeom prst="rect">
            <a:avLst/>
          </a:prstGeom>
        </p:spPr>
      </p:pic>
      <p:sp>
        <p:nvSpPr>
          <p:cNvPr id="5" name="Bulle ronde 4"/>
          <p:cNvSpPr/>
          <p:nvPr/>
        </p:nvSpPr>
        <p:spPr>
          <a:xfrm>
            <a:off x="5796393" y="1757865"/>
            <a:ext cx="2433207" cy="61264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Profil local</a:t>
            </a:r>
          </a:p>
          <a:p>
            <a:pPr algn="ctr"/>
            <a:r>
              <a:rPr lang="fr-FR" dirty="0"/>
              <a:t>Dublin </a:t>
            </a:r>
            <a:r>
              <a:rPr lang="fr-FR" dirty="0" err="1"/>
              <a:t>Core</a:t>
            </a:r>
            <a:endParaRPr lang="fr-FR" dirty="0"/>
          </a:p>
        </p:txBody>
      </p:sp>
      <p:sp>
        <p:nvSpPr>
          <p:cNvPr id="7" name="Bulle ronde 6"/>
          <p:cNvSpPr/>
          <p:nvPr/>
        </p:nvSpPr>
        <p:spPr>
          <a:xfrm flipH="1">
            <a:off x="756387" y="1632081"/>
            <a:ext cx="2201333" cy="86527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Extensions</a:t>
            </a:r>
          </a:p>
          <a:p>
            <a:pPr algn="ctr"/>
            <a:r>
              <a:rPr lang="fr-FR" sz="1400" dirty="0"/>
              <a:t>(</a:t>
            </a:r>
            <a:r>
              <a:rPr lang="fr-FR" sz="1400" dirty="0" err="1"/>
              <a:t>qualified</a:t>
            </a:r>
            <a:r>
              <a:rPr lang="fr-FR" sz="1400" dirty="0"/>
              <a:t> DC)</a:t>
            </a:r>
          </a:p>
        </p:txBody>
      </p:sp>
      <p:sp>
        <p:nvSpPr>
          <p:cNvPr id="8" name="Bulle ronde 7"/>
          <p:cNvSpPr/>
          <p:nvPr/>
        </p:nvSpPr>
        <p:spPr>
          <a:xfrm>
            <a:off x="6324600" y="3791389"/>
            <a:ext cx="2184400" cy="612648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Vocabulaires</a:t>
            </a:r>
          </a:p>
        </p:txBody>
      </p:sp>
    </p:spTree>
    <p:extLst>
      <p:ext uri="{BB962C8B-B14F-4D97-AF65-F5344CB8AC3E}">
        <p14:creationId xmlns:p14="http://schemas.microsoft.com/office/powerpoint/2010/main" val="27728051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té">
  <a:themeElements>
    <a:clrScheme name="Clarté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té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621EDC374B22D489974F1DD93706512" ma:contentTypeVersion="13" ma:contentTypeDescription="Crée un document." ma:contentTypeScope="" ma:versionID="d71967aa7dff77bd33d1936ce736ee3c">
  <xsd:schema xmlns:xsd="http://www.w3.org/2001/XMLSchema" xmlns:xs="http://www.w3.org/2001/XMLSchema" xmlns:p="http://schemas.microsoft.com/office/2006/metadata/properties" xmlns:ns2="504bdd90-ab6c-45ff-8449-b0469fd26ebc" xmlns:ns3="b185374e-b59c-4a00-ba77-bbd77fc78661" targetNamespace="http://schemas.microsoft.com/office/2006/metadata/properties" ma:root="true" ma:fieldsID="2e65869dc9f97b6b0728a7b69e75c522" ns2:_="" ns3:_="">
    <xsd:import namespace="504bdd90-ab6c-45ff-8449-b0469fd26ebc"/>
    <xsd:import namespace="b185374e-b59c-4a00-ba77-bbd77fc7866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4bdd90-ab6c-45ff-8449-b0469fd26e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85374e-b59c-4a00-ba77-bbd77fc78661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68F0668-C68A-4BFB-A9C8-E4F2D89E1617}"/>
</file>

<file path=customXml/itemProps2.xml><?xml version="1.0" encoding="utf-8"?>
<ds:datastoreItem xmlns:ds="http://schemas.openxmlformats.org/officeDocument/2006/customXml" ds:itemID="{5722B91E-62CF-4D42-884C-B921BEDFE866}"/>
</file>

<file path=customXml/itemProps3.xml><?xml version="1.0" encoding="utf-8"?>
<ds:datastoreItem xmlns:ds="http://schemas.openxmlformats.org/officeDocument/2006/customXml" ds:itemID="{4E959046-487C-4A32-A10D-0DA7405334F3}"/>
</file>

<file path=docProps/app.xml><?xml version="1.0" encoding="utf-8"?>
<Properties xmlns="http://schemas.openxmlformats.org/officeDocument/2006/extended-properties" xmlns:vt="http://schemas.openxmlformats.org/officeDocument/2006/docPropsVTypes">
  <Template>Clarté.thmx</Template>
  <TotalTime>634</TotalTime>
  <Words>2077</Words>
  <Application>Microsoft Office PowerPoint</Application>
  <PresentationFormat>Affichage à l'écran (16:9)</PresentationFormat>
  <Paragraphs>684</Paragraphs>
  <Slides>31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7" baseType="lpstr">
      <vt:lpstr>Arial</vt:lpstr>
      <vt:lpstr>ArialMT</vt:lpstr>
      <vt:lpstr>Calibri</vt:lpstr>
      <vt:lpstr>Courier</vt:lpstr>
      <vt:lpstr>Times New Roman</vt:lpstr>
      <vt:lpstr>Clarté</vt:lpstr>
      <vt:lpstr>SchÉmas de métadonnées</vt:lpstr>
      <vt:lpstr>Présentateur</vt:lpstr>
      <vt:lpstr>Plan de la présentation</vt:lpstr>
      <vt:lpstr>Avertissement</vt:lpstr>
      <vt:lpstr>Schémas de description de ressources  </vt:lpstr>
      <vt:lpstr>Considérations de base</vt:lpstr>
      <vt:lpstr>Dublin Core (1)</vt:lpstr>
      <vt:lpstr>Dublin Core (2)</vt:lpstr>
      <vt:lpstr>Vos expériences avec Dublin Core</vt:lpstr>
      <vt:lpstr>IEEE LOM (1)</vt:lpstr>
      <vt:lpstr>IEEE LOM</vt:lpstr>
      <vt:lpstr>IEEE-LOM (1 à 4)</vt:lpstr>
      <vt:lpstr>Profil d’application Normetic</vt:lpstr>
      <vt:lpstr>IEEE-LOM (5 à 9)</vt:lpstr>
      <vt:lpstr>Profil d’application Normetic</vt:lpstr>
      <vt:lpstr>Normetic, vocabulaire 5.6 contexte</vt:lpstr>
      <vt:lpstr>Normetic, vocabulaire 5.2  type de ressource pédagogique</vt:lpstr>
      <vt:lpstr>Vos expériences avec LOM</vt:lpstr>
      <vt:lpstr>RDF et le web sémantique</vt:lpstr>
      <vt:lpstr>Exemple d’inférence sémantique</vt:lpstr>
      <vt:lpstr>Vos expériences avec  les ontologies</vt:lpstr>
      <vt:lpstr>ISO/IEC 19788 MLR</vt:lpstr>
      <vt:lpstr>De LOM vers MLR</vt:lpstr>
      <vt:lpstr>Chaînes de caractères et langue</vt:lpstr>
      <vt:lpstr>Métadonnées de contact</vt:lpstr>
      <vt:lpstr>De LOM à MLR – éléments de base</vt:lpstr>
      <vt:lpstr>De LOM à MLR – pédagogie</vt:lpstr>
      <vt:lpstr>Vocabulaires MLR</vt:lpstr>
      <vt:lpstr>Vocabulaires OER à considérer ?</vt:lpstr>
      <vt:lpstr>ISO/IEC 19788 Profils francophones</vt:lpstr>
      <vt:lpstr>Recommandation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Pierre-Julien Guay</dc:creator>
  <cp:lastModifiedBy>Pascale Blanc</cp:lastModifiedBy>
  <cp:revision>93</cp:revision>
  <dcterms:created xsi:type="dcterms:W3CDTF">2020-01-10T00:47:07Z</dcterms:created>
  <dcterms:modified xsi:type="dcterms:W3CDTF">2020-03-12T19:27:16Z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0x0101005621EDC374B22D489974F1DD93706512</vt:lpwstr>
  </property>
</Properties>
</file>