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4"/>
  </p:notesMasterIdLst>
  <p:sldIdLst>
    <p:sldId id="256" r:id="rId2"/>
    <p:sldId id="303" r:id="rId3"/>
    <p:sldId id="310" r:id="rId4"/>
    <p:sldId id="299" r:id="rId5"/>
    <p:sldId id="311" r:id="rId6"/>
    <p:sldId id="313" r:id="rId7"/>
    <p:sldId id="312" r:id="rId8"/>
    <p:sldId id="316" r:id="rId9"/>
    <p:sldId id="317" r:id="rId10"/>
    <p:sldId id="318" r:id="rId11"/>
    <p:sldId id="315" r:id="rId12"/>
    <p:sldId id="314" r:id="rId13"/>
    <p:sldId id="319" r:id="rId14"/>
    <p:sldId id="330" r:id="rId15"/>
    <p:sldId id="305" r:id="rId16"/>
    <p:sldId id="325" r:id="rId17"/>
    <p:sldId id="326" r:id="rId18"/>
    <p:sldId id="306" r:id="rId19"/>
    <p:sldId id="307" r:id="rId20"/>
    <p:sldId id="308" r:id="rId21"/>
    <p:sldId id="309" r:id="rId22"/>
    <p:sldId id="322" r:id="rId23"/>
    <p:sldId id="328" r:id="rId24"/>
    <p:sldId id="301" r:id="rId25"/>
    <p:sldId id="302" r:id="rId26"/>
    <p:sldId id="329" r:id="rId27"/>
    <p:sldId id="298" r:id="rId28"/>
    <p:sldId id="289" r:id="rId29"/>
    <p:sldId id="324" r:id="rId30"/>
    <p:sldId id="293" r:id="rId31"/>
    <p:sldId id="321" r:id="rId32"/>
    <p:sldId id="277" r:id="rId3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ie Gray" initials="J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3E72"/>
    <a:srgbClr val="453862"/>
    <a:srgbClr val="1698CA"/>
    <a:srgbClr val="179ACE"/>
    <a:srgbClr val="000000"/>
    <a:srgbClr val="493F73"/>
    <a:srgbClr val="18A0D6"/>
    <a:srgbClr val="0588BC"/>
    <a:srgbClr val="0D87BA"/>
    <a:srgbClr val="1598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871" autoAdjust="0"/>
    <p:restoredTop sz="78792" autoAdjust="0"/>
  </p:normalViewPr>
  <p:slideViewPr>
    <p:cSldViewPr snapToGrid="0">
      <p:cViewPr varScale="1">
        <p:scale>
          <a:sx n="122" d="100"/>
          <a:sy n="122" d="100"/>
        </p:scale>
        <p:origin x="1560" y="192"/>
      </p:cViewPr>
      <p:guideLst>
        <p:guide orient="horz" pos="1620"/>
        <p:guide pos="2880"/>
      </p:guideLst>
    </p:cSldViewPr>
  </p:slideViewPr>
  <p:outlineViewPr>
    <p:cViewPr>
      <p:scale>
        <a:sx n="33" d="100"/>
        <a:sy n="33" d="100"/>
      </p:scale>
      <p:origin x="0" y="-11164"/>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81" d="100"/>
          <a:sy n="81" d="100"/>
        </p:scale>
        <p:origin x="252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5EF54B-89A0-4D79-8789-F27A0A648965}" type="datetimeFigureOut">
              <a:rPr lang="en-US" smtClean="0"/>
              <a:t>10/16/19</a:t>
            </a:fld>
            <a:endParaRPr lang="fr-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08F43B-2871-463A-AD9E-8FFEE86A9B16}" type="slidenum">
              <a:rPr lang="en-US" smtClean="0"/>
              <a:t>‹#›</a:t>
            </a:fld>
            <a:endParaRPr lang="fr-CA"/>
          </a:p>
        </p:txBody>
      </p:sp>
    </p:spTree>
    <p:extLst>
      <p:ext uri="{BB962C8B-B14F-4D97-AF65-F5344CB8AC3E}">
        <p14:creationId xmlns:p14="http://schemas.microsoft.com/office/powerpoint/2010/main" val="243503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effectLst/>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C608F43B-2871-463A-AD9E-8FFEE86A9B16}" type="slidenum">
              <a:rPr lang="en-US" smtClean="0"/>
              <a:t>1</a:t>
            </a:fld>
            <a:endParaRPr lang="en-US"/>
          </a:p>
        </p:txBody>
      </p:sp>
    </p:spTree>
    <p:extLst>
      <p:ext uri="{BB962C8B-B14F-4D97-AF65-F5344CB8AC3E}">
        <p14:creationId xmlns:p14="http://schemas.microsoft.com/office/powerpoint/2010/main" val="1521165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Credit </a:t>
            </a:r>
            <a:r>
              <a:rPr lang="en-CA" dirty="0" err="1"/>
              <a:t>supada</a:t>
            </a:r>
            <a:r>
              <a:rPr lang="en-CA" dirty="0"/>
              <a:t> </a:t>
            </a:r>
            <a:r>
              <a:rPr lang="en-CA" dirty="0" err="1"/>
              <a:t>amornchat</a:t>
            </a:r>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19</a:t>
            </a:fld>
            <a:endParaRPr lang="en-US"/>
          </a:p>
        </p:txBody>
      </p:sp>
    </p:spTree>
    <p:extLst>
      <p:ext uri="{BB962C8B-B14F-4D97-AF65-F5344CB8AC3E}">
        <p14:creationId xmlns:p14="http://schemas.microsoft.com/office/powerpoint/2010/main" val="2894006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Illustrate how context and the significance of an image needs to be considered when deciding how to describe an image.</a:t>
            </a:r>
          </a:p>
        </p:txBody>
      </p:sp>
      <p:sp>
        <p:nvSpPr>
          <p:cNvPr id="4" name="Slide Number Placeholder 3"/>
          <p:cNvSpPr>
            <a:spLocks noGrp="1"/>
          </p:cNvSpPr>
          <p:nvPr>
            <p:ph type="sldNum" sz="quarter" idx="5"/>
          </p:nvPr>
        </p:nvSpPr>
        <p:spPr/>
        <p:txBody>
          <a:bodyPr/>
          <a:lstStyle/>
          <a:p>
            <a:fld id="{C608F43B-2871-463A-AD9E-8FFEE86A9B16}" type="slidenum">
              <a:rPr lang="en-US" smtClean="0"/>
              <a:t>22</a:t>
            </a:fld>
            <a:endParaRPr lang="en-US"/>
          </a:p>
        </p:txBody>
      </p:sp>
    </p:spTree>
    <p:extLst>
      <p:ext uri="{BB962C8B-B14F-4D97-AF65-F5344CB8AC3E}">
        <p14:creationId xmlns:p14="http://schemas.microsoft.com/office/powerpoint/2010/main" val="398458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lot of the accessibility considerations I have talked about so far are things that can be checked off. Do you images have alt text? Check. Does your table have a caption? Check.</a:t>
            </a:r>
          </a:p>
          <a:p>
            <a:endParaRPr lang="en-CA" dirty="0"/>
          </a:p>
          <a:p>
            <a:r>
              <a:rPr lang="en-CA" dirty="0"/>
              <a:t>I’ve started by focusing on these checklist items because there are concrete and easily actionable. In addition, these items make up the very important minimum technical considerations to make sure students with disabilities can access their educational materials. </a:t>
            </a:r>
          </a:p>
          <a:p>
            <a:endParaRPr lang="en-CA" dirty="0"/>
          </a:p>
          <a:p>
            <a:r>
              <a:rPr lang="en-CA" dirty="0"/>
              <a:t>However, a checklist approach to accessibility has a number of weaknesses. It makes accessibility seem like something that can be fixed later, it does not ensure good design, it does not account for the multiple formats of OER, students face access challenges that are not addressed in standard accessibility checklists, and it does not ensure equal access to learning outcomes.</a:t>
            </a:r>
          </a:p>
        </p:txBody>
      </p:sp>
      <p:sp>
        <p:nvSpPr>
          <p:cNvPr id="4" name="Slide Number Placeholder 3"/>
          <p:cNvSpPr>
            <a:spLocks noGrp="1"/>
          </p:cNvSpPr>
          <p:nvPr>
            <p:ph type="sldNum" sz="quarter" idx="5"/>
          </p:nvPr>
        </p:nvSpPr>
        <p:spPr/>
        <p:txBody>
          <a:bodyPr/>
          <a:lstStyle/>
          <a:p>
            <a:fld id="{C608F43B-2871-463A-AD9E-8FFEE86A9B16}" type="slidenum">
              <a:rPr lang="en-US" smtClean="0"/>
              <a:t>24</a:t>
            </a:fld>
            <a:endParaRPr lang="en-US"/>
          </a:p>
        </p:txBody>
      </p:sp>
    </p:spTree>
    <p:extLst>
      <p:ext uri="{BB962C8B-B14F-4D97-AF65-F5344CB8AC3E}">
        <p14:creationId xmlns:p14="http://schemas.microsoft.com/office/powerpoint/2010/main" val="4143500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All sorts of things affect the accessibility of a resource, and these things are very much context dependent and can vary from student to student.</a:t>
            </a:r>
          </a:p>
          <a:p>
            <a:endParaRPr lang="en-CA" dirty="0"/>
          </a:p>
          <a:p>
            <a:r>
              <a:rPr lang="en-CA" dirty="0"/>
              <a:t>For example, a student’s day-to-day life can affect access. Consider a student who spends an hour on a crowded bus everyday commuting to school and spends long days on campus studying. For this student, a heavy print textbook would be really annoying, and they might decide to leave it at home rather than lug it to school. That is a barrier to access.</a:t>
            </a:r>
          </a:p>
          <a:p>
            <a:endParaRPr lang="en-CA" dirty="0"/>
          </a:p>
          <a:p>
            <a:r>
              <a:rPr lang="en-CA" dirty="0"/>
              <a:t>Another example are differences in digital literacy among students. Many OER are primarily online resources, and for those of us who work on a computer all day take for granted our comfort and experience with working with digital content. Even young college students who grew up with smart phones and easy access to Internet may not know how to search a PDF or understand how to take advantage of the different features in Pressbooks or know that an EPUB file can be accessed on their phone. If your students are adult learners, paying attention to digital literacy and comfort using digital materials will be even more important. A student can’t learn well from a resource they don’t know how to use or don’t like using. </a:t>
            </a:r>
          </a:p>
          <a:p>
            <a:endParaRPr lang="en-CA" dirty="0"/>
          </a:p>
          <a:p>
            <a:r>
              <a:rPr lang="en-CA" dirty="0"/>
              <a:t>Another example is access to technology. Not every student has access to a computer. For example, I know a trades student who only spends a few months of the year in school. They don’t have a computer because they usually don’t need one. If they want to watch Netflix, they borrow their roommate’s laptop. But last year, this person had a course where the textbook was only available online. Without a personal computer, this student regularly struggled with accessing their textbook.</a:t>
            </a:r>
          </a:p>
          <a:p>
            <a:endParaRPr lang="en-CA" dirty="0"/>
          </a:p>
          <a:p>
            <a:r>
              <a:rPr lang="en-CA" dirty="0"/>
              <a:t>Day-to-day life, digital literacy, access to technology – all of these things are very individualized and context dependent. And these are things were OER in particular has the potential to really make a difference. Everyone has a preference in how they would like to access their learning materials, and open educational resources that are available in multiple formats make it possible for students to pick the format that they are most comfortable with and will work best for them. </a:t>
            </a:r>
          </a:p>
          <a:p>
            <a:endParaRPr lang="en-CA" dirty="0"/>
          </a:p>
          <a:p>
            <a:r>
              <a:rPr lang="en-CA" dirty="0"/>
              <a:t>For example, the trades student I mentioned would really have valued a copy they could read on they phone or a print version. Someone who spends long hours on transit would likely prefer a digital copy that they could download on their computer for easy offline access. Someone who likes to annotate their textbooks would probably love PDFs. By providing students choice, there is the potential to really improve the learning experience. </a:t>
            </a:r>
          </a:p>
          <a:p>
            <a:endParaRPr lang="en-CA" dirty="0"/>
          </a:p>
          <a:p>
            <a:r>
              <a:rPr lang="en-CA" dirty="0"/>
              <a:t>But with multiple formats come new challenges. Accessibility looks different in a print textbook than it does in a webbook, eBook, or PDF, and if you are providing all of these formats, you have to ensure that students using each format can access the same information. For example, people using a print version will need web addresses if they are going to be able to access any external resources linked to in your book. And a lot of students still really want a print copy. So that’s something to keep in mind when you’re considering how much interactive content you want to include in your resource that cannot be printed.</a:t>
            </a:r>
          </a:p>
          <a:p>
            <a:endParaRPr lang="en-CA" dirty="0"/>
          </a:p>
          <a:p>
            <a:r>
              <a:rPr lang="en-CA" dirty="0"/>
              <a:t>The final thing I wanted to highlight is the structure of information. How can you organize and structure your textbook or resource to make it easy to use and easy to find information and navigate. That means paying attention to the number of chapters, the titles, the use of sections and subsections, numbering systems, headings, and more. These considerations will vary from book to book, but the more intentional you are about thinking about structure, organization, and navigation, the more useful and powerful your resource will be, which on its own will increase access</a:t>
            </a:r>
          </a:p>
        </p:txBody>
      </p:sp>
      <p:sp>
        <p:nvSpPr>
          <p:cNvPr id="4" name="Slide Number Placeholder 3"/>
          <p:cNvSpPr>
            <a:spLocks noGrp="1"/>
          </p:cNvSpPr>
          <p:nvPr>
            <p:ph type="sldNum" sz="quarter" idx="5"/>
          </p:nvPr>
        </p:nvSpPr>
        <p:spPr/>
        <p:txBody>
          <a:bodyPr/>
          <a:lstStyle/>
          <a:p>
            <a:fld id="{C608F43B-2871-463A-AD9E-8FFEE86A9B16}" type="slidenum">
              <a:rPr lang="en-US" smtClean="0"/>
              <a:t>25</a:t>
            </a:fld>
            <a:endParaRPr lang="en-US"/>
          </a:p>
        </p:txBody>
      </p:sp>
    </p:spTree>
    <p:extLst>
      <p:ext uri="{BB962C8B-B14F-4D97-AF65-F5344CB8AC3E}">
        <p14:creationId xmlns:p14="http://schemas.microsoft.com/office/powerpoint/2010/main" val="1774969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Universal Design for Learning </a:t>
            </a:r>
          </a:p>
        </p:txBody>
      </p:sp>
      <p:sp>
        <p:nvSpPr>
          <p:cNvPr id="4" name="Slide Number Placeholder 3"/>
          <p:cNvSpPr>
            <a:spLocks noGrp="1"/>
          </p:cNvSpPr>
          <p:nvPr>
            <p:ph type="sldNum" sz="quarter" idx="5"/>
          </p:nvPr>
        </p:nvSpPr>
        <p:spPr/>
        <p:txBody>
          <a:bodyPr/>
          <a:lstStyle/>
          <a:p>
            <a:fld id="{C608F43B-2871-463A-AD9E-8FFEE86A9B16}" type="slidenum">
              <a:rPr lang="en-US" smtClean="0"/>
              <a:t>26</a:t>
            </a:fld>
            <a:endParaRPr lang="en-US"/>
          </a:p>
        </p:txBody>
      </p:sp>
    </p:spTree>
    <p:extLst>
      <p:ext uri="{BB962C8B-B14F-4D97-AF65-F5344CB8AC3E}">
        <p14:creationId xmlns:p14="http://schemas.microsoft.com/office/powerpoint/2010/main" val="2970320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When we bring all of these things together, all of these considerations, all of these practices, we are really starting to talk about inclusive design.</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Inclusive Design is defined by the Inclusive Design Research Centre as “design that considers the full range of human diversity with respect to ability, language, culture, gender, age and other forms of human difference.” In inclusive design, one of the most important things is recognizing the people are different. And by designing for differences, we can create things that are more useful, powerful, and accessible to all.</a:t>
            </a:r>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27</a:t>
            </a:fld>
            <a:endParaRPr lang="en-US"/>
          </a:p>
        </p:txBody>
      </p:sp>
    </p:spTree>
    <p:extLst>
      <p:ext uri="{BB962C8B-B14F-4D97-AF65-F5344CB8AC3E}">
        <p14:creationId xmlns:p14="http://schemas.microsoft.com/office/powerpoint/2010/main" val="2147988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And I get that it can be a lot of work, and thinking about accessibility adds another layer to the already complex process of developing and adapting open educational resources. However, as a community that values *access,* it’s something we need to be always thinking about, and always striving to improve. </a:t>
            </a:r>
          </a:p>
          <a:p>
            <a:r>
              <a:rPr lang="en-US" sz="1200" b="0" i="0" u="none" strike="noStrike" kern="1200" baseline="0" dirty="0">
                <a:solidFill>
                  <a:schemeClr val="tx1"/>
                </a:solidFill>
                <a:latin typeface="+mn-lt"/>
                <a:ea typeface="+mn-ea"/>
                <a:cs typeface="+mn-cs"/>
              </a:rPr>
              <a:t>For those involved in creating and publishing open textbooks and other OER, think about how you can include accessibility considerations as part of the creation process. Include accessibility in style sheets; design, format, and organize with accessibility in mind from the very beginning. Think about the different ways that students may want to access information and what formats you can make available. For example, think about how you will make sure that students using a print copy and students using a digital copy can access the same information </a:t>
            </a:r>
          </a:p>
          <a:p>
            <a:r>
              <a:rPr lang="en-US" sz="1200" b="0" i="0" u="none" strike="noStrike" kern="1200" baseline="0" dirty="0">
                <a:solidFill>
                  <a:schemeClr val="tx1"/>
                </a:solidFill>
                <a:latin typeface="+mn-lt"/>
                <a:ea typeface="+mn-ea"/>
                <a:cs typeface="+mn-cs"/>
              </a:rPr>
              <a:t>When it comes time to share the resource with students, make sure they know how to use it. </a:t>
            </a:r>
          </a:p>
          <a:p>
            <a:r>
              <a:rPr lang="en-US" sz="1200" b="0" i="0" u="none" strike="noStrike" kern="1200" baseline="0" dirty="0">
                <a:solidFill>
                  <a:schemeClr val="tx1"/>
                </a:solidFill>
                <a:latin typeface="+mn-lt"/>
                <a:ea typeface="+mn-ea"/>
                <a:cs typeface="+mn-cs"/>
              </a:rPr>
              <a:t>• Are they aware of all formats available and how to use those formats? </a:t>
            </a:r>
          </a:p>
          <a:p>
            <a:r>
              <a:rPr lang="en-US" sz="1200" b="0" i="0" u="none" strike="noStrike" kern="1200" baseline="0" dirty="0">
                <a:solidFill>
                  <a:schemeClr val="tx1"/>
                </a:solidFill>
                <a:latin typeface="+mn-lt"/>
                <a:ea typeface="+mn-ea"/>
                <a:cs typeface="+mn-cs"/>
              </a:rPr>
              <a:t>• Are there features that allow them to customize their experience? </a:t>
            </a:r>
          </a:p>
          <a:p>
            <a:r>
              <a:rPr lang="en-US" sz="1200" b="0" i="0" u="none" strike="noStrike" kern="1200" baseline="0" dirty="0">
                <a:solidFill>
                  <a:schemeClr val="tx1"/>
                </a:solidFill>
                <a:latin typeface="+mn-lt"/>
                <a:ea typeface="+mn-ea"/>
                <a:cs typeface="+mn-cs"/>
              </a:rPr>
              <a:t>• Are their tools that allow them to interact with the content in a different way? Think annotation tools or text-to-speech software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And then be open to and encourage feedback from your students. Ask them what they liked and didn’t like about the resource. </a:t>
            </a:r>
          </a:p>
          <a:p>
            <a:r>
              <a:rPr lang="en-US" sz="1200" b="0" i="0" u="none" strike="noStrike" kern="1200" baseline="0" dirty="0">
                <a:solidFill>
                  <a:schemeClr val="tx1"/>
                </a:solidFill>
                <a:latin typeface="+mn-lt"/>
                <a:ea typeface="+mn-ea"/>
                <a:cs typeface="+mn-cs"/>
              </a:rPr>
              <a:t>• Did they find any sections confusing? </a:t>
            </a:r>
          </a:p>
          <a:p>
            <a:r>
              <a:rPr lang="en-US" sz="1200" b="0" i="0" u="none" strike="noStrike" kern="1200" baseline="0" dirty="0">
                <a:solidFill>
                  <a:schemeClr val="tx1"/>
                </a:solidFill>
                <a:latin typeface="+mn-lt"/>
                <a:ea typeface="+mn-ea"/>
                <a:cs typeface="+mn-cs"/>
              </a:rPr>
              <a:t>Where they able to find information? </a:t>
            </a:r>
          </a:p>
          <a:p>
            <a:r>
              <a:rPr lang="en-US" sz="1200" b="0" i="0" u="none" strike="noStrike" kern="1200" baseline="0" dirty="0">
                <a:solidFill>
                  <a:schemeClr val="tx1"/>
                </a:solidFill>
                <a:latin typeface="+mn-lt"/>
                <a:ea typeface="+mn-ea"/>
                <a:cs typeface="+mn-cs"/>
              </a:rPr>
              <a:t>• Did it work on their devices? </a:t>
            </a:r>
          </a:p>
          <a:p>
            <a:r>
              <a:rPr lang="en-US" sz="1200" b="0" i="0" u="none" strike="noStrike" kern="1200" baseline="0" dirty="0">
                <a:solidFill>
                  <a:schemeClr val="tx1"/>
                </a:solidFill>
                <a:latin typeface="+mn-lt"/>
                <a:ea typeface="+mn-ea"/>
                <a:cs typeface="+mn-cs"/>
              </a:rPr>
              <a:t>• Do they have suggestions for improvement? </a:t>
            </a:r>
          </a:p>
          <a:p>
            <a:r>
              <a:rPr lang="en-US" sz="1200" b="0" i="0" u="none" strike="noStrike" kern="1200" baseline="0" dirty="0">
                <a:solidFill>
                  <a:schemeClr val="tx1"/>
                </a:solidFill>
                <a:latin typeface="+mn-lt"/>
                <a:ea typeface="+mn-ea"/>
                <a:cs typeface="+mn-cs"/>
              </a:rPr>
              <a:t>You students will know what worked and didn’t work from them. They are an expert in their own experiences, and individual experiences can be really important here. Ultimately, accessibility and inclusion isn’t a one-and-done kind of a thing. It is not a pass/fail. It is a spectrum, and it may look differently for each person depending on their context. And that plays into one of the best parts of OER: the ability for us to be able to go in and make things better. </a:t>
            </a:r>
          </a:p>
          <a:p>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28</a:t>
            </a:fld>
            <a:endParaRPr lang="en-US"/>
          </a:p>
        </p:txBody>
      </p:sp>
    </p:spTree>
    <p:extLst>
      <p:ext uri="{BB962C8B-B14F-4D97-AF65-F5344CB8AC3E}">
        <p14:creationId xmlns:p14="http://schemas.microsoft.com/office/powerpoint/2010/main" val="2536142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Before we finish, I wanted to point you all to the Accessibility Toolkit, published by </a:t>
            </a:r>
            <a:r>
              <a:rPr lang="en-CA" dirty="0" err="1"/>
              <a:t>Bccampus</a:t>
            </a:r>
            <a:r>
              <a:rPr lang="en-CA" dirty="0"/>
              <a:t>. This toolkit covers a lot of the same information that I covered today. It also provides an accessibility checklist, activities, and links to a series of webinars on inclusive design.</a:t>
            </a:r>
          </a:p>
          <a:p>
            <a:endParaRPr lang="en-CA" dirty="0"/>
          </a:p>
          <a:p>
            <a:r>
              <a:rPr lang="en-CA" dirty="0"/>
              <a:t>The toolkit can be accessed at opentextbc.ca/</a:t>
            </a:r>
            <a:r>
              <a:rPr lang="en-CA" dirty="0" err="1"/>
              <a:t>accessibilitytoolkit</a:t>
            </a:r>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29</a:t>
            </a:fld>
            <a:endParaRPr lang="en-US"/>
          </a:p>
        </p:txBody>
      </p:sp>
    </p:spTree>
    <p:extLst>
      <p:ext uri="{BB962C8B-B14F-4D97-AF65-F5344CB8AC3E}">
        <p14:creationId xmlns:p14="http://schemas.microsoft.com/office/powerpoint/2010/main" val="2974490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dirty="0"/>
              <a:t>And finally, here is a full list of resources related to the different things I talked about today. Feel free to take a screen shot, but I will also see if I can share those in a more user friendly format. </a:t>
            </a:r>
          </a:p>
        </p:txBody>
      </p:sp>
      <p:sp>
        <p:nvSpPr>
          <p:cNvPr id="4" name="Slide Number Placeholder 3"/>
          <p:cNvSpPr>
            <a:spLocks noGrp="1"/>
          </p:cNvSpPr>
          <p:nvPr>
            <p:ph type="sldNum" sz="quarter" idx="5"/>
          </p:nvPr>
        </p:nvSpPr>
        <p:spPr/>
        <p:txBody>
          <a:bodyPr/>
          <a:lstStyle/>
          <a:p>
            <a:fld id="{C608F43B-2871-463A-AD9E-8FFEE86A9B16}" type="slidenum">
              <a:rPr lang="en-US" smtClean="0"/>
              <a:t>30</a:t>
            </a:fld>
            <a:endParaRPr lang="en-US"/>
          </a:p>
        </p:txBody>
      </p:sp>
    </p:spTree>
    <p:extLst>
      <p:ext uri="{BB962C8B-B14F-4D97-AF65-F5344CB8AC3E}">
        <p14:creationId xmlns:p14="http://schemas.microsoft.com/office/powerpoint/2010/main" val="869175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08F43B-2871-463A-AD9E-8FFEE86A9B16}" type="slidenum">
              <a:rPr lang="en-US" smtClean="0"/>
              <a:t>32</a:t>
            </a:fld>
            <a:endParaRPr lang="en-US"/>
          </a:p>
        </p:txBody>
      </p:sp>
    </p:spTree>
    <p:extLst>
      <p:ext uri="{BB962C8B-B14F-4D97-AF65-F5344CB8AC3E}">
        <p14:creationId xmlns:p14="http://schemas.microsoft.com/office/powerpoint/2010/main" val="60308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open education, there are a number of core values guiding the work we do. But one I want to highlight right now is “access.”</a:t>
            </a:r>
          </a:p>
          <a:p>
            <a:endParaRPr lang="en-CA" dirty="0"/>
          </a:p>
          <a:p>
            <a:r>
              <a:rPr lang="en-CA" dirty="0"/>
              <a:t>How many of you ever heard of an open textbook described as “freely accessible online”?</a:t>
            </a:r>
          </a:p>
          <a:p>
            <a:endParaRPr lang="en-CA" dirty="0"/>
          </a:p>
          <a:p>
            <a:r>
              <a:rPr lang="en-CA" dirty="0"/>
              <a:t>Now you don’t have to tell me, but I’d like for you to take a second and think about what that statement means to you. What do you this statement is trying to convey about open textbooks?</a:t>
            </a:r>
          </a:p>
          <a:p>
            <a:endParaRPr lang="en-CA" dirty="0"/>
          </a:p>
          <a:p>
            <a:r>
              <a:rPr lang="en-CA" dirty="0"/>
              <a:t>In my opinion, when people talk about open textbooks as “freely accessible online,” what they really mean is that the book is “freely </a:t>
            </a:r>
            <a:r>
              <a:rPr lang="en-CA" i="1" dirty="0"/>
              <a:t>available </a:t>
            </a:r>
            <a:r>
              <a:rPr lang="en-CA" i="0" dirty="0"/>
              <a:t>online.” Because when I  see a statement like this beside a textbook, I usually get pretty excited. And the first thing I do is check the book’s images for alt tags, I look for heading tags, and link text, and I am usually disappointed. Because although I’ve found a </a:t>
            </a:r>
            <a:r>
              <a:rPr lang="en-CA" b="1" i="0" dirty="0"/>
              <a:t>great textbook</a:t>
            </a:r>
            <a:r>
              <a:rPr lang="en-CA" i="0" dirty="0"/>
              <a:t> that is online with editable files and an open licence… it is not accessible.</a:t>
            </a:r>
          </a:p>
          <a:p>
            <a:endParaRPr lang="en-CA"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This kind of wording also appears when people are describing open textbooks as a whole. But really, there are A LOT of open textbooks out there that are not accessible, where accessibility wasn’t even considered.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i="0" dirty="0"/>
          </a:p>
          <a:p>
            <a:pPr marL="0" indent="0">
              <a:buFont typeface="Arial" panose="020B0604020202020204" pitchFamily="34" charset="0"/>
              <a:buNone/>
            </a:pPr>
            <a:r>
              <a:rPr lang="en-CA" dirty="0"/>
              <a:t>As I mentioned, part of my job at </a:t>
            </a:r>
            <a:r>
              <a:rPr lang="en-CA" dirty="0" err="1"/>
              <a:t>BCcampus</a:t>
            </a:r>
            <a:r>
              <a:rPr lang="en-CA" dirty="0"/>
              <a:t> is to manage the B.C. Open Textbook Collection. And as such, I’ve reviewed a lot of open textbooks from a lot of different publishers and authors. When I add a new book to the collection, there is a check that asks “Is this textbook accessible?” It is rare that I get to mark that checkbox as a yes.</a:t>
            </a:r>
          </a:p>
          <a:p>
            <a:pPr marL="0" indent="0">
              <a:buFont typeface="Arial" panose="020B0604020202020204" pitchFamily="34" charset="0"/>
              <a:buNone/>
            </a:pPr>
            <a:endParaRPr lang="en-CA" dirty="0"/>
          </a:p>
          <a:p>
            <a:pPr marL="0" indent="0">
              <a:buFont typeface="Arial" panose="020B0604020202020204" pitchFamily="34" charset="0"/>
              <a:buNone/>
            </a:pPr>
            <a:r>
              <a:rPr lang="en-CA" dirty="0"/>
              <a:t>And this isn’t surprising. Digital accessibility is not something most of us – if any of us – were taught in school. It may not be a default practice for you to be thinking about the accessibility of every digital document that you create. We get comfortable in our own ability, and its easy to forget that what may work for me, may not work for someone else. </a:t>
            </a:r>
          </a:p>
          <a:p>
            <a:pPr marL="0" indent="0">
              <a:buFont typeface="Arial" panose="020B0604020202020204" pitchFamily="34" charset="0"/>
              <a:buNone/>
            </a:pPr>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dirty="0"/>
              <a:t>If thought of at all, accessibility is still coming in as an afterthought in OER design. And this can cause a lot of problems. Not only can it cause problems in the design of the textbook, but it can make people less likely to ever take any steps to ensure a book is accessible. Perhaps with is a scenario that you are familiar with.</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dirty="0"/>
              <a:t>You’ve spent months and months working on an open textbook. You’re finally done everything – content is written, organized, and formatted. Now you’re ready to look at accessibility. You review the Accessibility Checklist and realize that now you have to go back and write 100 alternative text descriptions for images, go through 20 table and set headers, double check all heading levels, reword paragraphs to accommodate descriptive link text, and your video isn’t captioned so you have to create a transcript or find an alternative. Looking at it all together and how much work you have to redo, you might say just decide that it is good enough as is.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dirty="0"/>
              <a:t>As someone who started her work in digital accessibility by remediating inaccessible open textbooks, I am absolutely sympathetic to this point of view. Remediation takes a lot of work, and it can be a frustrating process to have to go back and find a way to fix things.</a:t>
            </a:r>
          </a:p>
          <a:p>
            <a:pPr marL="0" indent="0">
              <a:buFont typeface="Arial" panose="020B0604020202020204" pitchFamily="34" charset="0"/>
              <a:buNone/>
            </a:pPr>
            <a:endParaRPr lang="en-CA" dirty="0"/>
          </a:p>
          <a:p>
            <a:pPr marL="0" indent="0">
              <a:buFont typeface="Arial" panose="020B0604020202020204" pitchFamily="34" charset="0"/>
              <a:buNone/>
            </a:pPr>
            <a:r>
              <a:rPr lang="en-CA" dirty="0"/>
              <a:t>But universal access to education is something that we say we value in the open education movement, and that includes students with disabilities. So we have to do better, and I think one of the ways to make it easier is to build accessibility principles into our writing and publishing practices from the start. Include accessibility requirements in our style guides, review content for accessibility as it is added, write image descriptions immediately, think critically about the design choices we make. All of these things will make the accessibility work more manageable and less frustrating. And even if you don’t have a perfectly accessible resource at the end, it will be a lot better for your effort.</a:t>
            </a:r>
          </a:p>
          <a:p>
            <a:pPr marL="0" indent="0">
              <a:buFont typeface="Arial" panose="020B0604020202020204" pitchFamily="34" charset="0"/>
              <a:buNone/>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Now, there are a lot of different ways to understand access and accessibility. For open, the “available for free online” does wonders for access when we understand access in a general sense, without looking too closely at the experience of individual students with a particular textbook. But in a movement that wants to make education open for </a:t>
            </a:r>
            <a:r>
              <a:rPr lang="en-CA" b="1" dirty="0"/>
              <a:t>everyone</a:t>
            </a:r>
            <a:r>
              <a:rPr lang="en-CA" b="0" dirty="0"/>
              <a:t>, we have to do better.</a:t>
            </a: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i="0" dirty="0"/>
          </a:p>
          <a:p>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2</a:t>
            </a:fld>
            <a:endParaRPr lang="en-US"/>
          </a:p>
        </p:txBody>
      </p:sp>
    </p:spTree>
    <p:extLst>
      <p:ext uri="{BB962C8B-B14F-4D97-AF65-F5344CB8AC3E}">
        <p14:creationId xmlns:p14="http://schemas.microsoft.com/office/powerpoint/2010/main" val="457152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principle focuses on the content. Basically, all content included in a resource should be perceivable through a user’s senses. That means all information needs to be available through sight, sound, and touch.</a:t>
            </a:r>
          </a:p>
        </p:txBody>
      </p:sp>
      <p:sp>
        <p:nvSpPr>
          <p:cNvPr id="4" name="Slide Number Placeholder 3"/>
          <p:cNvSpPr>
            <a:spLocks noGrp="1"/>
          </p:cNvSpPr>
          <p:nvPr>
            <p:ph type="sldNum" sz="quarter" idx="5"/>
          </p:nvPr>
        </p:nvSpPr>
        <p:spPr/>
        <p:txBody>
          <a:bodyPr/>
          <a:lstStyle/>
          <a:p>
            <a:fld id="{C608F43B-2871-463A-AD9E-8FFEE86A9B16}" type="slidenum">
              <a:rPr lang="en-US" smtClean="0"/>
              <a:t>5</a:t>
            </a:fld>
            <a:endParaRPr lang="en-US"/>
          </a:p>
        </p:txBody>
      </p:sp>
    </p:spTree>
    <p:extLst>
      <p:ext uri="{BB962C8B-B14F-4D97-AF65-F5344CB8AC3E}">
        <p14:creationId xmlns:p14="http://schemas.microsoft.com/office/powerpoint/2010/main" val="2594354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operable principle covers how people can navigate and interact with the resource.</a:t>
            </a:r>
          </a:p>
        </p:txBody>
      </p:sp>
      <p:sp>
        <p:nvSpPr>
          <p:cNvPr id="4" name="Slide Number Placeholder 3"/>
          <p:cNvSpPr>
            <a:spLocks noGrp="1"/>
          </p:cNvSpPr>
          <p:nvPr>
            <p:ph type="sldNum" sz="quarter" idx="5"/>
          </p:nvPr>
        </p:nvSpPr>
        <p:spPr/>
        <p:txBody>
          <a:bodyPr/>
          <a:lstStyle/>
          <a:p>
            <a:fld id="{C608F43B-2871-463A-AD9E-8FFEE86A9B16}" type="slidenum">
              <a:rPr lang="en-US" smtClean="0"/>
              <a:t>6</a:t>
            </a:fld>
            <a:endParaRPr lang="en-US"/>
          </a:p>
        </p:txBody>
      </p:sp>
    </p:spTree>
    <p:extLst>
      <p:ext uri="{BB962C8B-B14F-4D97-AF65-F5344CB8AC3E}">
        <p14:creationId xmlns:p14="http://schemas.microsoft.com/office/powerpoint/2010/main" val="1730817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Falls under perceivable and operable.</a:t>
            </a:r>
          </a:p>
        </p:txBody>
      </p:sp>
      <p:sp>
        <p:nvSpPr>
          <p:cNvPr id="4" name="Slide Number Placeholder 3"/>
          <p:cNvSpPr>
            <a:spLocks noGrp="1"/>
          </p:cNvSpPr>
          <p:nvPr>
            <p:ph type="sldNum" sz="quarter" idx="5"/>
          </p:nvPr>
        </p:nvSpPr>
        <p:spPr/>
        <p:txBody>
          <a:bodyPr/>
          <a:lstStyle/>
          <a:p>
            <a:fld id="{C608F43B-2871-463A-AD9E-8FFEE86A9B16}" type="slidenum">
              <a:rPr lang="en-US" smtClean="0"/>
              <a:t>8</a:t>
            </a:fld>
            <a:endParaRPr lang="en-US"/>
          </a:p>
        </p:txBody>
      </p:sp>
    </p:spTree>
    <p:extLst>
      <p:ext uri="{BB962C8B-B14F-4D97-AF65-F5344CB8AC3E}">
        <p14:creationId xmlns:p14="http://schemas.microsoft.com/office/powerpoint/2010/main" val="1641247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10</a:t>
            </a:fld>
            <a:endParaRPr lang="en-US"/>
          </a:p>
        </p:txBody>
      </p:sp>
    </p:spTree>
    <p:extLst>
      <p:ext uri="{BB962C8B-B14F-4D97-AF65-F5344CB8AC3E}">
        <p14:creationId xmlns:p14="http://schemas.microsoft.com/office/powerpoint/2010/main" val="2769554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13</a:t>
            </a:fld>
            <a:endParaRPr lang="en-US"/>
          </a:p>
        </p:txBody>
      </p:sp>
    </p:spTree>
    <p:extLst>
      <p:ext uri="{BB962C8B-B14F-4D97-AF65-F5344CB8AC3E}">
        <p14:creationId xmlns:p14="http://schemas.microsoft.com/office/powerpoint/2010/main" val="1681369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Falls under perceivable</a:t>
            </a:r>
          </a:p>
          <a:p>
            <a:endParaRPr lang="en-CA" dirty="0"/>
          </a:p>
          <a:p>
            <a:pPr rtl="0"/>
            <a:r>
              <a:rPr lang="en-US" sz="1200" b="0" i="0" u="none" strike="noStrike" kern="1200" dirty="0">
                <a:solidFill>
                  <a:schemeClr val="tx1"/>
                </a:solidFill>
                <a:effectLst/>
                <a:latin typeface="+mn-lt"/>
                <a:ea typeface="+mn-ea"/>
                <a:cs typeface="+mn-cs"/>
              </a:rPr>
              <a:t>Functional images are images that convey important non-text content. For functional images, you have to consider what information would be lost if those images weren’t available. This information needs to be provided in a text format.</a:t>
            </a:r>
            <a:endParaRPr lang="en-US" dirty="0">
              <a:effectLst/>
            </a:endParaRPr>
          </a:p>
          <a:p>
            <a:pPr rtl="0"/>
            <a:br>
              <a:rPr lang="en-US" dirty="0"/>
            </a:br>
            <a:r>
              <a:rPr lang="en-US" sz="1200" b="0" i="0" u="none" strike="noStrike" kern="1200" dirty="0">
                <a:solidFill>
                  <a:schemeClr val="tx1"/>
                </a:solidFill>
                <a:effectLst/>
                <a:latin typeface="+mn-lt"/>
                <a:ea typeface="+mn-ea"/>
                <a:cs typeface="+mn-cs"/>
              </a:rPr>
              <a:t>There are three ways to provide text descriptions for images:</a:t>
            </a:r>
            <a:endParaRPr lang="en-US" dirty="0">
              <a:effectLst/>
            </a:endParaRP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Describe the image in the alt text field. This is sometimes referred to as the alt tag or the alt attribute.</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Describe the image in the surrounding text or a caption.</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Create and link to a long description of the image.</a:t>
            </a:r>
          </a:p>
          <a:p>
            <a:pPr marL="171450" indent="-171450" rtl="0" fontAlgn="base">
              <a:buFont typeface="Arial" panose="020B0604020202020204" pitchFamily="34" charset="0"/>
              <a:buChar char="•"/>
            </a:pPr>
            <a:endParaRPr lang="en-US" sz="1200" b="0" i="0" u="none" strike="noStrike" kern="1200" dirty="0">
              <a:solidFill>
                <a:schemeClr val="tx1"/>
              </a:solidFill>
              <a:effectLst/>
              <a:latin typeface="+mn-lt"/>
              <a:ea typeface="+mn-ea"/>
              <a:cs typeface="+mn-cs"/>
            </a:endParaRPr>
          </a:p>
          <a:p>
            <a:pPr marL="0" indent="0" rtl="0" fontAlgn="base">
              <a:buFont typeface="Arial" panose="020B0604020202020204" pitchFamily="34" charset="0"/>
              <a:buNone/>
            </a:pPr>
            <a:r>
              <a:rPr lang="en-US" sz="1200" b="0" i="0" u="none" strike="noStrike" kern="1200" dirty="0">
                <a:solidFill>
                  <a:schemeClr val="tx1"/>
                </a:solidFill>
                <a:effectLst/>
                <a:latin typeface="+mn-lt"/>
                <a:ea typeface="+mn-ea"/>
                <a:cs typeface="+mn-cs"/>
              </a:rPr>
              <a:t>For images that are just for decorative purposes, an alternative text description is not required. </a:t>
            </a:r>
          </a:p>
          <a:p>
            <a:endParaRPr lang="en-CA" dirty="0"/>
          </a:p>
        </p:txBody>
      </p:sp>
      <p:sp>
        <p:nvSpPr>
          <p:cNvPr id="4" name="Slide Number Placeholder 3"/>
          <p:cNvSpPr>
            <a:spLocks noGrp="1"/>
          </p:cNvSpPr>
          <p:nvPr>
            <p:ph type="sldNum" sz="quarter" idx="5"/>
          </p:nvPr>
        </p:nvSpPr>
        <p:spPr/>
        <p:txBody>
          <a:bodyPr/>
          <a:lstStyle/>
          <a:p>
            <a:fld id="{C608F43B-2871-463A-AD9E-8FFEE86A9B16}" type="slidenum">
              <a:rPr lang="en-US" smtClean="0"/>
              <a:t>15</a:t>
            </a:fld>
            <a:endParaRPr lang="en-US"/>
          </a:p>
        </p:txBody>
      </p:sp>
    </p:spTree>
    <p:extLst>
      <p:ext uri="{BB962C8B-B14F-4D97-AF65-F5344CB8AC3E}">
        <p14:creationId xmlns:p14="http://schemas.microsoft.com/office/powerpoint/2010/main" val="1379379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Images that include substantial information that may be challenging to describe in a short phrase or sentence.</a:t>
            </a:r>
          </a:p>
        </p:txBody>
      </p:sp>
      <p:sp>
        <p:nvSpPr>
          <p:cNvPr id="4" name="Slide Number Placeholder 3"/>
          <p:cNvSpPr>
            <a:spLocks noGrp="1"/>
          </p:cNvSpPr>
          <p:nvPr>
            <p:ph type="sldNum" sz="quarter" idx="5"/>
          </p:nvPr>
        </p:nvSpPr>
        <p:spPr/>
        <p:txBody>
          <a:bodyPr/>
          <a:lstStyle/>
          <a:p>
            <a:fld id="{C608F43B-2871-463A-AD9E-8FFEE86A9B16}" type="slidenum">
              <a:rPr lang="en-US" smtClean="0"/>
              <a:t>18</a:t>
            </a:fld>
            <a:endParaRPr lang="en-US"/>
          </a:p>
        </p:txBody>
      </p:sp>
    </p:spTree>
    <p:extLst>
      <p:ext uri="{BB962C8B-B14F-4D97-AF65-F5344CB8AC3E}">
        <p14:creationId xmlns:p14="http://schemas.microsoft.com/office/powerpoint/2010/main" val="562939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with CC)">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8175" y="729540"/>
            <a:ext cx="6018810" cy="1790700"/>
          </a:xfrm>
        </p:spPr>
        <p:txBody>
          <a:bodyPr anchor="b">
            <a:normAutofit/>
          </a:bodyPr>
          <a:lstStyle>
            <a:lvl1pPr algn="l">
              <a:defRPr sz="4400" b="0"/>
            </a:lvl1pPr>
          </a:lstStyle>
          <a:p>
            <a:r>
              <a:rPr lang="en-US" dirty="0"/>
              <a:t>Click to edit Master title style</a:t>
            </a:r>
          </a:p>
        </p:txBody>
      </p:sp>
      <p:sp>
        <p:nvSpPr>
          <p:cNvPr id="3" name="Subtitle 2"/>
          <p:cNvSpPr>
            <a:spLocks noGrp="1"/>
          </p:cNvSpPr>
          <p:nvPr>
            <p:ph type="subTitle" idx="1"/>
          </p:nvPr>
        </p:nvSpPr>
        <p:spPr>
          <a:xfrm>
            <a:off x="398175" y="2535448"/>
            <a:ext cx="6107822" cy="541821"/>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Text Placeholder 10">
            <a:extLst>
              <a:ext uri="{FF2B5EF4-FFF2-40B4-BE49-F238E27FC236}">
                <a16:creationId xmlns:a16="http://schemas.microsoft.com/office/drawing/2014/main" id="{96B51E90-7590-46B2-B8FE-B5A8C21828BD}"/>
              </a:ext>
            </a:extLst>
          </p:cNvPr>
          <p:cNvSpPr>
            <a:spLocks noGrp="1"/>
          </p:cNvSpPr>
          <p:nvPr>
            <p:ph type="body" sz="quarter" idx="13" hasCustomPrompt="1"/>
          </p:nvPr>
        </p:nvSpPr>
        <p:spPr>
          <a:xfrm>
            <a:off x="398174" y="3230274"/>
            <a:ext cx="3914199" cy="1214535"/>
          </a:xfrm>
        </p:spPr>
        <p:txBody>
          <a:bodyPr>
            <a:normAutofit/>
          </a:bodyPr>
          <a:lstStyle>
            <a:lvl1pPr marL="0" indent="0">
              <a:buNone/>
              <a:defRPr sz="1300"/>
            </a:lvl1pPr>
          </a:lstStyle>
          <a:p>
            <a:pPr lvl="0"/>
            <a:r>
              <a:rPr lang="en-US" dirty="0"/>
              <a:t>Presenter Info</a:t>
            </a:r>
          </a:p>
        </p:txBody>
      </p:sp>
    </p:spTree>
    <p:extLst>
      <p:ext uri="{BB962C8B-B14F-4D97-AF65-F5344CB8AC3E}">
        <p14:creationId xmlns:p14="http://schemas.microsoft.com/office/powerpoint/2010/main" val="272632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97EDE-BF11-486F-8A80-4E8745BE00BC}"/>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627C71FC-5A95-4EB2-BDEC-FF682DA1EDD7}"/>
              </a:ext>
            </a:extLst>
          </p:cNvPr>
          <p:cNvSpPr>
            <a:spLocks noGrp="1"/>
          </p:cNvSpPr>
          <p:nvPr>
            <p:ph type="dt" sz="half" idx="10"/>
          </p:nvPr>
        </p:nvSpPr>
        <p:spPr/>
        <p:txBody>
          <a:bodyPr/>
          <a:lstStyle/>
          <a:p>
            <a:fld id="{D19DCAF5-5895-4C92-9C5D-DE07AC6E835E}" type="datetimeFigureOut">
              <a:rPr lang="en-US" smtClean="0"/>
              <a:t>10/16/19</a:t>
            </a:fld>
            <a:endParaRPr lang="en-US"/>
          </a:p>
        </p:txBody>
      </p:sp>
      <p:sp>
        <p:nvSpPr>
          <p:cNvPr id="4" name="Footer Placeholder 3">
            <a:extLst>
              <a:ext uri="{FF2B5EF4-FFF2-40B4-BE49-F238E27FC236}">
                <a16:creationId xmlns:a16="http://schemas.microsoft.com/office/drawing/2014/main" id="{B38ED924-C709-40C6-B234-C15C8CF4F9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E55D92-F37D-4F9D-9878-DCE57C84BCA6}"/>
              </a:ext>
            </a:extLst>
          </p:cNvPr>
          <p:cNvSpPr>
            <a:spLocks noGrp="1"/>
          </p:cNvSpPr>
          <p:nvPr>
            <p:ph type="sldNum" sz="quarter" idx="12"/>
          </p:nvPr>
        </p:nvSpPr>
        <p:spPr/>
        <p:txBody>
          <a:bodyPr/>
          <a:lstStyle/>
          <a:p>
            <a:fld id="{09834ED3-E5DD-4F4A-B57E-13A89A966750}" type="slidenum">
              <a:rPr lang="en-US" smtClean="0"/>
              <a:t>‹#›</a:t>
            </a:fld>
            <a:endParaRPr lang="en-US"/>
          </a:p>
        </p:txBody>
      </p:sp>
      <p:sp>
        <p:nvSpPr>
          <p:cNvPr id="7" name="Content Placeholder 6">
            <a:extLst>
              <a:ext uri="{FF2B5EF4-FFF2-40B4-BE49-F238E27FC236}">
                <a16:creationId xmlns:a16="http://schemas.microsoft.com/office/drawing/2014/main" id="{FAFB8ABD-9622-41A9-99D9-9194AA1FCE45}"/>
              </a:ext>
            </a:extLst>
          </p:cNvPr>
          <p:cNvSpPr>
            <a:spLocks noGrp="1"/>
          </p:cNvSpPr>
          <p:nvPr>
            <p:ph sz="quarter" idx="13"/>
          </p:nvPr>
        </p:nvSpPr>
        <p:spPr>
          <a:xfrm>
            <a:off x="476250" y="1752600"/>
            <a:ext cx="3690938" cy="2546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322796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50" y="0"/>
            <a:ext cx="2726442" cy="4807444"/>
          </a:xfrm>
          <a:solidFill>
            <a:srgbClr val="179ACE"/>
          </a:solidFill>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909455" y="208067"/>
            <a:ext cx="6059331" cy="207793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FF2B5EF4-FFF2-40B4-BE49-F238E27FC236}">
                <a16:creationId xmlns:a16="http://schemas.microsoft.com/office/drawing/2014/main" id="{6CDBA56A-FD9E-42EE-9CB0-ADC40CDFE837}"/>
              </a:ext>
            </a:extLst>
          </p:cNvPr>
          <p:cNvSpPr>
            <a:spLocks noGrp="1"/>
          </p:cNvSpPr>
          <p:nvPr>
            <p:ph idx="10"/>
          </p:nvPr>
        </p:nvSpPr>
        <p:spPr>
          <a:xfrm>
            <a:off x="2909455" y="2564823"/>
            <a:ext cx="6059331" cy="207793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25198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ndard Slide - with Copyr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5"/>
            <a:ext cx="7886700" cy="994172"/>
          </a:xfrm>
        </p:spPr>
        <p:txBody>
          <a:bodyPr/>
          <a:lstStyle>
            <a:lvl1pPr algn="ctr">
              <a:defRPr/>
            </a:lvl1pPr>
          </a:lstStyle>
          <a:p>
            <a:r>
              <a:rPr lang="en-US" dirty="0"/>
              <a:t>Click to edit Master title style</a:t>
            </a:r>
          </a:p>
        </p:txBody>
      </p:sp>
      <p:sp>
        <p:nvSpPr>
          <p:cNvPr id="3" name="Content Placeholder 2"/>
          <p:cNvSpPr>
            <a:spLocks noGrp="1"/>
          </p:cNvSpPr>
          <p:nvPr>
            <p:ph idx="1"/>
          </p:nvPr>
        </p:nvSpPr>
        <p:spPr>
          <a:xfrm>
            <a:off x="628650" y="1369219"/>
            <a:ext cx="7886700" cy="2745581"/>
          </a:xfrm>
        </p:spPr>
        <p:txBody>
          <a:bodyPr/>
          <a:lstStyle/>
          <a:p>
            <a:pPr lvl="0"/>
            <a:r>
              <a:rPr lang="en-US"/>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0" hasCustomPrompt="1"/>
          </p:nvPr>
        </p:nvSpPr>
        <p:spPr>
          <a:xfrm>
            <a:off x="628650" y="4374258"/>
            <a:ext cx="7886700" cy="435130"/>
          </a:xfrm>
        </p:spPr>
        <p:txBody>
          <a:bodyPr>
            <a:normAutofit/>
          </a:bodyPr>
          <a:lstStyle>
            <a:lvl1pPr marL="0" indent="0">
              <a:buNone/>
              <a:defRPr sz="1000"/>
            </a:lvl1pPr>
          </a:lstStyle>
          <a:p>
            <a:pPr lvl="0"/>
            <a:r>
              <a:rPr lang="en-US" dirty="0"/>
              <a:t>Copyright</a:t>
            </a:r>
          </a:p>
        </p:txBody>
      </p:sp>
      <p:cxnSp>
        <p:nvCxnSpPr>
          <p:cNvPr id="6" name="Straight Connector 5"/>
          <p:cNvCxnSpPr/>
          <p:nvPr userDrawn="1"/>
        </p:nvCxnSpPr>
        <p:spPr>
          <a:xfrm>
            <a:off x="0" y="4308778"/>
            <a:ext cx="9144000" cy="0"/>
          </a:xfrm>
          <a:prstGeom prst="line">
            <a:avLst/>
          </a:prstGeom>
          <a:ln w="15875">
            <a:solidFill>
              <a:srgbClr val="00A1DA"/>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395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Quot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004957"/>
          </a:xfrm>
        </p:spPr>
        <p:txBody>
          <a:bodyPr anchor="b">
            <a:normAutofit/>
          </a:bodyPr>
          <a:lstStyle>
            <a:lvl1pPr algn="ctr">
              <a:defRPr sz="3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2091927"/>
            <a:ext cx="6858000" cy="1807719"/>
          </a:xfrm>
        </p:spPr>
        <p:txBody>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Purpl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004957"/>
          </a:xfrm>
        </p:spPr>
        <p:txBody>
          <a:bodyPr anchor="b">
            <a:normAutofit/>
          </a:bodyPr>
          <a:lstStyle>
            <a:lvl1pPr algn="ctr">
              <a:defRPr sz="36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2091927"/>
            <a:ext cx="6858000" cy="1807719"/>
          </a:xfrm>
        </p:spPr>
        <p:txBody>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urple Background">
    <p:bg>
      <p:bgPr>
        <a:solidFill>
          <a:srgbClr val="45386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567" y="449914"/>
            <a:ext cx="3883462" cy="1004957"/>
          </a:xfrm>
        </p:spPr>
        <p:txBody>
          <a:bodyPr anchor="b">
            <a:normAutofit/>
          </a:bodyPr>
          <a:lstStyle>
            <a:lvl1pPr algn="ctr">
              <a:defRPr sz="360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290DB6F2-4151-4FAC-801C-03CA3A43B946}"/>
              </a:ext>
            </a:extLst>
          </p:cNvPr>
          <p:cNvSpPr>
            <a:spLocks noGrp="1"/>
          </p:cNvSpPr>
          <p:nvPr>
            <p:ph type="body" sz="quarter" idx="10"/>
          </p:nvPr>
        </p:nvSpPr>
        <p:spPr>
          <a:xfrm>
            <a:off x="4275556" y="766763"/>
            <a:ext cx="4414419" cy="18049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Text Placeholder 4">
            <a:extLst>
              <a:ext uri="{FF2B5EF4-FFF2-40B4-BE49-F238E27FC236}">
                <a16:creationId xmlns:a16="http://schemas.microsoft.com/office/drawing/2014/main" id="{C942D82F-6E34-464F-9191-018BB482C32B}"/>
              </a:ext>
            </a:extLst>
          </p:cNvPr>
          <p:cNvSpPr>
            <a:spLocks noGrp="1"/>
          </p:cNvSpPr>
          <p:nvPr>
            <p:ph type="body" sz="quarter" idx="11"/>
          </p:nvPr>
        </p:nvSpPr>
        <p:spPr>
          <a:xfrm>
            <a:off x="4275556" y="2876550"/>
            <a:ext cx="4484687" cy="18049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274234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5"/>
            <a:ext cx="7886700" cy="994172"/>
          </a:xfrm>
        </p:spPr>
        <p:txBody>
          <a:bodyPr/>
          <a:lstStyle>
            <a:lvl1pPr algn="ctr">
              <a:defRPr/>
            </a:lvl1pPr>
          </a:lstStyle>
          <a:p>
            <a:r>
              <a:rPr lang="en-US" dirty="0"/>
              <a:t>Click to edit Master title style</a:t>
            </a:r>
          </a:p>
        </p:txBody>
      </p:sp>
      <p:sp>
        <p:nvSpPr>
          <p:cNvPr id="3" name="Content Placeholder 2"/>
          <p:cNvSpPr>
            <a:spLocks noGrp="1"/>
          </p:cNvSpPr>
          <p:nvPr>
            <p:ph idx="1"/>
          </p:nvPr>
        </p:nvSpPr>
        <p:spPr>
          <a:xfrm>
            <a:off x="628650" y="1369219"/>
            <a:ext cx="7886700" cy="31204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1937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3712354" cy="4818185"/>
          </a:xfrm>
          <a:solidFill>
            <a:srgbClr val="453862"/>
          </a:solidFill>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002554" y="208067"/>
            <a:ext cx="4966232" cy="428158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96982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712354" cy="2479432"/>
          </a:xfrm>
          <a:solidFill>
            <a:srgbClr val="453862"/>
          </a:solidFill>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002554" y="208067"/>
            <a:ext cx="4966232" cy="428158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E81E4FFA-3DC3-4691-9AF7-5C460538F5C5}"/>
              </a:ext>
            </a:extLst>
          </p:cNvPr>
          <p:cNvSpPr>
            <a:spLocks noGrp="1"/>
          </p:cNvSpPr>
          <p:nvPr>
            <p:ph type="body" sz="quarter" idx="10"/>
          </p:nvPr>
        </p:nvSpPr>
        <p:spPr>
          <a:xfrm>
            <a:off x="1" y="2479432"/>
            <a:ext cx="3712354" cy="2349743"/>
          </a:xfrm>
          <a:solidFill>
            <a:srgbClr val="453862"/>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1174788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712354" cy="2479432"/>
          </a:xfrm>
          <a:solidFill>
            <a:srgbClr val="453862"/>
          </a:solidFill>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002554" y="208067"/>
            <a:ext cx="4966232" cy="227136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E81E4FFA-3DC3-4691-9AF7-5C460538F5C5}"/>
              </a:ext>
            </a:extLst>
          </p:cNvPr>
          <p:cNvSpPr>
            <a:spLocks noGrp="1"/>
          </p:cNvSpPr>
          <p:nvPr>
            <p:ph type="body" sz="quarter" idx="10"/>
          </p:nvPr>
        </p:nvSpPr>
        <p:spPr>
          <a:xfrm>
            <a:off x="1" y="2479432"/>
            <a:ext cx="3712354" cy="2349743"/>
          </a:xfrm>
          <a:solidFill>
            <a:srgbClr val="453862"/>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2">
            <a:extLst>
              <a:ext uri="{FF2B5EF4-FFF2-40B4-BE49-F238E27FC236}">
                <a16:creationId xmlns:a16="http://schemas.microsoft.com/office/drawing/2014/main" id="{504C6598-0E7B-4F16-87CA-BC88554DE4DF}"/>
              </a:ext>
            </a:extLst>
          </p:cNvPr>
          <p:cNvSpPr>
            <a:spLocks noGrp="1"/>
          </p:cNvSpPr>
          <p:nvPr>
            <p:ph idx="11"/>
          </p:nvPr>
        </p:nvSpPr>
        <p:spPr>
          <a:xfrm>
            <a:off x="4002554" y="2518620"/>
            <a:ext cx="4966232" cy="227136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20661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tandard Slide - Cent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50" y="0"/>
            <a:ext cx="2726442" cy="4807444"/>
          </a:xfrm>
          <a:solidFill>
            <a:srgbClr val="453862"/>
          </a:solidFill>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909455" y="208067"/>
            <a:ext cx="6059331" cy="207793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FF2B5EF4-FFF2-40B4-BE49-F238E27FC236}">
                <a16:creationId xmlns:a16="http://schemas.microsoft.com/office/drawing/2014/main" id="{6CDBA56A-FD9E-42EE-9CB0-ADC40CDFE837}"/>
              </a:ext>
            </a:extLst>
          </p:cNvPr>
          <p:cNvSpPr>
            <a:spLocks noGrp="1"/>
          </p:cNvSpPr>
          <p:nvPr>
            <p:ph idx="10"/>
          </p:nvPr>
        </p:nvSpPr>
        <p:spPr>
          <a:xfrm>
            <a:off x="2909455" y="2564823"/>
            <a:ext cx="6059331" cy="207793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728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19DCAF5-5895-4C92-9C5D-DE07AC6E835E}" type="datetimeFigureOut">
              <a:rPr lang="en-US" smtClean="0"/>
              <a:t>10/16/19</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9834ED3-E5DD-4F4A-B57E-13A89A966750}" type="slidenum">
              <a:rPr lang="en-US" smtClean="0"/>
              <a:t>‹#›</a:t>
            </a:fld>
            <a:endParaRPr lang="en-US"/>
          </a:p>
        </p:txBody>
      </p:sp>
    </p:spTree>
    <p:extLst>
      <p:ext uri="{BB962C8B-B14F-4D97-AF65-F5344CB8AC3E}">
        <p14:creationId xmlns:p14="http://schemas.microsoft.com/office/powerpoint/2010/main" val="8065931"/>
      </p:ext>
    </p:extLst>
  </p:cSld>
  <p:clrMap bg1="lt1" tx1="dk1" bg2="lt2" tx2="dk2" accent1="accent1" accent2="accent2" accent3="accent3" accent4="accent4" accent5="accent5" accent6="accent6" hlink="hlink" folHlink="folHlink"/>
  <p:sldLayoutIdLst>
    <p:sldLayoutId id="2147483686" r:id="rId1"/>
    <p:sldLayoutId id="2147483675" r:id="rId2"/>
    <p:sldLayoutId id="2147483703" r:id="rId3"/>
    <p:sldLayoutId id="2147483704" r:id="rId4"/>
    <p:sldLayoutId id="2147483688" r:id="rId5"/>
    <p:sldLayoutId id="2147483705" r:id="rId6"/>
    <p:sldLayoutId id="2147483707" r:id="rId7"/>
    <p:sldLayoutId id="2147483708" r:id="rId8"/>
    <p:sldLayoutId id="2147483706" r:id="rId9"/>
    <p:sldLayoutId id="2147483710" r:id="rId10"/>
    <p:sldLayoutId id="2147483709" r:id="rId11"/>
    <p:sldLayoutId id="2147483702" r:id="rId12"/>
    <p:sldLayoutId id="2147483678" r:id="rId13"/>
    <p:sldLayoutId id="2147483694" r:id="rId14"/>
  </p:sldLayoutIdLst>
  <p:txStyles>
    <p:titleStyle>
      <a:lvl1pPr algn="l" defTabSz="685800" rtl="0" eaLnBrk="1" latinLnBrk="0" hangingPunct="1">
        <a:lnSpc>
          <a:spcPct val="90000"/>
        </a:lnSpc>
        <a:spcBef>
          <a:spcPct val="0"/>
        </a:spcBef>
        <a:buNone/>
        <a:defRPr sz="3300" kern="1200">
          <a:solidFill>
            <a:schemeClr val="tx1"/>
          </a:solidFill>
          <a:latin typeface="Helvetica Neue" charset="0"/>
          <a:ea typeface="Helvetica Neue" charset="0"/>
          <a:cs typeface="Helvetica Neue"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Helvetica Neue" charset="0"/>
          <a:ea typeface="Helvetica Neue" charset="0"/>
          <a:cs typeface="Helvetica Neue"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Helvetica Neue" charset="0"/>
          <a:ea typeface="Helvetica Neue" charset="0"/>
          <a:cs typeface="Helvetica Neue"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Helvetica Neue" charset="0"/>
          <a:ea typeface="Helvetica Neue" charset="0"/>
          <a:cs typeface="Helvetica Neue"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Helvetica Neue" charset="0"/>
          <a:ea typeface="Helvetica Neue" charset="0"/>
          <a:cs typeface="Helvetica Neue"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Helvetica Neue" charset="0"/>
          <a:ea typeface="Helvetica Neue" charset="0"/>
          <a:cs typeface="Helvetica Neue"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osie.gray@bccampus.c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pentextbc.ca/introductiontosociology2ndedition/chapter/chapter-15-religion/"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s://opentextbc.ca/accessibilitytoolkit/chapter/images/" TargetMode="External"/><Relationship Id="rId5" Type="http://schemas.openxmlformats.org/officeDocument/2006/relationships/image" Target="../media/image8.jp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www.flickr.com/photos/rosenfeldmedia/11496864803/in/album-72157638911360206/" TargetMode="External"/><Relationship Id="rId2" Type="http://schemas.openxmlformats.org/officeDocument/2006/relationships/image" Target="../media/image9.jpg"/><Relationship Id="rId1" Type="http://schemas.openxmlformats.org/officeDocument/2006/relationships/slideLayout" Target="../slideLayouts/slideLayout11.xml"/><Relationship Id="rId4" Type="http://schemas.openxmlformats.org/officeDocument/2006/relationships/hyperlink" Target="https://www.flickr.com/photos/rosenfeldmedia/"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ndex.php?curid=2549274" TargetMode="External"/><Relationship Id="rId2" Type="http://schemas.openxmlformats.org/officeDocument/2006/relationships/image" Target="../media/image10.jpeg"/><Relationship Id="rId1" Type="http://schemas.openxmlformats.org/officeDocument/2006/relationships/slideLayout" Target="../slideLayouts/slideLayout11.xml"/><Relationship Id="rId4" Type="http://schemas.openxmlformats.org/officeDocument/2006/relationships/hyperlink" Target="https://opentextbc.ca/postconfederation/chapter/2-3-british-columbia-and-the-terms-of-union/"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hyperlink" Target="https://opentextbc.ca/physicalgeology2ed/chapter/4-3-types-of-volcanoes/" TargetMode="External"/><Relationship Id="rId5" Type="http://schemas.openxmlformats.org/officeDocument/2006/relationships/hyperlink" Target="https://opentextbc.ca/physicalgeology2ed/chapter/11-3-measuring-earthquakes/" TargetMode="External"/><Relationship Id="rId4" Type="http://schemas.openxmlformats.org/officeDocument/2006/relationships/hyperlink" Target="https://opentextbc.ca/physicalgeology2ed/chapter/4-2-magma-composition-and-eruption-style/"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pcc.edu/instructional-support/wp-content/uploads/sites/17/2017/11/complex-images.pdf"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pcc.edu/instructional-support/wp-content/uploads/sites/17/2017/11/complex-images.pdf" TargetMode="External"/><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www.pcc.edu/instructional-support/wp-content/uploads/sites/17/2017/11/complex-images.pdf" TargetMode="External"/><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8" Type="http://schemas.openxmlformats.org/officeDocument/2006/relationships/hyperlink" Target="https://opentextbc.ca/introductiontosociology2ndedition/chapter/chapter-14-marriage-and-family/" TargetMode="External"/><Relationship Id="rId3" Type="http://schemas.openxmlformats.org/officeDocument/2006/relationships/image" Target="../media/image16.png"/><Relationship Id="rId7" Type="http://schemas.openxmlformats.org/officeDocument/2006/relationships/hyperlink" Target="https://opentextbc.ca/introductiontosociology2ndedition/wp-content/uploads/sites/164/2016/08/Very-satisfied2.jpg"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hyperlink" Target="https://www.flickr.com/photos/altimetergroup/" TargetMode="External"/><Relationship Id="rId5" Type="http://schemas.openxmlformats.org/officeDocument/2006/relationships/hyperlink" Target="https://www.flickr.com/photos/altimetergroup/16141617327/in/photolist-qAo1t2" TargetMode="External"/><Relationship Id="rId4" Type="http://schemas.openxmlformats.org/officeDocument/2006/relationships/image" Target="../media/image1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udlguidelines.cast.org/"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hyperlink" Target="https://opentextbc.ca/accessibilitytoolki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hyperlink" Target="http://udlguidelines.cast.org/" TargetMode="External"/><Relationship Id="rId3" Type="http://schemas.openxmlformats.org/officeDocument/2006/relationships/hyperlink" Target="https://www.w3.org/TR/WCAG21/" TargetMode="External"/><Relationship Id="rId7" Type="http://schemas.openxmlformats.org/officeDocument/2006/relationships/hyperlink" Target="https://handbook.floeproject.org/"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hyperlink" Target="https://opentextbc.ca/accessibilitytoolkit/back-matter/inclusive-design-webinar-series/" TargetMode="External"/><Relationship Id="rId5" Type="http://schemas.openxmlformats.org/officeDocument/2006/relationships/hyperlink" Target="https://opentextbc.ca/accessibilitytoolkit/back-matter/appendix-checklist-for-accessibility-toolkit/" TargetMode="External"/><Relationship Id="rId10" Type="http://schemas.openxmlformats.org/officeDocument/2006/relationships/hyperlink" Target="https://www.w3.org/Translations/WCAG20-fr/" TargetMode="External"/><Relationship Id="rId4" Type="http://schemas.openxmlformats.org/officeDocument/2006/relationships/hyperlink" Target="https://opentextbc.ca/accessibilitytoolkit/" TargetMode="External"/><Relationship Id="rId9" Type="http://schemas.openxmlformats.org/officeDocument/2006/relationships/hyperlink" Target="https://snow.idrc.ocadu.ca/"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idrc.ocadu.ca/about-the-idrc" TargetMode="External"/><Relationship Id="rId2" Type="http://schemas.openxmlformats.org/officeDocument/2006/relationships/hyperlink" Target="https://opentextbc.ca/accessibilitytoolkit/" TargetMode="External"/><Relationship Id="rId1" Type="http://schemas.openxmlformats.org/officeDocument/2006/relationships/slideLayout" Target="../slideLayouts/slideLayout12.xml"/><Relationship Id="rId4" Type="http://schemas.openxmlformats.org/officeDocument/2006/relationships/hyperlink" Target="https://www.w3.org/TR/WCAG21/"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s://opentextbc.ca/accessibilitytoolki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BBB4890-3597-41C2-AE40-41BBE1D5EFCF}"/>
              </a:ext>
            </a:extLst>
          </p:cNvPr>
          <p:cNvSpPr>
            <a:spLocks noGrp="1"/>
          </p:cNvSpPr>
          <p:nvPr>
            <p:ph type="ctrTitle"/>
          </p:nvPr>
        </p:nvSpPr>
        <p:spPr>
          <a:xfrm>
            <a:off x="398174" y="1017876"/>
            <a:ext cx="6018810" cy="1790700"/>
          </a:xfrm>
        </p:spPr>
        <p:txBody>
          <a:bodyPr>
            <a:normAutofit/>
          </a:bodyPr>
          <a:lstStyle/>
          <a:p>
            <a:r>
              <a:rPr lang="fr-CA" sz="3600" dirty="0"/>
              <a:t>Comment créer des ressources éducatives libres inclusives et accessibles</a:t>
            </a:r>
          </a:p>
        </p:txBody>
      </p:sp>
      <p:sp>
        <p:nvSpPr>
          <p:cNvPr id="4" name="Text Placeholder 3">
            <a:extLst>
              <a:ext uri="{FF2B5EF4-FFF2-40B4-BE49-F238E27FC236}">
                <a16:creationId xmlns:a16="http://schemas.microsoft.com/office/drawing/2014/main" id="{D3E060A2-FE8A-4C81-969A-D978DB8AAD99}"/>
              </a:ext>
            </a:extLst>
          </p:cNvPr>
          <p:cNvSpPr>
            <a:spLocks noGrp="1"/>
          </p:cNvSpPr>
          <p:nvPr>
            <p:ph type="body" sz="quarter" idx="13"/>
          </p:nvPr>
        </p:nvSpPr>
        <p:spPr>
          <a:xfrm>
            <a:off x="398174" y="3083170"/>
            <a:ext cx="3914199" cy="1658816"/>
          </a:xfrm>
        </p:spPr>
        <p:txBody>
          <a:bodyPr>
            <a:normAutofit fontScale="92500" lnSpcReduction="20000"/>
          </a:bodyPr>
          <a:lstStyle/>
          <a:p>
            <a:r>
              <a:rPr lang="fr-CA" b="1" dirty="0"/>
              <a:t>Josie Gray</a:t>
            </a:r>
          </a:p>
          <a:p>
            <a:r>
              <a:rPr lang="en-CA" dirty="0"/>
              <a:t>Coordinator of Collection Quality, Open Education</a:t>
            </a:r>
          </a:p>
          <a:p>
            <a:r>
              <a:rPr lang="fr-CA" dirty="0" err="1"/>
              <a:t>BCcampus</a:t>
            </a:r>
            <a:endParaRPr lang="fr-CA" dirty="0"/>
          </a:p>
          <a:p>
            <a:r>
              <a:rPr lang="fr-CA" dirty="0">
                <a:hlinkClick r:id="rId3"/>
              </a:rPr>
              <a:t>josie.gray@bccampus.ca</a:t>
            </a:r>
            <a:endParaRPr lang="fr-CA" dirty="0"/>
          </a:p>
          <a:p>
            <a:r>
              <a:rPr lang="fr-CA" dirty="0"/>
              <a:t>Twitter : @</a:t>
            </a:r>
            <a:r>
              <a:rPr lang="fr-CA" dirty="0" err="1"/>
              <a:t>josiea_g</a:t>
            </a:r>
            <a:r>
              <a:rPr lang="fr-CA" dirty="0"/>
              <a:t> </a:t>
            </a:r>
          </a:p>
          <a:p>
            <a:endParaRPr lang="fr-CA" dirty="0"/>
          </a:p>
          <a:p>
            <a:r>
              <a:rPr lang="fr-CA" dirty="0"/>
              <a:t>Le 16 octobre 2019</a:t>
            </a:r>
          </a:p>
        </p:txBody>
      </p:sp>
    </p:spTree>
    <p:extLst>
      <p:ext uri="{BB962C8B-B14F-4D97-AF65-F5344CB8AC3E}">
        <p14:creationId xmlns:p14="http://schemas.microsoft.com/office/powerpoint/2010/main" val="2068810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E7420-D2D3-4F82-B3C9-71F2842B57D3}"/>
              </a:ext>
            </a:extLst>
          </p:cNvPr>
          <p:cNvSpPr>
            <a:spLocks noGrp="1"/>
          </p:cNvSpPr>
          <p:nvPr>
            <p:ph type="title"/>
          </p:nvPr>
        </p:nvSpPr>
        <p:spPr/>
        <p:txBody>
          <a:bodyPr/>
          <a:lstStyle/>
          <a:p>
            <a:r>
              <a:rPr lang="fr-CA"/>
              <a:t>Tableaux de données</a:t>
            </a:r>
          </a:p>
        </p:txBody>
      </p:sp>
      <p:sp>
        <p:nvSpPr>
          <p:cNvPr id="5" name="Text Placeholder 4">
            <a:extLst>
              <a:ext uri="{FF2B5EF4-FFF2-40B4-BE49-F238E27FC236}">
                <a16:creationId xmlns:a16="http://schemas.microsoft.com/office/drawing/2014/main" id="{169BA2DF-91DB-41E9-AA4A-07EC165AE6FB}"/>
              </a:ext>
            </a:extLst>
          </p:cNvPr>
          <p:cNvSpPr>
            <a:spLocks noGrp="1"/>
          </p:cNvSpPr>
          <p:nvPr>
            <p:ph type="body" sz="quarter" idx="10"/>
          </p:nvPr>
        </p:nvSpPr>
        <p:spPr>
          <a:xfrm>
            <a:off x="0" y="2285468"/>
            <a:ext cx="3712354" cy="2349743"/>
          </a:xfrm>
        </p:spPr>
        <p:txBody>
          <a:bodyPr>
            <a:normAutofit fontScale="77500" lnSpcReduction="20000"/>
          </a:bodyPr>
          <a:lstStyle/>
          <a:p>
            <a:pPr>
              <a:buFont typeface="Wingdings" panose="05000000000000000000" pitchFamily="2" charset="2"/>
              <a:buChar char="q"/>
            </a:pPr>
            <a:r>
              <a:rPr lang="fr-CA"/>
              <a:t> Les tableaux contiennent des titres de rangée et/ou de colonne</a:t>
            </a:r>
          </a:p>
          <a:p>
            <a:pPr>
              <a:buFont typeface="Wingdings" panose="05000000000000000000" pitchFamily="2" charset="2"/>
              <a:buChar char="q"/>
            </a:pPr>
            <a:r>
              <a:rPr lang="fr-CA"/>
              <a:t> Les titres de rangée et de colonne ont la bonne portée</a:t>
            </a:r>
          </a:p>
          <a:p>
            <a:pPr>
              <a:buFont typeface="Wingdings" panose="05000000000000000000" pitchFamily="2" charset="2"/>
              <a:buChar char="q"/>
            </a:pPr>
            <a:r>
              <a:rPr lang="fr-CA"/>
              <a:t> Les tableaux comprennent une légende</a:t>
            </a:r>
          </a:p>
          <a:p>
            <a:pPr>
              <a:buFont typeface="Wingdings" panose="05000000000000000000" pitchFamily="2" charset="2"/>
              <a:buChar char="q"/>
            </a:pPr>
            <a:r>
              <a:rPr lang="fr-CA"/>
              <a:t> Les tableaux ne contiennent pas de cellules fusionnées ou fractionnées</a:t>
            </a:r>
          </a:p>
          <a:p>
            <a:pPr>
              <a:buFont typeface="Wingdings" panose="05000000000000000000" pitchFamily="2" charset="2"/>
              <a:buChar char="q"/>
            </a:pPr>
            <a:r>
              <a:rPr lang="fr-CA"/>
              <a:t> Les cellules des tableaux sont suffisamment remplies.</a:t>
            </a:r>
          </a:p>
          <a:p>
            <a:endParaRPr lang="fr-CA" dirty="0"/>
          </a:p>
        </p:txBody>
      </p:sp>
      <p:sp>
        <p:nvSpPr>
          <p:cNvPr id="11" name="TextBox 10">
            <a:extLst>
              <a:ext uri="{FF2B5EF4-FFF2-40B4-BE49-F238E27FC236}">
                <a16:creationId xmlns:a16="http://schemas.microsoft.com/office/drawing/2014/main" id="{4CA1AF8F-4F02-47DC-B762-6A2BED971462}"/>
              </a:ext>
            </a:extLst>
          </p:cNvPr>
          <p:cNvSpPr txBox="1"/>
          <p:nvPr/>
        </p:nvSpPr>
        <p:spPr>
          <a:xfrm>
            <a:off x="3870787" y="338867"/>
            <a:ext cx="5146601" cy="523220"/>
          </a:xfrm>
          <a:prstGeom prst="rect">
            <a:avLst/>
          </a:prstGeom>
          <a:noFill/>
        </p:spPr>
        <p:txBody>
          <a:bodyPr wrap="square" rtlCol="0">
            <a:spAutoFit/>
          </a:bodyPr>
          <a:lstStyle/>
          <a:p>
            <a:r>
              <a:rPr lang="fr-CA" sz="1400" b="1" dirty="0"/>
              <a:t>Tableau 15.1 Une des façons dont les universitaires ont catégorisé les religions, c'est en les classant en fonction de la chose ou de la personne qui était considérée divine</a:t>
            </a:r>
          </a:p>
        </p:txBody>
      </p:sp>
      <p:graphicFrame>
        <p:nvGraphicFramePr>
          <p:cNvPr id="3" name="Content Placeholder 2">
            <a:extLst>
              <a:ext uri="{FF2B5EF4-FFF2-40B4-BE49-F238E27FC236}">
                <a16:creationId xmlns:a16="http://schemas.microsoft.com/office/drawing/2014/main" id="{1160F730-15A8-4D79-B245-CAAD261FF372}"/>
              </a:ext>
            </a:extLst>
          </p:cNvPr>
          <p:cNvGraphicFramePr>
            <a:graphicFrameLocks noGrp="1"/>
          </p:cNvGraphicFramePr>
          <p:nvPr>
            <p:ph idx="1"/>
            <p:extLst>
              <p:ext uri="{D42A27DB-BD31-4B8C-83A1-F6EECF244321}">
                <p14:modId xmlns:p14="http://schemas.microsoft.com/office/powerpoint/2010/main" val="1787802038"/>
              </p:ext>
            </p:extLst>
          </p:nvPr>
        </p:nvGraphicFramePr>
        <p:xfrm>
          <a:off x="3908301" y="862087"/>
          <a:ext cx="5071575" cy="3205480"/>
        </p:xfrm>
        <a:graphic>
          <a:graphicData uri="http://schemas.openxmlformats.org/drawingml/2006/table">
            <a:tbl>
              <a:tblPr firstRow="1" bandRow="1">
                <a:tableStyleId>{793D81CF-94F2-401A-BA57-92F5A7B2D0C5}</a:tableStyleId>
              </a:tblPr>
              <a:tblGrid>
                <a:gridCol w="1690525">
                  <a:extLst>
                    <a:ext uri="{9D8B030D-6E8A-4147-A177-3AD203B41FA5}">
                      <a16:colId xmlns:a16="http://schemas.microsoft.com/office/drawing/2014/main" val="311743869"/>
                    </a:ext>
                  </a:extLst>
                </a:gridCol>
                <a:gridCol w="2056343">
                  <a:extLst>
                    <a:ext uri="{9D8B030D-6E8A-4147-A177-3AD203B41FA5}">
                      <a16:colId xmlns:a16="http://schemas.microsoft.com/office/drawing/2014/main" val="1902943873"/>
                    </a:ext>
                  </a:extLst>
                </a:gridCol>
                <a:gridCol w="1324707">
                  <a:extLst>
                    <a:ext uri="{9D8B030D-6E8A-4147-A177-3AD203B41FA5}">
                      <a16:colId xmlns:a16="http://schemas.microsoft.com/office/drawing/2014/main" val="3308218030"/>
                    </a:ext>
                  </a:extLst>
                </a:gridCol>
              </a:tblGrid>
              <a:tr h="370840">
                <a:tc>
                  <a:txBody>
                    <a:bodyPr/>
                    <a:lstStyle/>
                    <a:p>
                      <a:r>
                        <a:t>Catégorie</a:t>
                      </a:r>
                    </a:p>
                  </a:txBody>
                  <a:tcPr/>
                </a:tc>
                <a:tc>
                  <a:txBody>
                    <a:bodyPr/>
                    <a:lstStyle/>
                    <a:p>
                      <a:r>
                        <a:t>Chose/personne divine</a:t>
                      </a:r>
                    </a:p>
                  </a:txBody>
                  <a:tcPr/>
                </a:tc>
                <a:tc>
                  <a:txBody>
                    <a:bodyPr/>
                    <a:lstStyle/>
                    <a:p>
                      <a:r>
                        <a:t>Exemple</a:t>
                      </a:r>
                    </a:p>
                  </a:txBody>
                  <a:tcPr/>
                </a:tc>
                <a:extLst>
                  <a:ext uri="{0D108BD9-81ED-4DB2-BD59-A6C34878D82A}">
                    <a16:rowId xmlns:a16="http://schemas.microsoft.com/office/drawing/2014/main" val="2039993824"/>
                  </a:ext>
                </a:extLst>
              </a:tr>
              <a:tr h="370840">
                <a:tc>
                  <a:txBody>
                    <a:bodyPr/>
                    <a:lstStyle/>
                    <a:p>
                      <a:r>
                        <a:t>Polythéisme</a:t>
                      </a:r>
                    </a:p>
                  </a:txBody>
                  <a:tcPr/>
                </a:tc>
                <a:tc>
                  <a:txBody>
                    <a:bodyPr/>
                    <a:lstStyle/>
                    <a:p>
                      <a:r>
                        <a:t>Dieux multiples</a:t>
                      </a:r>
                    </a:p>
                  </a:txBody>
                  <a:tcPr/>
                </a:tc>
                <a:tc>
                  <a:txBody>
                    <a:bodyPr/>
                    <a:lstStyle/>
                    <a:p>
                      <a:r>
                        <a:t>Hindouisme, Grèce et Rome antiques</a:t>
                      </a:r>
                    </a:p>
                  </a:txBody>
                  <a:tcPr/>
                </a:tc>
                <a:extLst>
                  <a:ext uri="{0D108BD9-81ED-4DB2-BD59-A6C34878D82A}">
                    <a16:rowId xmlns:a16="http://schemas.microsoft.com/office/drawing/2014/main" val="3036541216"/>
                  </a:ext>
                </a:extLst>
              </a:tr>
              <a:tr h="370840">
                <a:tc>
                  <a:txBody>
                    <a:bodyPr/>
                    <a:lstStyle/>
                    <a:p>
                      <a:r>
                        <a:t>Monothéisme</a:t>
                      </a:r>
                    </a:p>
                  </a:txBody>
                  <a:tcPr/>
                </a:tc>
                <a:tc>
                  <a:txBody>
                    <a:bodyPr/>
                    <a:lstStyle/>
                    <a:p>
                      <a:r>
                        <a:t>Dieu unique</a:t>
                      </a:r>
                    </a:p>
                  </a:txBody>
                  <a:tcPr/>
                </a:tc>
                <a:tc>
                  <a:txBody>
                    <a:bodyPr/>
                    <a:lstStyle/>
                    <a:p>
                      <a:r>
                        <a:t>Judaïsme, islam, christianisme</a:t>
                      </a:r>
                    </a:p>
                  </a:txBody>
                  <a:tcPr/>
                </a:tc>
                <a:extLst>
                  <a:ext uri="{0D108BD9-81ED-4DB2-BD59-A6C34878D82A}">
                    <a16:rowId xmlns:a16="http://schemas.microsoft.com/office/drawing/2014/main" val="1412559076"/>
                  </a:ext>
                </a:extLst>
              </a:tr>
              <a:tr h="370840">
                <a:tc>
                  <a:txBody>
                    <a:bodyPr/>
                    <a:lstStyle/>
                    <a:p>
                      <a:r>
                        <a:t>Athéisme</a:t>
                      </a:r>
                    </a:p>
                  </a:txBody>
                  <a:tcPr/>
                </a:tc>
                <a:tc>
                  <a:txBody>
                    <a:bodyPr/>
                    <a:lstStyle/>
                    <a:p>
                      <a:r>
                        <a:t>Aucun dieu</a:t>
                      </a:r>
                    </a:p>
                  </a:txBody>
                  <a:tcPr/>
                </a:tc>
                <a:tc>
                  <a:txBody>
                    <a:bodyPr/>
                    <a:lstStyle/>
                    <a:p>
                      <a:r>
                        <a:t>Athéisme, bouddhisme, taoïsme</a:t>
                      </a:r>
                    </a:p>
                  </a:txBody>
                  <a:tcPr/>
                </a:tc>
                <a:extLst>
                  <a:ext uri="{0D108BD9-81ED-4DB2-BD59-A6C34878D82A}">
                    <a16:rowId xmlns:a16="http://schemas.microsoft.com/office/drawing/2014/main" val="2974347760"/>
                  </a:ext>
                </a:extLst>
              </a:tr>
              <a:tr h="370840">
                <a:tc>
                  <a:txBody>
                    <a:bodyPr/>
                    <a:lstStyle/>
                    <a:p>
                      <a:r>
                        <a:t>Animisme</a:t>
                      </a:r>
                    </a:p>
                  </a:txBody>
                  <a:tcPr/>
                </a:tc>
                <a:tc>
                  <a:txBody>
                    <a:bodyPr/>
                    <a:lstStyle/>
                    <a:p>
                      <a:r>
                        <a:t>Êtres non humains (animaux, plantes, objets naturels)</a:t>
                      </a:r>
                    </a:p>
                  </a:txBody>
                  <a:tcPr/>
                </a:tc>
                <a:tc>
                  <a:txBody>
                    <a:bodyPr/>
                    <a:lstStyle/>
                    <a:p>
                      <a:r>
                        <a:t>Culte autochtone de la nature, Shintoïsme</a:t>
                      </a:r>
                    </a:p>
                  </a:txBody>
                  <a:tcPr/>
                </a:tc>
                <a:extLst>
                  <a:ext uri="{0D108BD9-81ED-4DB2-BD59-A6C34878D82A}">
                    <a16:rowId xmlns:a16="http://schemas.microsoft.com/office/drawing/2014/main" val="114624149"/>
                  </a:ext>
                </a:extLst>
              </a:tr>
            </a:tbl>
          </a:graphicData>
        </a:graphic>
      </p:graphicFrame>
      <p:sp>
        <p:nvSpPr>
          <p:cNvPr id="12" name="TextBox 11">
            <a:extLst>
              <a:ext uri="{FF2B5EF4-FFF2-40B4-BE49-F238E27FC236}">
                <a16:creationId xmlns:a16="http://schemas.microsoft.com/office/drawing/2014/main" id="{B5D26565-D903-4C93-AEC4-87A9ED131CAD}"/>
              </a:ext>
            </a:extLst>
          </p:cNvPr>
          <p:cNvSpPr txBox="1"/>
          <p:nvPr/>
        </p:nvSpPr>
        <p:spPr>
          <a:xfrm>
            <a:off x="0" y="4634095"/>
            <a:ext cx="9144000" cy="261610"/>
          </a:xfrm>
          <a:prstGeom prst="rect">
            <a:avLst/>
          </a:prstGeom>
          <a:solidFill>
            <a:srgbClr val="000000"/>
          </a:solidFill>
        </p:spPr>
        <p:txBody>
          <a:bodyPr wrap="square" rtlCol="0">
            <a:spAutoFit/>
          </a:bodyPr>
          <a:lstStyle/>
          <a:p>
            <a:pPr algn="r"/>
            <a:r>
              <a:rPr lang="fr-CA"/>
              <a:t>« </a:t>
            </a:r>
            <a:r>
              <a:rPr lang="fr-CA" sz="1100" dirty="0">
                <a:solidFill>
                  <a:schemeClr val="bg1"/>
                </a:solidFill>
                <a:hlinkClick r:id="rId3">
                  <a:extLst>
                    <a:ext uri="{A12FA001-AC4F-418D-AE19-62706E023703}">
                      <ahyp:hlinkClr xmlns:ahyp="http://schemas.microsoft.com/office/drawing/2018/hyperlinkcolor" val="tx"/>
                    </a:ext>
                  </a:extLst>
                </a:hlinkClick>
              </a:rPr>
              <a:t>Tableau des catégories de religion</a:t>
            </a:r>
            <a:r>
              <a:rPr lang="fr-CA"/>
              <a:t> »</a:t>
            </a:r>
            <a:r>
              <a:rPr lang="fr-CA" sz="1100" dirty="0">
                <a:solidFill>
                  <a:schemeClr val="bg1"/>
                </a:solidFill>
              </a:rPr>
              <a:t> © William Little. CC BY.</a:t>
            </a:r>
          </a:p>
        </p:txBody>
      </p:sp>
    </p:spTree>
    <p:extLst>
      <p:ext uri="{BB962C8B-B14F-4D97-AF65-F5344CB8AC3E}">
        <p14:creationId xmlns:p14="http://schemas.microsoft.com/office/powerpoint/2010/main" val="468686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32BB7-8CF1-4CA0-8D50-990FCB96450C}"/>
              </a:ext>
            </a:extLst>
          </p:cNvPr>
          <p:cNvSpPr>
            <a:spLocks noGrp="1"/>
          </p:cNvSpPr>
          <p:nvPr>
            <p:ph type="title"/>
          </p:nvPr>
        </p:nvSpPr>
        <p:spPr/>
        <p:txBody>
          <a:bodyPr/>
          <a:lstStyle/>
          <a:p>
            <a:r>
              <a:rPr lang="fr-CA"/>
              <a:t>Contenu audio</a:t>
            </a:r>
          </a:p>
        </p:txBody>
      </p:sp>
      <p:sp>
        <p:nvSpPr>
          <p:cNvPr id="5" name="Text Placeholder 4">
            <a:extLst>
              <a:ext uri="{FF2B5EF4-FFF2-40B4-BE49-F238E27FC236}">
                <a16:creationId xmlns:a16="http://schemas.microsoft.com/office/drawing/2014/main" id="{2C3A2DBE-89E0-4152-B9DE-E54B74A32AA5}"/>
              </a:ext>
            </a:extLst>
          </p:cNvPr>
          <p:cNvSpPr>
            <a:spLocks noGrp="1"/>
          </p:cNvSpPr>
          <p:nvPr>
            <p:ph type="body" sz="quarter" idx="10"/>
          </p:nvPr>
        </p:nvSpPr>
        <p:spPr/>
        <p:txBody>
          <a:bodyPr>
            <a:normAutofit/>
          </a:bodyPr>
          <a:lstStyle/>
          <a:p>
            <a:pPr>
              <a:buFont typeface="Wingdings" panose="05000000000000000000" pitchFamily="2" charset="2"/>
              <a:buChar char="q"/>
            </a:pPr>
            <a:r>
              <a:rPr lang="fr-CA"/>
              <a:t> Comprend une transcription</a:t>
            </a:r>
          </a:p>
        </p:txBody>
      </p:sp>
      <p:sp>
        <p:nvSpPr>
          <p:cNvPr id="4" name="Content Placeholder 3">
            <a:extLst>
              <a:ext uri="{FF2B5EF4-FFF2-40B4-BE49-F238E27FC236}">
                <a16:creationId xmlns:a16="http://schemas.microsoft.com/office/drawing/2014/main" id="{3A649AAE-86E1-4D2F-B30B-BB500394FB45}"/>
              </a:ext>
            </a:extLst>
          </p:cNvPr>
          <p:cNvSpPr>
            <a:spLocks noGrp="1"/>
          </p:cNvSpPr>
          <p:nvPr>
            <p:ph idx="1"/>
          </p:nvPr>
        </p:nvSpPr>
        <p:spPr/>
        <p:txBody>
          <a:bodyPr>
            <a:normAutofit lnSpcReduction="10000"/>
          </a:bodyPr>
          <a:lstStyle/>
          <a:p>
            <a:pPr marL="0" indent="0">
              <a:buNone/>
            </a:pPr>
            <a:r>
              <a:rPr lang="fr-CA"/>
              <a:t>Exemples : Balados, entrevues, conférences enregistrées</a:t>
            </a:r>
          </a:p>
          <a:p>
            <a:pPr marL="0" indent="0">
              <a:buNone/>
            </a:pPr>
            <a:endParaRPr lang="fr-CA" dirty="0"/>
          </a:p>
          <a:p>
            <a:pPr marL="0" indent="0">
              <a:buNone/>
            </a:pPr>
            <a:r>
              <a:rPr lang="fr-CA"/>
              <a:t>Une transcription fournit un texte équivalent au contenu audio. Elle comprend : </a:t>
            </a:r>
          </a:p>
          <a:p>
            <a:r>
              <a:rPr lang="fr-CA"/>
              <a:t>Nom du(des) locuteur(s)</a:t>
            </a:r>
          </a:p>
          <a:p>
            <a:r>
              <a:rPr lang="fr-CA"/>
              <a:t>Titres et sous-titres</a:t>
            </a:r>
          </a:p>
          <a:p>
            <a:r>
              <a:rPr lang="fr-CA"/>
              <a:t>Tout le contenu audio pertinent, y compris :</a:t>
            </a:r>
          </a:p>
          <a:p>
            <a:pPr lvl="1"/>
            <a:r>
              <a:rPr lang="fr-CA"/>
              <a:t>Toutes les paroles prononcées</a:t>
            </a:r>
          </a:p>
          <a:p>
            <a:pPr lvl="1"/>
            <a:r>
              <a:rPr lang="fr-CA"/>
              <a:t>Descriptions pertinentes des paroles</a:t>
            </a:r>
          </a:p>
          <a:p>
            <a:pPr lvl="1"/>
            <a:r>
              <a:rPr lang="fr-CA"/>
              <a:t>Description des signaux non vocaux pertinents</a:t>
            </a:r>
          </a:p>
        </p:txBody>
      </p:sp>
    </p:spTree>
    <p:extLst>
      <p:ext uri="{BB962C8B-B14F-4D97-AF65-F5344CB8AC3E}">
        <p14:creationId xmlns:p14="http://schemas.microsoft.com/office/powerpoint/2010/main" val="1442071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D334D-E87E-4841-AACE-3506DEFDCC30}"/>
              </a:ext>
            </a:extLst>
          </p:cNvPr>
          <p:cNvSpPr>
            <a:spLocks noGrp="1"/>
          </p:cNvSpPr>
          <p:nvPr>
            <p:ph type="title"/>
          </p:nvPr>
        </p:nvSpPr>
        <p:spPr/>
        <p:txBody>
          <a:bodyPr/>
          <a:lstStyle/>
          <a:p>
            <a:r>
              <a:rPr lang="fr-CA"/>
              <a:t>Contenu vidéo</a:t>
            </a:r>
          </a:p>
        </p:txBody>
      </p:sp>
      <p:sp>
        <p:nvSpPr>
          <p:cNvPr id="5" name="Text Placeholder 4">
            <a:extLst>
              <a:ext uri="{FF2B5EF4-FFF2-40B4-BE49-F238E27FC236}">
                <a16:creationId xmlns:a16="http://schemas.microsoft.com/office/drawing/2014/main" id="{5C95534B-CF17-4559-B418-BFA5F4DDC8BA}"/>
              </a:ext>
            </a:extLst>
          </p:cNvPr>
          <p:cNvSpPr>
            <a:spLocks noGrp="1"/>
          </p:cNvSpPr>
          <p:nvPr>
            <p:ph type="body" sz="quarter" idx="10"/>
          </p:nvPr>
        </p:nvSpPr>
        <p:spPr/>
        <p:txBody>
          <a:bodyPr>
            <a:normAutofit fontScale="92500"/>
          </a:bodyPr>
          <a:lstStyle/>
          <a:p>
            <a:pPr>
              <a:buFont typeface="Wingdings" panose="05000000000000000000" pitchFamily="2" charset="2"/>
              <a:buChar char="q"/>
            </a:pPr>
            <a:r>
              <a:rPr lang="fr-CA" dirty="0"/>
              <a:t> Toute l’information visuelle pertinente est transmise au moyen d’une description audio ou d’une transcription.</a:t>
            </a:r>
          </a:p>
          <a:p>
            <a:pPr>
              <a:buFont typeface="Wingdings" panose="05000000000000000000" pitchFamily="2" charset="2"/>
              <a:buChar char="q"/>
            </a:pPr>
            <a:r>
              <a:rPr lang="fr-CA" dirty="0"/>
              <a:t> Toute l’information audio pertinente est transmise au moyen de sous-titres ou d’une transcription.</a:t>
            </a:r>
          </a:p>
        </p:txBody>
      </p:sp>
      <p:sp>
        <p:nvSpPr>
          <p:cNvPr id="4" name="Content Placeholder 3">
            <a:extLst>
              <a:ext uri="{FF2B5EF4-FFF2-40B4-BE49-F238E27FC236}">
                <a16:creationId xmlns:a16="http://schemas.microsoft.com/office/drawing/2014/main" id="{9CC867E8-5E48-45A8-A1B0-DF81E4E34FB5}"/>
              </a:ext>
            </a:extLst>
          </p:cNvPr>
          <p:cNvSpPr>
            <a:spLocks noGrp="1"/>
          </p:cNvSpPr>
          <p:nvPr>
            <p:ph idx="1"/>
          </p:nvPr>
        </p:nvSpPr>
        <p:spPr>
          <a:xfrm>
            <a:off x="3936052" y="474075"/>
            <a:ext cx="4966232" cy="3820835"/>
          </a:xfrm>
        </p:spPr>
        <p:txBody>
          <a:bodyPr>
            <a:normAutofit fontScale="92500"/>
          </a:bodyPr>
          <a:lstStyle/>
          <a:p>
            <a:pPr marL="0" indent="0">
              <a:buNone/>
            </a:pPr>
            <a:r>
              <a:rPr lang="fr-CA" b="1" dirty="0">
                <a:solidFill>
                  <a:srgbClr val="453862"/>
                </a:solidFill>
              </a:rPr>
              <a:t>Sous-titres : </a:t>
            </a:r>
            <a:r>
              <a:rPr lang="fr-CA"/>
              <a:t>Texte synchronisé avec l’audio dans une vidéo.</a:t>
            </a:r>
          </a:p>
          <a:p>
            <a:pPr marL="0" indent="0">
              <a:buNone/>
            </a:pPr>
            <a:endParaRPr lang="fr-CA" dirty="0"/>
          </a:p>
          <a:p>
            <a:pPr marL="0" indent="0">
              <a:buNone/>
            </a:pPr>
            <a:r>
              <a:rPr lang="fr-CA" b="1" dirty="0">
                <a:solidFill>
                  <a:srgbClr val="453862"/>
                </a:solidFill>
              </a:rPr>
              <a:t>Descriptions sonores : </a:t>
            </a:r>
            <a:r>
              <a:rPr lang="fr-CA"/>
              <a:t>Descriptions sonores du contenu visuel présenté dans la vidéo et non transmis par l’audio.</a:t>
            </a:r>
          </a:p>
          <a:p>
            <a:pPr marL="0" indent="0">
              <a:buNone/>
            </a:pPr>
            <a:endParaRPr lang="fr-CA" dirty="0"/>
          </a:p>
          <a:p>
            <a:pPr marL="0" indent="0">
              <a:buNone/>
            </a:pPr>
            <a:r>
              <a:rPr lang="fr-CA" b="1" dirty="0">
                <a:solidFill>
                  <a:srgbClr val="453862"/>
                </a:solidFill>
              </a:rPr>
              <a:t>Transcription :</a:t>
            </a:r>
            <a:r>
              <a:rPr lang="fr-CA"/>
              <a:t> Contient la même information que les transcriptions audio, mais peut aussi contenir une description pertinente du contenu visuel.</a:t>
            </a:r>
          </a:p>
        </p:txBody>
      </p:sp>
    </p:spTree>
    <p:extLst>
      <p:ext uri="{BB962C8B-B14F-4D97-AF65-F5344CB8AC3E}">
        <p14:creationId xmlns:p14="http://schemas.microsoft.com/office/powerpoint/2010/main" val="3776107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94D41-E537-4B84-AFB8-AE68032A4B84}"/>
              </a:ext>
            </a:extLst>
          </p:cNvPr>
          <p:cNvSpPr>
            <a:spLocks noGrp="1"/>
          </p:cNvSpPr>
          <p:nvPr>
            <p:ph type="title"/>
          </p:nvPr>
        </p:nvSpPr>
        <p:spPr/>
        <p:txBody>
          <a:bodyPr/>
          <a:lstStyle/>
          <a:p>
            <a:r>
              <a:rPr lang="fr-CA"/>
              <a:t>Couleur et contraste de couleurs</a:t>
            </a:r>
          </a:p>
        </p:txBody>
      </p:sp>
      <p:sp>
        <p:nvSpPr>
          <p:cNvPr id="5" name="Text Placeholder 4">
            <a:extLst>
              <a:ext uri="{FF2B5EF4-FFF2-40B4-BE49-F238E27FC236}">
                <a16:creationId xmlns:a16="http://schemas.microsoft.com/office/drawing/2014/main" id="{D1B2739E-6598-4B55-9B9B-5FF588746B4C}"/>
              </a:ext>
            </a:extLst>
          </p:cNvPr>
          <p:cNvSpPr>
            <a:spLocks noGrp="1"/>
          </p:cNvSpPr>
          <p:nvPr>
            <p:ph type="body" sz="quarter" idx="10"/>
          </p:nvPr>
        </p:nvSpPr>
        <p:spPr/>
        <p:txBody>
          <a:bodyPr>
            <a:normAutofit/>
          </a:bodyPr>
          <a:lstStyle/>
          <a:p>
            <a:pPr>
              <a:buFont typeface="Wingdings" panose="05000000000000000000" pitchFamily="2" charset="2"/>
              <a:buChar char="q"/>
            </a:pPr>
            <a:r>
              <a:rPr lang="fr-CA" sz="1800" dirty="0"/>
              <a:t> L’information n’est pas transmise uniquement par la couleur</a:t>
            </a:r>
          </a:p>
          <a:p>
            <a:pPr marL="0" indent="0">
              <a:buNone/>
            </a:pPr>
            <a:endParaRPr lang="fr-CA" sz="1800" dirty="0"/>
          </a:p>
          <a:p>
            <a:pPr>
              <a:buFont typeface="Wingdings" panose="05000000000000000000" pitchFamily="2" charset="2"/>
              <a:buChar char="q"/>
            </a:pPr>
            <a:r>
              <a:rPr lang="fr-CA" sz="1800" dirty="0"/>
              <a:t>Il y a suffisamment de contraste de couleurs entre l’avant-plan et l’arrière-plan</a:t>
            </a:r>
          </a:p>
        </p:txBody>
      </p:sp>
      <p:pic>
        <p:nvPicPr>
          <p:cNvPr id="11" name="Content Placeholder 10" descr="A bar chart comparing the number of students who prefer different types of devices. Each bar corresponds to a colour: red (desktop), blue (smartphone), or green (laptop)">
            <a:extLst>
              <a:ext uri="{FF2B5EF4-FFF2-40B4-BE49-F238E27FC236}">
                <a16:creationId xmlns:a16="http://schemas.microsoft.com/office/drawing/2014/main" id="{1CDD386D-9C90-4FFE-A37D-7553DEC26736}"/>
              </a:ext>
            </a:extLst>
          </p:cNvPr>
          <p:cNvPicPr>
            <a:picLocks noGrp="1" noChangeAspect="1"/>
          </p:cNvPicPr>
          <p:nvPr>
            <p:ph idx="11"/>
          </p:nvPr>
        </p:nvPicPr>
        <p:blipFill>
          <a:blip r:embed="rId3">
            <a:extLst>
              <a:ext uri="{28A0092B-C50C-407E-A947-70E740481C1C}">
                <a14:useLocalDpi xmlns:a14="http://schemas.microsoft.com/office/drawing/2010/main" val="0"/>
              </a:ext>
            </a:extLst>
          </a:blip>
          <a:stretch>
            <a:fillRect/>
          </a:stretch>
        </p:blipFill>
        <p:spPr>
          <a:xfrm>
            <a:off x="3796730" y="207721"/>
            <a:ext cx="2436429" cy="2022236"/>
          </a:xfrm>
          <a:ln>
            <a:solidFill>
              <a:schemeClr val="tx1"/>
            </a:solidFill>
          </a:ln>
        </p:spPr>
      </p:pic>
      <p:pic>
        <p:nvPicPr>
          <p:cNvPr id="3074" name="Picture 2" descr="When viewed in greyscale, it is really difficult to tell which bar corresponds to which device type">
            <a:extLst>
              <a:ext uri="{FF2B5EF4-FFF2-40B4-BE49-F238E27FC236}">
                <a16:creationId xmlns:a16="http://schemas.microsoft.com/office/drawing/2014/main" id="{2B547E85-23D9-49C1-B27D-6ABE5B000C35}"/>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532356" y="207720"/>
            <a:ext cx="2436429" cy="202411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3" name="Picture 12" descr="The same bar chart but each bar is labeled and the colours used have a much high colour contrast ratio. It no longer relies on colour alone to convey information">
            <a:extLst>
              <a:ext uri="{FF2B5EF4-FFF2-40B4-BE49-F238E27FC236}">
                <a16:creationId xmlns:a16="http://schemas.microsoft.com/office/drawing/2014/main" id="{2CB0FFD1-8DDB-4960-A249-021BFC4808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09962" y="2315999"/>
            <a:ext cx="2436429" cy="2176543"/>
          </a:xfrm>
          <a:prstGeom prst="rect">
            <a:avLst/>
          </a:prstGeom>
          <a:ln>
            <a:solidFill>
              <a:schemeClr val="tx1"/>
            </a:solidFill>
          </a:ln>
        </p:spPr>
      </p:pic>
      <p:sp>
        <p:nvSpPr>
          <p:cNvPr id="15" name="TextBox 14">
            <a:extLst>
              <a:ext uri="{FF2B5EF4-FFF2-40B4-BE49-F238E27FC236}">
                <a16:creationId xmlns:a16="http://schemas.microsoft.com/office/drawing/2014/main" id="{1AC08D2B-8528-4819-826D-FF9CF6ADB1CC}"/>
              </a:ext>
            </a:extLst>
          </p:cNvPr>
          <p:cNvSpPr txBox="1"/>
          <p:nvPr/>
        </p:nvSpPr>
        <p:spPr>
          <a:xfrm>
            <a:off x="0" y="4578584"/>
            <a:ext cx="9144000" cy="261610"/>
          </a:xfrm>
          <a:prstGeom prst="rect">
            <a:avLst/>
          </a:prstGeom>
          <a:solidFill>
            <a:schemeClr val="tx1"/>
          </a:solidFill>
        </p:spPr>
        <p:txBody>
          <a:bodyPr wrap="square" rtlCol="0">
            <a:spAutoFit/>
          </a:bodyPr>
          <a:lstStyle/>
          <a:p>
            <a:pPr algn="r"/>
            <a:r>
              <a:rPr lang="fr-CA"/>
              <a:t>« </a:t>
            </a:r>
            <a:r>
              <a:rPr lang="fr-CA" sz="1100" dirty="0">
                <a:solidFill>
                  <a:schemeClr val="bg1"/>
                </a:solidFill>
                <a:hlinkClick r:id="rId6">
                  <a:extLst>
                    <a:ext uri="{A12FA001-AC4F-418D-AE19-62706E023703}">
                      <ahyp:hlinkClr xmlns:ahyp="http://schemas.microsoft.com/office/drawing/2018/hyperlinkcolor" val="tx"/>
                    </a:ext>
                  </a:extLst>
                </a:hlinkClick>
              </a:rPr>
              <a:t>Graphiques des préférences en matière d’appareils pour étudiants</a:t>
            </a:r>
            <a:r>
              <a:rPr lang="fr-CA"/>
              <a:t> »</a:t>
            </a:r>
            <a:r>
              <a:rPr lang="fr-CA" sz="1100" dirty="0">
                <a:solidFill>
                  <a:schemeClr val="bg1"/>
                </a:solidFill>
              </a:rPr>
              <a:t>, par BCcampus. © CC BY</a:t>
            </a:r>
          </a:p>
        </p:txBody>
      </p:sp>
    </p:spTree>
    <p:extLst>
      <p:ext uri="{BB962C8B-B14F-4D97-AF65-F5344CB8AC3E}">
        <p14:creationId xmlns:p14="http://schemas.microsoft.com/office/powerpoint/2010/main" val="1793823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650F5C6-398E-48FB-A810-1E5E7622486F}"/>
              </a:ext>
            </a:extLst>
          </p:cNvPr>
          <p:cNvSpPr>
            <a:spLocks noGrp="1"/>
          </p:cNvSpPr>
          <p:nvPr>
            <p:ph type="ctrTitle"/>
          </p:nvPr>
        </p:nvSpPr>
        <p:spPr/>
        <p:txBody>
          <a:bodyPr/>
          <a:lstStyle/>
          <a:p>
            <a:r>
              <a:rPr lang="fr-CA"/>
              <a:t>Vérificateur de contraste</a:t>
            </a:r>
          </a:p>
        </p:txBody>
      </p:sp>
      <p:sp>
        <p:nvSpPr>
          <p:cNvPr id="7" name="Subtitle 6">
            <a:extLst>
              <a:ext uri="{FF2B5EF4-FFF2-40B4-BE49-F238E27FC236}">
                <a16:creationId xmlns:a16="http://schemas.microsoft.com/office/drawing/2014/main" id="{81BFDE22-5CFE-4DA9-B219-A33E18721D9E}"/>
              </a:ext>
            </a:extLst>
          </p:cNvPr>
          <p:cNvSpPr>
            <a:spLocks noGrp="1"/>
          </p:cNvSpPr>
          <p:nvPr>
            <p:ph type="subTitle" idx="1"/>
          </p:nvPr>
        </p:nvSpPr>
        <p:spPr>
          <a:xfrm>
            <a:off x="1143000" y="2091928"/>
            <a:ext cx="6858000" cy="800902"/>
          </a:xfrm>
        </p:spPr>
        <p:txBody>
          <a:bodyPr>
            <a:normAutofit/>
          </a:bodyPr>
          <a:lstStyle/>
          <a:p>
            <a:r>
              <a:rPr lang="fr-CA" sz="3600" dirty="0"/>
              <a:t>https://contrastchecker.com/</a:t>
            </a:r>
          </a:p>
        </p:txBody>
      </p:sp>
    </p:spTree>
    <p:extLst>
      <p:ext uri="{BB962C8B-B14F-4D97-AF65-F5344CB8AC3E}">
        <p14:creationId xmlns:p14="http://schemas.microsoft.com/office/powerpoint/2010/main" val="3103745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17F1C-551D-474D-9689-F1EDB355E327}"/>
              </a:ext>
            </a:extLst>
          </p:cNvPr>
          <p:cNvSpPr>
            <a:spLocks noGrp="1"/>
          </p:cNvSpPr>
          <p:nvPr>
            <p:ph type="title"/>
          </p:nvPr>
        </p:nvSpPr>
        <p:spPr>
          <a:xfrm>
            <a:off x="0" y="-27710"/>
            <a:ext cx="3712354" cy="2479432"/>
          </a:xfrm>
        </p:spPr>
        <p:txBody>
          <a:bodyPr/>
          <a:lstStyle/>
          <a:p>
            <a:r>
              <a:rPr lang="fr-CA"/>
              <a:t>Images</a:t>
            </a:r>
          </a:p>
        </p:txBody>
      </p:sp>
      <p:sp>
        <p:nvSpPr>
          <p:cNvPr id="6" name="Content Placeholder 5">
            <a:extLst>
              <a:ext uri="{FF2B5EF4-FFF2-40B4-BE49-F238E27FC236}">
                <a16:creationId xmlns:a16="http://schemas.microsoft.com/office/drawing/2014/main" id="{43F72C5B-1035-4AEF-8FAD-7FA54C5D0538}"/>
              </a:ext>
            </a:extLst>
          </p:cNvPr>
          <p:cNvSpPr>
            <a:spLocks noGrp="1"/>
          </p:cNvSpPr>
          <p:nvPr>
            <p:ph idx="1"/>
          </p:nvPr>
        </p:nvSpPr>
        <p:spPr>
          <a:xfrm>
            <a:off x="4002554" y="296737"/>
            <a:ext cx="4966232" cy="1958784"/>
          </a:xfrm>
          <a:ln>
            <a:solidFill>
              <a:srgbClr val="453862"/>
            </a:solidFill>
          </a:ln>
        </p:spPr>
        <p:txBody>
          <a:bodyPr>
            <a:normAutofit/>
          </a:bodyPr>
          <a:lstStyle/>
          <a:p>
            <a:pPr marL="0" indent="0">
              <a:buNone/>
            </a:pPr>
            <a:r>
              <a:rPr lang="fr-CA" b="1" dirty="0">
                <a:solidFill>
                  <a:srgbClr val="453862"/>
                </a:solidFill>
              </a:rPr>
              <a:t>Une image décorative</a:t>
            </a:r>
            <a:r>
              <a:rPr lang="fr-CA"/>
              <a:t> </a:t>
            </a:r>
            <a:r>
              <a:rPr lang="fr-CA" dirty="0">
                <a:solidFill>
                  <a:srgbClr val="453862"/>
                </a:solidFill>
              </a:rPr>
              <a:t>n’a pas besoin d’une description textuelle.</a:t>
            </a:r>
          </a:p>
          <a:p>
            <a:r>
              <a:rPr lang="fr-CA"/>
              <a:t>principalement pour la conception</a:t>
            </a:r>
          </a:p>
          <a:p>
            <a:r>
              <a:rPr lang="fr-CA"/>
              <a:t>ne transmet pas de contenu (ou est déjà décrite dans le texte autour)</a:t>
            </a:r>
          </a:p>
        </p:txBody>
      </p:sp>
      <p:sp>
        <p:nvSpPr>
          <p:cNvPr id="4" name="Content Placeholder 3">
            <a:extLst>
              <a:ext uri="{FF2B5EF4-FFF2-40B4-BE49-F238E27FC236}">
                <a16:creationId xmlns:a16="http://schemas.microsoft.com/office/drawing/2014/main" id="{33D81B72-9078-4702-978C-2E857079F4AA}"/>
              </a:ext>
            </a:extLst>
          </p:cNvPr>
          <p:cNvSpPr>
            <a:spLocks noGrp="1"/>
          </p:cNvSpPr>
          <p:nvPr>
            <p:ph type="body" sz="quarter" idx="10"/>
          </p:nvPr>
        </p:nvSpPr>
        <p:spPr>
          <a:xfrm>
            <a:off x="1" y="2451722"/>
            <a:ext cx="3712354" cy="2377453"/>
          </a:xfrm>
        </p:spPr>
        <p:txBody>
          <a:bodyPr>
            <a:normAutofit fontScale="62500" lnSpcReduction="20000"/>
          </a:bodyPr>
          <a:lstStyle/>
          <a:p>
            <a:pPr>
              <a:buFont typeface="Wingdings" panose="05000000000000000000" pitchFamily="2" charset="2"/>
              <a:buChar char="q"/>
            </a:pPr>
            <a:r>
              <a:rPr lang="fr-CA" dirty="0"/>
              <a:t> Les images qui transmettent de l’information sont accompagnées de texte complémentaire décrivant le contenu ou la fonction de l’image.</a:t>
            </a:r>
          </a:p>
          <a:p>
            <a:pPr>
              <a:buFont typeface="Wingdings" panose="05000000000000000000" pitchFamily="2" charset="2"/>
              <a:buChar char="q"/>
            </a:pPr>
            <a:r>
              <a:rPr lang="fr-CA" dirty="0"/>
              <a:t> Les images purement décoratives ne sont pas accompagnées de texte complémentaire.</a:t>
            </a:r>
          </a:p>
          <a:p>
            <a:pPr>
              <a:buFont typeface="Wingdings" panose="05000000000000000000" pitchFamily="2" charset="2"/>
              <a:buChar char="q"/>
            </a:pPr>
            <a:r>
              <a:rPr lang="fr-CA" dirty="0"/>
              <a:t> Les graphiques, les tableaux et les cartes sont accompagnés de renseignements contextuels ou complémentaires dans le texte entourant l’image.</a:t>
            </a:r>
          </a:p>
          <a:p>
            <a:pPr>
              <a:buFont typeface="Wingdings" panose="05000000000000000000" pitchFamily="2" charset="2"/>
              <a:buChar char="q"/>
            </a:pPr>
            <a:r>
              <a:rPr lang="fr-CA" dirty="0"/>
              <a:t> Les images ne comptent pas sur la couleur pour transmettre l’information.</a:t>
            </a:r>
          </a:p>
        </p:txBody>
      </p:sp>
      <p:sp>
        <p:nvSpPr>
          <p:cNvPr id="7" name="Content Placeholder 6">
            <a:extLst>
              <a:ext uri="{FF2B5EF4-FFF2-40B4-BE49-F238E27FC236}">
                <a16:creationId xmlns:a16="http://schemas.microsoft.com/office/drawing/2014/main" id="{F6E0186D-19B6-4121-820B-84EE56465A9F}"/>
              </a:ext>
            </a:extLst>
          </p:cNvPr>
          <p:cNvSpPr>
            <a:spLocks noGrp="1"/>
          </p:cNvSpPr>
          <p:nvPr>
            <p:ph idx="11"/>
          </p:nvPr>
        </p:nvSpPr>
        <p:spPr>
          <a:xfrm>
            <a:off x="4002554" y="2565823"/>
            <a:ext cx="4966232" cy="1958785"/>
          </a:xfrm>
          <a:ln>
            <a:solidFill>
              <a:srgbClr val="453862"/>
            </a:solidFill>
          </a:ln>
        </p:spPr>
        <p:txBody>
          <a:bodyPr>
            <a:normAutofit lnSpcReduction="10000"/>
          </a:bodyPr>
          <a:lstStyle/>
          <a:p>
            <a:pPr marL="0" indent="0">
              <a:buNone/>
            </a:pPr>
            <a:r>
              <a:rPr lang="fr-CA" b="1" dirty="0">
                <a:solidFill>
                  <a:srgbClr val="453862"/>
                </a:solidFill>
              </a:rPr>
              <a:t>Une image fonctionnelle</a:t>
            </a:r>
            <a:r>
              <a:rPr lang="fr-CA"/>
              <a:t> </a:t>
            </a:r>
            <a:r>
              <a:rPr lang="fr-CA" dirty="0">
                <a:solidFill>
                  <a:srgbClr val="453862"/>
                </a:solidFill>
              </a:rPr>
              <a:t>contient du contenu qui nécessite une description textuelle.</a:t>
            </a:r>
            <a:endParaRPr lang="fr-CA" dirty="0"/>
          </a:p>
          <a:p>
            <a:r>
              <a:rPr lang="fr-CA"/>
              <a:t>Balise ALT</a:t>
            </a:r>
          </a:p>
          <a:p>
            <a:r>
              <a:rPr lang="fr-CA"/>
              <a:t>Texte ou légende entourant l’image</a:t>
            </a:r>
          </a:p>
          <a:p>
            <a:r>
              <a:rPr lang="fr-CA"/>
              <a:t>Longue description</a:t>
            </a:r>
          </a:p>
          <a:p>
            <a:endParaRPr lang="fr-CA" dirty="0"/>
          </a:p>
        </p:txBody>
      </p:sp>
    </p:spTree>
    <p:extLst>
      <p:ext uri="{BB962C8B-B14F-4D97-AF65-F5344CB8AC3E}">
        <p14:creationId xmlns:p14="http://schemas.microsoft.com/office/powerpoint/2010/main" val="3605361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064E9-785B-4BA1-840B-31DAACA5C1E1}"/>
              </a:ext>
            </a:extLst>
          </p:cNvPr>
          <p:cNvSpPr>
            <a:spLocks noGrp="1"/>
          </p:cNvSpPr>
          <p:nvPr>
            <p:ph type="title"/>
          </p:nvPr>
        </p:nvSpPr>
        <p:spPr>
          <a:xfrm>
            <a:off x="571500" y="602493"/>
            <a:ext cx="3985902" cy="994173"/>
          </a:xfrm>
        </p:spPr>
        <p:txBody>
          <a:bodyPr vert="horz" lIns="91440" tIns="45720" rIns="91440" bIns="45720" rtlCol="0" anchor="ctr">
            <a:normAutofit/>
          </a:bodyPr>
          <a:lstStyle/>
          <a:p>
            <a:pPr algn="l" defTabSz="914400"/>
            <a:r>
              <a:rPr lang="fr-CA" sz="4400" dirty="0">
                <a:solidFill>
                  <a:schemeClr val="tx1"/>
                </a:solidFill>
                <a:latin typeface="+mj-lt"/>
              </a:rPr>
              <a:t>Balise ALT</a:t>
            </a:r>
          </a:p>
        </p:txBody>
      </p:sp>
      <p:sp>
        <p:nvSpPr>
          <p:cNvPr id="3" name="Content Placeholder 2">
            <a:extLst>
              <a:ext uri="{FF2B5EF4-FFF2-40B4-BE49-F238E27FC236}">
                <a16:creationId xmlns:a16="http://schemas.microsoft.com/office/drawing/2014/main" id="{9E1C7CFF-3510-4537-844D-D7189F3E71E8}"/>
              </a:ext>
            </a:extLst>
          </p:cNvPr>
          <p:cNvSpPr>
            <a:spLocks noGrp="1"/>
          </p:cNvSpPr>
          <p:nvPr>
            <p:ph idx="1"/>
          </p:nvPr>
        </p:nvSpPr>
        <p:spPr>
          <a:xfrm>
            <a:off x="571500" y="1709263"/>
            <a:ext cx="3985907" cy="2531940"/>
          </a:xfrm>
        </p:spPr>
        <p:txBody>
          <a:bodyPr vert="horz" lIns="91440" tIns="45720" rIns="91440" bIns="45720" rtlCol="0" anchor="t">
            <a:normAutofit lnSpcReduction="10000"/>
          </a:bodyPr>
          <a:lstStyle/>
          <a:p>
            <a:pPr marL="0" indent="0" defTabSz="914400">
              <a:buNone/>
            </a:pPr>
            <a:r>
              <a:rPr lang="fr-CA" sz="1800" dirty="0">
                <a:latin typeface="+mn-lt"/>
              </a:rPr>
              <a:t>Brève description textuelle d’une image qui apparaît dans l’attribut ALT de la balise d’image.</a:t>
            </a:r>
          </a:p>
          <a:p>
            <a:pPr defTabSz="914400"/>
            <a:r>
              <a:rPr lang="fr-CA" sz="1800" dirty="0">
                <a:latin typeface="+mn-lt"/>
              </a:rPr>
              <a:t>N’apparaît pas visuellement </a:t>
            </a:r>
          </a:p>
          <a:p>
            <a:pPr defTabSz="914400"/>
            <a:r>
              <a:rPr lang="fr-CA" sz="1800" dirty="0">
                <a:latin typeface="+mn-lt"/>
              </a:rPr>
              <a:t>Accessible par la technologie texte-parole (y compris les lecteurs d’écran)</a:t>
            </a:r>
          </a:p>
          <a:p>
            <a:pPr defTabSz="914400"/>
            <a:r>
              <a:rPr lang="fr-CA" sz="1800" dirty="0">
                <a:latin typeface="+mn-lt"/>
              </a:rPr>
              <a:t>Doit compter moins de 125 caractères</a:t>
            </a:r>
          </a:p>
          <a:p>
            <a:pPr defTabSz="914400"/>
            <a:r>
              <a:rPr lang="fr-CA" sz="1800" dirty="0">
                <a:latin typeface="+mn-lt"/>
              </a:rPr>
              <a:t>Il n’est pas nécessaire d’inscrire « Image de ».</a:t>
            </a:r>
          </a:p>
        </p:txBody>
      </p:sp>
      <p:sp>
        <p:nvSpPr>
          <p:cNvPr id="11" name="Freeform: Shape 1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37085" y="-1506"/>
            <a:ext cx="4206915" cy="438020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Content Placeholder 5" descr="A blind student uses a screen reader and a refreshable braille display to navigate his computer">
            <a:extLst>
              <a:ext uri="{FF2B5EF4-FFF2-40B4-BE49-F238E27FC236}">
                <a16:creationId xmlns:a16="http://schemas.microsoft.com/office/drawing/2014/main" id="{27E9C405-D973-40A7-9549-BD38CEFA502D}"/>
              </a:ext>
            </a:extLst>
          </p:cNvPr>
          <p:cNvPicPr>
            <a:picLocks noGrp="1" noChangeAspect="1"/>
          </p:cNvPicPr>
          <p:nvPr>
            <p:ph idx="10"/>
          </p:nvPr>
        </p:nvPicPr>
        <p:blipFill rotWithShape="1">
          <a:blip r:embed="rId2">
            <a:extLst>
              <a:ext uri="{28A0092B-C50C-407E-A947-70E740481C1C}">
                <a14:useLocalDpi xmlns:a14="http://schemas.microsoft.com/office/drawing/2010/main" val="0"/>
              </a:ext>
            </a:extLst>
          </a:blip>
          <a:srcRect l="6664" r="21160" b="-2"/>
          <a:stretch/>
        </p:blipFill>
        <p:spPr>
          <a:xfrm>
            <a:off x="5062605" y="-1"/>
            <a:ext cx="4081395" cy="4241204"/>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7" name="TextBox 6">
            <a:extLst>
              <a:ext uri="{FF2B5EF4-FFF2-40B4-BE49-F238E27FC236}">
                <a16:creationId xmlns:a16="http://schemas.microsoft.com/office/drawing/2014/main" id="{CEE0744A-B318-4545-8315-57CB2F357323}"/>
              </a:ext>
            </a:extLst>
          </p:cNvPr>
          <p:cNvSpPr txBox="1"/>
          <p:nvPr/>
        </p:nvSpPr>
        <p:spPr>
          <a:xfrm>
            <a:off x="6235092" y="4881890"/>
            <a:ext cx="2709396" cy="261610"/>
          </a:xfrm>
          <a:prstGeom prst="rect">
            <a:avLst/>
          </a:prstGeom>
          <a:noFill/>
        </p:spPr>
        <p:txBody>
          <a:bodyPr wrap="none" rtlCol="0">
            <a:spAutoFit/>
          </a:bodyPr>
          <a:lstStyle/>
          <a:p>
            <a:r>
              <a:rPr lang="fr-CA" dirty="0"/>
              <a:t>« </a:t>
            </a:r>
            <a:r>
              <a:rPr lang="fr-CA" sz="1100" dirty="0">
                <a:hlinkClick r:id="rId3">
                  <a:extLst>
                    <a:ext uri="{A12FA001-AC4F-418D-AE19-62706E023703}">
                      <ahyp:hlinkClr xmlns:ahyp="http://schemas.microsoft.com/office/drawing/2018/hyperlinkcolor" val="tx"/>
                    </a:ext>
                  </a:extLst>
                </a:hlinkClick>
              </a:rPr>
              <a:t>WFE003  : Jacob</a:t>
            </a:r>
            <a:r>
              <a:rPr lang="fr-CA" dirty="0"/>
              <a:t> »</a:t>
            </a:r>
            <a:r>
              <a:rPr lang="fr-CA" sz="1100" dirty="0"/>
              <a:t> © </a:t>
            </a:r>
            <a:r>
              <a:rPr lang="fr-CA" sz="1100" dirty="0">
                <a:hlinkClick r:id="rId4">
                  <a:extLst>
                    <a:ext uri="{A12FA001-AC4F-418D-AE19-62706E023703}">
                      <ahyp:hlinkClr xmlns:ahyp="http://schemas.microsoft.com/office/drawing/2018/hyperlinkcolor" val="tx"/>
                    </a:ext>
                  </a:extLst>
                </a:hlinkClick>
              </a:rPr>
              <a:t>Rosenfeld Media</a:t>
            </a:r>
            <a:r>
              <a:rPr lang="fr-CA" sz="1100" dirty="0"/>
              <a:t>. CC BY</a:t>
            </a:r>
          </a:p>
        </p:txBody>
      </p:sp>
    </p:spTree>
    <p:extLst>
      <p:ext uri="{BB962C8B-B14F-4D97-AF65-F5344CB8AC3E}">
        <p14:creationId xmlns:p14="http://schemas.microsoft.com/office/powerpoint/2010/main" val="136377241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4A2EE-99FD-4C43-8CAE-BA03FB335FA5}"/>
              </a:ext>
            </a:extLst>
          </p:cNvPr>
          <p:cNvSpPr>
            <a:spLocks noGrp="1"/>
          </p:cNvSpPr>
          <p:nvPr>
            <p:ph type="title"/>
          </p:nvPr>
        </p:nvSpPr>
        <p:spPr>
          <a:xfrm>
            <a:off x="-1" y="0"/>
            <a:ext cx="3663143" cy="4807444"/>
          </a:xfrm>
        </p:spPr>
        <p:txBody>
          <a:bodyPr/>
          <a:lstStyle/>
          <a:p>
            <a:r>
              <a:rPr lang="fr-CA"/>
              <a:t>Texte/légende accompagnant l’image</a:t>
            </a:r>
          </a:p>
        </p:txBody>
      </p:sp>
      <p:pic>
        <p:nvPicPr>
          <p:cNvPr id="8" name="Content Placeholder 7">
            <a:extLst>
              <a:ext uri="{FF2B5EF4-FFF2-40B4-BE49-F238E27FC236}">
                <a16:creationId xmlns:a16="http://schemas.microsoft.com/office/drawing/2014/main" id="{76DB332E-AA35-4D70-93EA-E1B9D4C8B5FB}"/>
              </a:ext>
              <a:ext uri="{C183D7F6-B498-43B3-948B-1728B52AA6E4}">
                <adec:decorative xmlns:adec="http://schemas.microsoft.com/office/drawing/2017/decorative" val="1"/>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7557"/>
          <a:stretch/>
        </p:blipFill>
        <p:spPr>
          <a:xfrm>
            <a:off x="5209609" y="161687"/>
            <a:ext cx="2663687" cy="2826319"/>
          </a:xfrm>
        </p:spPr>
      </p:pic>
      <p:sp>
        <p:nvSpPr>
          <p:cNvPr id="4" name="Content Placeholder 3">
            <a:extLst>
              <a:ext uri="{FF2B5EF4-FFF2-40B4-BE49-F238E27FC236}">
                <a16:creationId xmlns:a16="http://schemas.microsoft.com/office/drawing/2014/main" id="{33DAFC1B-0F76-4F67-A336-7EA6E7628A37}"/>
              </a:ext>
            </a:extLst>
          </p:cNvPr>
          <p:cNvSpPr>
            <a:spLocks noGrp="1"/>
          </p:cNvSpPr>
          <p:nvPr>
            <p:ph idx="10"/>
          </p:nvPr>
        </p:nvSpPr>
        <p:spPr>
          <a:xfrm>
            <a:off x="5040642" y="3076375"/>
            <a:ext cx="3001619" cy="1308845"/>
          </a:xfrm>
        </p:spPr>
        <p:txBody>
          <a:bodyPr>
            <a:normAutofit lnSpcReduction="10000"/>
          </a:bodyPr>
          <a:lstStyle/>
          <a:p>
            <a:pPr marL="0" indent="0">
              <a:buNone/>
            </a:pPr>
            <a:r>
              <a:rPr lang="fr-CA" sz="1300" dirty="0">
                <a:latin typeface="+mn-lt"/>
              </a:rPr>
              <a:t>Figure 2.3 En 1871, la population des nouveaux arrivants en Colombie-Britannique était encore inférieure à celle des Autochtones, qui ont néanmoins été expédiés dans des réserves, la plupart sans traité. Femme sto:lo tissant des paniers, s.d.</a:t>
            </a:r>
          </a:p>
        </p:txBody>
      </p:sp>
      <p:sp>
        <p:nvSpPr>
          <p:cNvPr id="9" name="TextBox 8">
            <a:extLst>
              <a:ext uri="{FF2B5EF4-FFF2-40B4-BE49-F238E27FC236}">
                <a16:creationId xmlns:a16="http://schemas.microsoft.com/office/drawing/2014/main" id="{DAADCFDC-5F75-478D-8523-4571EBCC1683}"/>
              </a:ext>
            </a:extLst>
          </p:cNvPr>
          <p:cNvSpPr txBox="1"/>
          <p:nvPr/>
        </p:nvSpPr>
        <p:spPr>
          <a:xfrm>
            <a:off x="0" y="4578584"/>
            <a:ext cx="9144000" cy="261610"/>
          </a:xfrm>
          <a:prstGeom prst="rect">
            <a:avLst/>
          </a:prstGeom>
          <a:solidFill>
            <a:schemeClr val="tx1"/>
          </a:solidFill>
        </p:spPr>
        <p:txBody>
          <a:bodyPr wrap="square" rtlCol="0">
            <a:spAutoFit/>
          </a:bodyPr>
          <a:lstStyle/>
          <a:p>
            <a:pPr algn="r"/>
            <a:r>
              <a:rPr lang="fr-CA" sz="1100" dirty="0">
                <a:solidFill>
                  <a:schemeClr val="bg1"/>
                </a:solidFill>
                <a:hlinkClick r:id="rId3">
                  <a:extLst>
                    <a:ext uri="{A12FA001-AC4F-418D-AE19-62706E023703}">
                      <ahyp:hlinkClr xmlns:ahyp="http://schemas.microsoft.com/office/drawing/2018/hyperlinkcolor" val="tx"/>
                    </a:ext>
                  </a:extLst>
                </a:hlinkClick>
              </a:rPr>
              <a:t>Femme sto:lo tissant des paniers</a:t>
            </a:r>
            <a:r>
              <a:rPr lang="fr-CA" sz="1100" dirty="0">
                <a:solidFill>
                  <a:schemeClr val="bg1"/>
                </a:solidFill>
              </a:rPr>
              <a:t>, Musée royal de la Colombie-Britannique (PN996). Domaine public. </a:t>
            </a:r>
            <a:r>
              <a:rPr lang="fr-CA" sz="1100" dirty="0">
                <a:solidFill>
                  <a:schemeClr val="bg1"/>
                </a:solidFill>
                <a:hlinkClick r:id="rId4">
                  <a:extLst>
                    <a:ext uri="{A12FA001-AC4F-418D-AE19-62706E023703}">
                      <ahyp:hlinkClr xmlns:ahyp="http://schemas.microsoft.com/office/drawing/2018/hyperlinkcolor" val="tx"/>
                    </a:ext>
                  </a:extLst>
                </a:hlinkClick>
              </a:rPr>
              <a:t>Saisie d’image</a:t>
            </a:r>
            <a:r>
              <a:rPr lang="fr-CA" sz="1100" dirty="0">
                <a:solidFill>
                  <a:schemeClr val="bg1"/>
                </a:solidFill>
              </a:rPr>
              <a:t> © John Belshaw. CC BY.</a:t>
            </a:r>
          </a:p>
        </p:txBody>
      </p:sp>
    </p:spTree>
    <p:extLst>
      <p:ext uri="{BB962C8B-B14F-4D97-AF65-F5344CB8AC3E}">
        <p14:creationId xmlns:p14="http://schemas.microsoft.com/office/powerpoint/2010/main" val="914267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B08AA-9F8C-493B-8EFC-402CD7950C9B}"/>
              </a:ext>
            </a:extLst>
          </p:cNvPr>
          <p:cNvSpPr>
            <a:spLocks noGrp="1"/>
          </p:cNvSpPr>
          <p:nvPr>
            <p:ph type="title"/>
          </p:nvPr>
        </p:nvSpPr>
        <p:spPr>
          <a:xfrm>
            <a:off x="0" y="-1"/>
            <a:ext cx="3712354" cy="4565469"/>
          </a:xfrm>
          <a:solidFill>
            <a:srgbClr val="1698CA"/>
          </a:solidFill>
        </p:spPr>
        <p:txBody>
          <a:bodyPr/>
          <a:lstStyle/>
          <a:p>
            <a:pPr algn="l"/>
            <a:r>
              <a:rPr lang="fr-CA"/>
              <a:t>Descriptions longues pour les images complexes</a:t>
            </a:r>
          </a:p>
        </p:txBody>
      </p:sp>
      <p:sp>
        <p:nvSpPr>
          <p:cNvPr id="3" name="Content Placeholder 2">
            <a:extLst>
              <a:ext uri="{FF2B5EF4-FFF2-40B4-BE49-F238E27FC236}">
                <a16:creationId xmlns:a16="http://schemas.microsoft.com/office/drawing/2014/main" id="{B8E3E60D-1C35-4C84-8CFE-FD587022E16C}"/>
              </a:ext>
            </a:extLst>
          </p:cNvPr>
          <p:cNvSpPr>
            <a:spLocks noGrp="1"/>
          </p:cNvSpPr>
          <p:nvPr>
            <p:ph idx="1"/>
          </p:nvPr>
        </p:nvSpPr>
        <p:spPr>
          <a:xfrm>
            <a:off x="4002554" y="166027"/>
            <a:ext cx="4966232" cy="2271365"/>
          </a:xfrm>
        </p:spPr>
        <p:txBody>
          <a:bodyPr/>
          <a:lstStyle/>
          <a:p>
            <a:pPr marL="0" indent="0">
              <a:buNone/>
            </a:pPr>
            <a:r>
              <a:rPr lang="fr-CA" b="1" dirty="0"/>
              <a:t>Exemples</a:t>
            </a:r>
          </a:p>
          <a:p>
            <a:pPr marL="0" indent="0">
              <a:buNone/>
            </a:pPr>
            <a:r>
              <a:rPr lang="fr-CA" sz="1700" dirty="0"/>
              <a:t>diagrammes circulaires, diagrammes à barres, graphiques linéaires, organigrammes, diagrammes, illustrations, graphiques mathématiques et cartes</a:t>
            </a:r>
          </a:p>
          <a:p>
            <a:pPr marL="0" indent="0">
              <a:buNone/>
            </a:pPr>
            <a:endParaRPr lang="fr-CA" dirty="0"/>
          </a:p>
        </p:txBody>
      </p:sp>
      <p:pic>
        <p:nvPicPr>
          <p:cNvPr id="10" name="Content Placeholder 9" descr="A diagram of melting and settling processes in a volcanic magma chamber">
            <a:extLst>
              <a:ext uri="{FF2B5EF4-FFF2-40B4-BE49-F238E27FC236}">
                <a16:creationId xmlns:a16="http://schemas.microsoft.com/office/drawing/2014/main" id="{746CB0F3-CDBE-4CB8-971C-217CE81C4D40}"/>
              </a:ext>
            </a:extLst>
          </p:cNvPr>
          <p:cNvPicPr>
            <a:picLocks noGrp="1" noChangeAspect="1"/>
          </p:cNvPicPr>
          <p:nvPr>
            <p:ph idx="11"/>
          </p:nvPr>
        </p:nvPicPr>
        <p:blipFill>
          <a:blip r:embed="rId3" cstate="print">
            <a:extLst>
              <a:ext uri="{28A0092B-C50C-407E-A947-70E740481C1C}">
                <a14:useLocalDpi xmlns:a14="http://schemas.microsoft.com/office/drawing/2010/main" val="0"/>
              </a:ext>
            </a:extLst>
          </a:blip>
          <a:stretch>
            <a:fillRect/>
          </a:stretch>
        </p:blipFill>
        <p:spPr>
          <a:xfrm>
            <a:off x="4067696" y="1563283"/>
            <a:ext cx="1823308" cy="2027815"/>
          </a:xfrm>
          <a:ln>
            <a:solidFill>
              <a:schemeClr val="tx1"/>
            </a:solidFill>
          </a:ln>
        </p:spPr>
      </p:pic>
      <p:sp>
        <p:nvSpPr>
          <p:cNvPr id="4" name="TextBox 3">
            <a:extLst>
              <a:ext uri="{FF2B5EF4-FFF2-40B4-BE49-F238E27FC236}">
                <a16:creationId xmlns:a16="http://schemas.microsoft.com/office/drawing/2014/main" id="{852BC041-8E41-4BD8-9D0C-FF49011CE1C6}"/>
              </a:ext>
            </a:extLst>
          </p:cNvPr>
          <p:cNvSpPr txBox="1"/>
          <p:nvPr/>
        </p:nvSpPr>
        <p:spPr>
          <a:xfrm>
            <a:off x="0" y="4565468"/>
            <a:ext cx="9144000" cy="307777"/>
          </a:xfrm>
          <a:prstGeom prst="rect">
            <a:avLst/>
          </a:prstGeom>
          <a:solidFill>
            <a:schemeClr val="tx1"/>
          </a:solidFill>
        </p:spPr>
        <p:txBody>
          <a:bodyPr wrap="square" rtlCol="0">
            <a:spAutoFit/>
          </a:bodyPr>
          <a:lstStyle/>
          <a:p>
            <a:pPr algn="r"/>
            <a:r>
              <a:rPr lang="fr-CA" sz="1400" dirty="0">
                <a:solidFill>
                  <a:schemeClr val="bg1"/>
                </a:solidFill>
                <a:hlinkClick r:id="rId4">
                  <a:extLst>
                    <a:ext uri="{A12FA001-AC4F-418D-AE19-62706E023703}">
                      <ahyp:hlinkClr xmlns:ahyp="http://schemas.microsoft.com/office/drawing/2018/hyperlinkcolor" val="tx"/>
                    </a:ext>
                  </a:extLst>
                </a:hlinkClick>
              </a:rPr>
              <a:t>Chambre magmatique</a:t>
            </a:r>
            <a:r>
              <a:rPr lang="fr-CA" sz="1400" dirty="0">
                <a:solidFill>
                  <a:schemeClr val="bg1"/>
                </a:solidFill>
              </a:rPr>
              <a:t>, </a:t>
            </a:r>
            <a:r>
              <a:rPr lang="fr-CA" sz="1400" dirty="0">
                <a:solidFill>
                  <a:schemeClr val="bg1"/>
                </a:solidFill>
                <a:hlinkClick r:id="rId5">
                  <a:extLst>
                    <a:ext uri="{A12FA001-AC4F-418D-AE19-62706E023703}">
                      <ahyp:hlinkClr xmlns:ahyp="http://schemas.microsoft.com/office/drawing/2018/hyperlinkcolor" val="tx"/>
                    </a:ext>
                  </a:extLst>
                </a:hlinkClick>
              </a:rPr>
              <a:t>Ondes P et S</a:t>
            </a:r>
            <a:r>
              <a:rPr lang="fr-CA" sz="1400" dirty="0">
                <a:solidFill>
                  <a:schemeClr val="bg1"/>
                </a:solidFill>
              </a:rPr>
              <a:t>, et </a:t>
            </a:r>
            <a:r>
              <a:rPr lang="fr-CA" sz="1400" dirty="0">
                <a:solidFill>
                  <a:schemeClr val="bg1"/>
                </a:solidFill>
                <a:hlinkClick r:id="rId6">
                  <a:extLst>
                    <a:ext uri="{A12FA001-AC4F-418D-AE19-62706E023703}">
                      <ahyp:hlinkClr xmlns:ahyp="http://schemas.microsoft.com/office/drawing/2018/hyperlinkcolor" val="tx"/>
                    </a:ext>
                  </a:extLst>
                </a:hlinkClick>
              </a:rPr>
              <a:t>Taille du volcan</a:t>
            </a:r>
            <a:r>
              <a:rPr lang="fr-CA" sz="1400" dirty="0">
                <a:solidFill>
                  <a:schemeClr val="bg1"/>
                </a:solidFill>
              </a:rPr>
              <a:t> © Steven Earle. CC BY </a:t>
            </a:r>
          </a:p>
        </p:txBody>
      </p:sp>
      <p:pic>
        <p:nvPicPr>
          <p:cNvPr id="12" name="Picture 11" descr="A diagram illustrating the relative size of three volcanoes">
            <a:extLst>
              <a:ext uri="{FF2B5EF4-FFF2-40B4-BE49-F238E27FC236}">
                <a16:creationId xmlns:a16="http://schemas.microsoft.com/office/drawing/2014/main" id="{DF9BFA7C-7137-484F-AEEE-031A1B2C42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8972" y="3344208"/>
            <a:ext cx="4966233" cy="965118"/>
          </a:xfrm>
          <a:prstGeom prst="rect">
            <a:avLst/>
          </a:prstGeom>
          <a:ln>
            <a:solidFill>
              <a:schemeClr val="tx1"/>
            </a:solidFill>
          </a:ln>
        </p:spPr>
      </p:pic>
      <p:pic>
        <p:nvPicPr>
          <p:cNvPr id="14" name="Picture 13" descr="A chart showing the P-waves and S-waves from a small earthquake that took place near Vancouver Island in 1997">
            <a:extLst>
              <a:ext uri="{FF2B5EF4-FFF2-40B4-BE49-F238E27FC236}">
                <a16:creationId xmlns:a16="http://schemas.microsoft.com/office/drawing/2014/main" id="{6ECCF915-6E2B-418F-A894-7BD5AE19D19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73295" y="1777659"/>
            <a:ext cx="3560633" cy="1403545"/>
          </a:xfrm>
          <a:prstGeom prst="rect">
            <a:avLst/>
          </a:prstGeom>
          <a:ln>
            <a:solidFill>
              <a:schemeClr val="tx1"/>
            </a:solidFill>
          </a:ln>
        </p:spPr>
      </p:pic>
    </p:spTree>
    <p:extLst>
      <p:ext uri="{BB962C8B-B14F-4D97-AF65-F5344CB8AC3E}">
        <p14:creationId xmlns:p14="http://schemas.microsoft.com/office/powerpoint/2010/main" val="2871728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96525-2837-4D20-BB07-A1E127DD6B63}"/>
              </a:ext>
            </a:extLst>
          </p:cNvPr>
          <p:cNvSpPr>
            <a:spLocks noGrp="1"/>
          </p:cNvSpPr>
          <p:nvPr>
            <p:ph type="title"/>
          </p:nvPr>
        </p:nvSpPr>
        <p:spPr>
          <a:xfrm>
            <a:off x="0" y="0"/>
            <a:ext cx="3712354" cy="4807444"/>
          </a:xfrm>
        </p:spPr>
        <p:txBody>
          <a:bodyPr/>
          <a:lstStyle/>
          <a:p>
            <a:r>
              <a:rPr lang="fr-CA"/>
              <a:t>Description textuelle</a:t>
            </a:r>
          </a:p>
        </p:txBody>
      </p:sp>
      <p:sp>
        <p:nvSpPr>
          <p:cNvPr id="3" name="Content Placeholder 2">
            <a:extLst>
              <a:ext uri="{FF2B5EF4-FFF2-40B4-BE49-F238E27FC236}">
                <a16:creationId xmlns:a16="http://schemas.microsoft.com/office/drawing/2014/main" id="{C9FB60A5-8706-45AF-95C5-CFCB5D844C3B}"/>
              </a:ext>
            </a:extLst>
          </p:cNvPr>
          <p:cNvSpPr>
            <a:spLocks noGrp="1"/>
          </p:cNvSpPr>
          <p:nvPr>
            <p:ph idx="1"/>
          </p:nvPr>
        </p:nvSpPr>
        <p:spPr/>
        <p:txBody>
          <a:bodyPr>
            <a:normAutofit fontScale="92500"/>
          </a:bodyPr>
          <a:lstStyle/>
          <a:p>
            <a:pPr marL="0" indent="0">
              <a:buNone/>
            </a:pPr>
            <a:r>
              <a:rPr lang="fr-CA" b="1" dirty="0"/>
              <a:t>Quoi décrire</a:t>
            </a:r>
          </a:p>
          <a:p>
            <a:r>
              <a:rPr lang="fr-CA"/>
              <a:t>Contenu/objet de l’image</a:t>
            </a:r>
          </a:p>
          <a:p>
            <a:r>
              <a:rPr lang="fr-CA"/>
              <a:t>Objectif principal de l’image</a:t>
            </a:r>
          </a:p>
          <a:p>
            <a:r>
              <a:rPr lang="fr-CA"/>
              <a:t>Peut dépendre du public ou du contexte</a:t>
            </a:r>
          </a:p>
          <a:p>
            <a:pPr marL="0" indent="0">
              <a:buNone/>
            </a:pPr>
            <a:endParaRPr lang="fr-CA" dirty="0"/>
          </a:p>
          <a:p>
            <a:pPr marL="0" indent="0">
              <a:buNone/>
            </a:pPr>
            <a:r>
              <a:rPr lang="fr-CA" b="1" dirty="0"/>
              <a:t>Comment décrire</a:t>
            </a:r>
          </a:p>
          <a:p>
            <a:r>
              <a:rPr lang="fr-CA"/>
              <a:t>Clarté, concision et précision</a:t>
            </a:r>
          </a:p>
          <a:p>
            <a:r>
              <a:rPr lang="fr-CA"/>
              <a:t>Passer du général au particulier</a:t>
            </a:r>
          </a:p>
          <a:p>
            <a:r>
              <a:rPr lang="fr-CA"/>
              <a:t>Utiliser des mots plutôt que des symboles pour écrire des expressions mathématiques ou scientifiques</a:t>
            </a:r>
          </a:p>
          <a:p>
            <a:r>
              <a:rPr lang="fr-CA"/>
              <a:t>Qui? Quoi? Où? Quand? Pourquoi?</a:t>
            </a:r>
          </a:p>
          <a:p>
            <a:endParaRPr lang="fr-CA" dirty="0"/>
          </a:p>
        </p:txBody>
      </p:sp>
      <p:sp>
        <p:nvSpPr>
          <p:cNvPr id="5" name="TextBox 4">
            <a:extLst>
              <a:ext uri="{FF2B5EF4-FFF2-40B4-BE49-F238E27FC236}">
                <a16:creationId xmlns:a16="http://schemas.microsoft.com/office/drawing/2014/main" id="{D227793F-6713-4AC9-AAC2-8D71A9BA05EF}"/>
              </a:ext>
            </a:extLst>
          </p:cNvPr>
          <p:cNvSpPr txBox="1"/>
          <p:nvPr/>
        </p:nvSpPr>
        <p:spPr>
          <a:xfrm>
            <a:off x="0" y="4537759"/>
            <a:ext cx="9144000" cy="307777"/>
          </a:xfrm>
          <a:prstGeom prst="rect">
            <a:avLst/>
          </a:prstGeom>
          <a:solidFill>
            <a:schemeClr val="tx1"/>
          </a:solidFill>
        </p:spPr>
        <p:txBody>
          <a:bodyPr wrap="square" rtlCol="0">
            <a:spAutoFit/>
          </a:bodyPr>
          <a:lstStyle/>
          <a:p>
            <a:r>
              <a:rPr lang="fr-CA" sz="1400" dirty="0">
                <a:solidFill>
                  <a:schemeClr val="bg1"/>
                </a:solidFill>
              </a:rPr>
              <a:t>Adapté de © Supada</a:t>
            </a:r>
            <a:r>
              <a:rPr lang="fr-CA"/>
              <a:t> </a:t>
            </a:r>
            <a:r>
              <a:rPr lang="fr-CA" sz="1400" dirty="0">
                <a:solidFill>
                  <a:schemeClr val="bg1"/>
                </a:solidFill>
              </a:rPr>
              <a:t>Amornchat. </a:t>
            </a:r>
            <a:r>
              <a:rPr lang="fr-CA" sz="1400" dirty="0">
                <a:solidFill>
                  <a:schemeClr val="bg1"/>
                </a:solidFill>
                <a:hlinkClick r:id="rId3">
                  <a:extLst>
                    <a:ext uri="{A12FA001-AC4F-418D-AE19-62706E023703}">
                      <ahyp:hlinkClr xmlns:ahyp="http://schemas.microsoft.com/office/drawing/2018/hyperlinkcolor" val="tx"/>
                    </a:ext>
                  </a:extLst>
                </a:hlinkClick>
              </a:rPr>
              <a:t>Images complexes pour tous les apprenants [PDF]</a:t>
            </a:r>
            <a:r>
              <a:rPr lang="fr-CA"/>
              <a:t>.</a:t>
            </a:r>
            <a:r>
              <a:rPr lang="fr-CA" sz="1400" dirty="0">
                <a:solidFill>
                  <a:schemeClr val="bg1"/>
                </a:solidFill>
              </a:rPr>
              <a:t> CC BY-NC-SA. </a:t>
            </a:r>
          </a:p>
        </p:txBody>
      </p:sp>
    </p:spTree>
    <p:extLst>
      <p:ext uri="{BB962C8B-B14F-4D97-AF65-F5344CB8AC3E}">
        <p14:creationId xmlns:p14="http://schemas.microsoft.com/office/powerpoint/2010/main" val="363715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6CDF9-C0D1-4DCD-8449-34E8D817BC1A}"/>
              </a:ext>
            </a:extLst>
          </p:cNvPr>
          <p:cNvSpPr>
            <a:spLocks noGrp="1"/>
          </p:cNvSpPr>
          <p:nvPr>
            <p:ph type="ctrTitle"/>
          </p:nvPr>
        </p:nvSpPr>
        <p:spPr>
          <a:xfrm>
            <a:off x="235527" y="1243854"/>
            <a:ext cx="7765473" cy="602875"/>
          </a:xfrm>
          <a:gradFill>
            <a:gsLst>
              <a:gs pos="0">
                <a:srgbClr val="18A0D6"/>
              </a:gs>
              <a:gs pos="46000">
                <a:srgbClr val="1698CA"/>
              </a:gs>
              <a:gs pos="100000">
                <a:srgbClr val="0588BC"/>
              </a:gs>
            </a:gsLst>
            <a:path path="circle">
              <a:fillToRect l="50000" t="130000" r="50000" b="-30000"/>
            </a:path>
          </a:gradFill>
          <a:effectLst>
            <a:softEdge rad="63500"/>
          </a:effectLst>
        </p:spPr>
        <p:txBody>
          <a:bodyPr>
            <a:normAutofit fontScale="90000"/>
          </a:bodyPr>
          <a:lstStyle/>
          <a:p>
            <a:pPr algn="l"/>
            <a:r>
              <a:rPr lang="fr-CA"/>
              <a:t>Les ressources éducatives libres sont...</a:t>
            </a:r>
          </a:p>
        </p:txBody>
      </p:sp>
      <p:sp>
        <p:nvSpPr>
          <p:cNvPr id="3" name="Subtitle 2">
            <a:extLst>
              <a:ext uri="{FF2B5EF4-FFF2-40B4-BE49-F238E27FC236}">
                <a16:creationId xmlns:a16="http://schemas.microsoft.com/office/drawing/2014/main" id="{8938D739-8DBC-4A95-9ACB-EDF2DF2B0704}"/>
              </a:ext>
            </a:extLst>
          </p:cNvPr>
          <p:cNvSpPr>
            <a:spLocks noGrp="1"/>
          </p:cNvSpPr>
          <p:nvPr>
            <p:ph type="subTitle" idx="1"/>
          </p:nvPr>
        </p:nvSpPr>
        <p:spPr>
          <a:xfrm>
            <a:off x="235527" y="2091927"/>
            <a:ext cx="7190509" cy="1807719"/>
          </a:xfrm>
          <a:gradFill>
            <a:gsLst>
              <a:gs pos="0">
                <a:srgbClr val="18A0D6"/>
              </a:gs>
              <a:gs pos="46000">
                <a:srgbClr val="1698CA"/>
              </a:gs>
              <a:gs pos="100000">
                <a:srgbClr val="0588BC"/>
              </a:gs>
            </a:gsLst>
            <a:path path="circle">
              <a:fillToRect l="50000" t="130000" r="50000" b="-30000"/>
            </a:path>
          </a:gradFill>
          <a:effectLst>
            <a:softEdge rad="127000"/>
          </a:effectLst>
        </p:spPr>
        <p:txBody>
          <a:bodyPr>
            <a:noAutofit/>
          </a:bodyPr>
          <a:lstStyle/>
          <a:p>
            <a:pPr algn="l"/>
            <a:r>
              <a:rPr lang="fr-CA" sz="6600" dirty="0"/>
              <a:t>« librement accessibles en ligne ».</a:t>
            </a:r>
          </a:p>
        </p:txBody>
      </p:sp>
    </p:spTree>
    <p:extLst>
      <p:ext uri="{BB962C8B-B14F-4D97-AF65-F5344CB8AC3E}">
        <p14:creationId xmlns:p14="http://schemas.microsoft.com/office/powerpoint/2010/main" val="1856202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EF4C1-2205-48F5-BCCF-1A3485AC61F2}"/>
              </a:ext>
            </a:extLst>
          </p:cNvPr>
          <p:cNvSpPr>
            <a:spLocks noGrp="1"/>
          </p:cNvSpPr>
          <p:nvPr>
            <p:ph type="title"/>
          </p:nvPr>
        </p:nvSpPr>
        <p:spPr/>
        <p:txBody>
          <a:bodyPr/>
          <a:lstStyle/>
          <a:p>
            <a:r>
              <a:rPr lang="fr-CA"/>
              <a:t>Listes</a:t>
            </a:r>
          </a:p>
        </p:txBody>
      </p:sp>
      <p:pic>
        <p:nvPicPr>
          <p:cNvPr id="11" name="Content Placeholder 10" descr="Lists can be used to present information in pie charts, bar charts, line graphs, and flow charts">
            <a:extLst>
              <a:ext uri="{FF2B5EF4-FFF2-40B4-BE49-F238E27FC236}">
                <a16:creationId xmlns:a16="http://schemas.microsoft.com/office/drawing/2014/main" id="{AF6B0374-157D-45C1-84C0-FFDF231915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7131" y="377031"/>
            <a:ext cx="4445000" cy="1739900"/>
          </a:xfrm>
        </p:spPr>
      </p:pic>
      <p:sp>
        <p:nvSpPr>
          <p:cNvPr id="3" name="Content Placeholder 2">
            <a:extLst>
              <a:ext uri="{FF2B5EF4-FFF2-40B4-BE49-F238E27FC236}">
                <a16:creationId xmlns:a16="http://schemas.microsoft.com/office/drawing/2014/main" id="{2B0B8EA8-9108-4C4B-B120-80AC0E6B49AB}"/>
              </a:ext>
            </a:extLst>
          </p:cNvPr>
          <p:cNvSpPr>
            <a:spLocks noGrp="1"/>
          </p:cNvSpPr>
          <p:nvPr>
            <p:ph idx="10"/>
          </p:nvPr>
        </p:nvSpPr>
        <p:spPr>
          <a:xfrm>
            <a:off x="2909455" y="2322022"/>
            <a:ext cx="6059331" cy="2215738"/>
          </a:xfrm>
        </p:spPr>
        <p:txBody>
          <a:bodyPr>
            <a:normAutofit fontScale="92500" lnSpcReduction="10000"/>
          </a:bodyPr>
          <a:lstStyle/>
          <a:p>
            <a:pPr marL="0" indent="0">
              <a:buNone/>
            </a:pPr>
            <a:r>
              <a:rPr lang="fr-CA"/>
              <a:t>Des listes comportant des puces ou des numéros peuvent être utilisées pour présenter l’information contenue dans des</a:t>
            </a:r>
          </a:p>
          <a:p>
            <a:r>
              <a:rPr lang="fr-CA"/>
              <a:t>Diagrammes circulaires</a:t>
            </a:r>
          </a:p>
          <a:p>
            <a:r>
              <a:rPr lang="fr-CA"/>
              <a:t>Diagrammes à barres</a:t>
            </a:r>
          </a:p>
          <a:p>
            <a:r>
              <a:rPr lang="fr-CA"/>
              <a:t>Graphiques linéaires</a:t>
            </a:r>
          </a:p>
          <a:p>
            <a:r>
              <a:rPr lang="fr-CA"/>
              <a:t>Organigrammes </a:t>
            </a:r>
          </a:p>
        </p:txBody>
      </p:sp>
      <p:sp>
        <p:nvSpPr>
          <p:cNvPr id="7" name="TextBox 6">
            <a:extLst>
              <a:ext uri="{FF2B5EF4-FFF2-40B4-BE49-F238E27FC236}">
                <a16:creationId xmlns:a16="http://schemas.microsoft.com/office/drawing/2014/main" id="{8DEC8FBA-2FD3-4501-9675-6ADB6A3F1C6F}"/>
              </a:ext>
            </a:extLst>
          </p:cNvPr>
          <p:cNvSpPr txBox="1"/>
          <p:nvPr/>
        </p:nvSpPr>
        <p:spPr>
          <a:xfrm>
            <a:off x="0" y="4537759"/>
            <a:ext cx="9144000" cy="276999"/>
          </a:xfrm>
          <a:prstGeom prst="rect">
            <a:avLst/>
          </a:prstGeom>
          <a:solidFill>
            <a:schemeClr val="tx1"/>
          </a:solidFill>
        </p:spPr>
        <p:txBody>
          <a:bodyPr wrap="square" rtlCol="0">
            <a:spAutoFit/>
          </a:bodyPr>
          <a:lstStyle/>
          <a:p>
            <a:pPr algn="r"/>
            <a:r>
              <a:rPr lang="fr-CA" sz="1200" dirty="0">
                <a:solidFill>
                  <a:schemeClr val="bg1"/>
                </a:solidFill>
              </a:rPr>
              <a:t>Adapté de © Supada</a:t>
            </a:r>
            <a:r>
              <a:rPr lang="fr-CA"/>
              <a:t> </a:t>
            </a:r>
            <a:r>
              <a:rPr lang="fr-CA" sz="1200" dirty="0">
                <a:solidFill>
                  <a:schemeClr val="bg1"/>
                </a:solidFill>
              </a:rPr>
              <a:t>Amornchat. </a:t>
            </a:r>
            <a:r>
              <a:rPr lang="fr-CA" sz="1200" dirty="0">
                <a:solidFill>
                  <a:schemeClr val="bg1"/>
                </a:solidFill>
                <a:hlinkClick r:id="rId3">
                  <a:extLst>
                    <a:ext uri="{A12FA001-AC4F-418D-AE19-62706E023703}">
                      <ahyp:hlinkClr xmlns:ahyp="http://schemas.microsoft.com/office/drawing/2018/hyperlinkcolor" val="tx"/>
                    </a:ext>
                  </a:extLst>
                </a:hlinkClick>
              </a:rPr>
              <a:t>Images complexes pour tous les apprenants [PDF]</a:t>
            </a:r>
            <a:r>
              <a:rPr lang="fr-CA"/>
              <a:t>.</a:t>
            </a:r>
            <a:r>
              <a:rPr lang="fr-CA" sz="1200" dirty="0">
                <a:solidFill>
                  <a:schemeClr val="bg1"/>
                </a:solidFill>
              </a:rPr>
              <a:t> CC BY-NC-SA. </a:t>
            </a:r>
          </a:p>
        </p:txBody>
      </p:sp>
    </p:spTree>
    <p:extLst>
      <p:ext uri="{BB962C8B-B14F-4D97-AF65-F5344CB8AC3E}">
        <p14:creationId xmlns:p14="http://schemas.microsoft.com/office/powerpoint/2010/main" val="14025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3C184-4DA5-4BCA-A84F-AADFB576696F}"/>
              </a:ext>
            </a:extLst>
          </p:cNvPr>
          <p:cNvSpPr>
            <a:spLocks noGrp="1"/>
          </p:cNvSpPr>
          <p:nvPr>
            <p:ph type="title"/>
          </p:nvPr>
        </p:nvSpPr>
        <p:spPr/>
        <p:txBody>
          <a:bodyPr/>
          <a:lstStyle/>
          <a:p>
            <a:r>
              <a:rPr lang="fr-CA"/>
              <a:t>Tableaux de données</a:t>
            </a:r>
          </a:p>
        </p:txBody>
      </p:sp>
      <p:pic>
        <p:nvPicPr>
          <p:cNvPr id="10" name="Content Placeholder 9" descr="Data tables can be used to present information in pie charts, bar charts, line graphs, and to break up complex tables">
            <a:extLst>
              <a:ext uri="{FF2B5EF4-FFF2-40B4-BE49-F238E27FC236}">
                <a16:creationId xmlns:a16="http://schemas.microsoft.com/office/drawing/2014/main" id="{3EB4EC33-55F9-402F-AC76-E640A828FCB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6212" y="1843731"/>
            <a:ext cx="4313199" cy="2682003"/>
          </a:xfrm>
        </p:spPr>
      </p:pic>
      <p:sp>
        <p:nvSpPr>
          <p:cNvPr id="3" name="Content Placeholder 2">
            <a:extLst>
              <a:ext uri="{FF2B5EF4-FFF2-40B4-BE49-F238E27FC236}">
                <a16:creationId xmlns:a16="http://schemas.microsoft.com/office/drawing/2014/main" id="{F9432C17-86A6-40AC-A7CB-7230528428FA}"/>
              </a:ext>
            </a:extLst>
          </p:cNvPr>
          <p:cNvSpPr>
            <a:spLocks noGrp="1"/>
          </p:cNvSpPr>
          <p:nvPr>
            <p:ph idx="10"/>
          </p:nvPr>
        </p:nvSpPr>
        <p:spPr>
          <a:xfrm>
            <a:off x="2800327" y="73220"/>
            <a:ext cx="6059331" cy="2077933"/>
          </a:xfrm>
        </p:spPr>
        <p:txBody>
          <a:bodyPr>
            <a:noAutofit/>
          </a:bodyPr>
          <a:lstStyle/>
          <a:p>
            <a:pPr marL="0" indent="0">
              <a:buNone/>
            </a:pPr>
            <a:r>
              <a:rPr lang="fr-CA" sz="1600" dirty="0"/>
              <a:t>Des tableaux de données peuvent être utilisés pour présenter l’information contenue dans des</a:t>
            </a:r>
          </a:p>
          <a:p>
            <a:r>
              <a:rPr lang="fr-CA" sz="1600" dirty="0"/>
              <a:t>Tableaux complexes</a:t>
            </a:r>
          </a:p>
          <a:p>
            <a:r>
              <a:rPr lang="fr-CA" sz="1600" dirty="0"/>
              <a:t>Diagrammes à barres</a:t>
            </a:r>
          </a:p>
          <a:p>
            <a:r>
              <a:rPr lang="fr-CA" sz="1600" dirty="0"/>
              <a:t>Graphiques linéaires</a:t>
            </a:r>
          </a:p>
          <a:p>
            <a:r>
              <a:rPr lang="fr-CA" sz="1600" dirty="0"/>
              <a:t>Diagrammes circulaires</a:t>
            </a:r>
          </a:p>
        </p:txBody>
      </p:sp>
      <p:sp>
        <p:nvSpPr>
          <p:cNvPr id="5" name="TextBox 4">
            <a:extLst>
              <a:ext uri="{FF2B5EF4-FFF2-40B4-BE49-F238E27FC236}">
                <a16:creationId xmlns:a16="http://schemas.microsoft.com/office/drawing/2014/main" id="{494A4907-F9CC-46AC-BDE7-648C71F406D8}"/>
              </a:ext>
            </a:extLst>
          </p:cNvPr>
          <p:cNvSpPr txBox="1"/>
          <p:nvPr/>
        </p:nvSpPr>
        <p:spPr>
          <a:xfrm>
            <a:off x="0" y="4541580"/>
            <a:ext cx="9144000" cy="276999"/>
          </a:xfrm>
          <a:prstGeom prst="rect">
            <a:avLst/>
          </a:prstGeom>
          <a:solidFill>
            <a:schemeClr val="tx1"/>
          </a:solidFill>
        </p:spPr>
        <p:txBody>
          <a:bodyPr wrap="square" rtlCol="0">
            <a:spAutoFit/>
          </a:bodyPr>
          <a:lstStyle/>
          <a:p>
            <a:pPr algn="r"/>
            <a:r>
              <a:rPr lang="fr-CA" sz="1200" dirty="0">
                <a:solidFill>
                  <a:schemeClr val="bg1"/>
                </a:solidFill>
              </a:rPr>
              <a:t>Adapté de © Supada</a:t>
            </a:r>
            <a:r>
              <a:rPr lang="fr-CA"/>
              <a:t> </a:t>
            </a:r>
            <a:r>
              <a:rPr lang="fr-CA" sz="1200" dirty="0">
                <a:solidFill>
                  <a:schemeClr val="bg1"/>
                </a:solidFill>
              </a:rPr>
              <a:t>Amornchat. </a:t>
            </a:r>
            <a:r>
              <a:rPr lang="fr-CA" sz="1200" dirty="0">
                <a:solidFill>
                  <a:schemeClr val="bg1"/>
                </a:solidFill>
                <a:hlinkClick r:id="rId3">
                  <a:extLst>
                    <a:ext uri="{A12FA001-AC4F-418D-AE19-62706E023703}">
                      <ahyp:hlinkClr xmlns:ahyp="http://schemas.microsoft.com/office/drawing/2018/hyperlinkcolor" val="tx"/>
                    </a:ext>
                  </a:extLst>
                </a:hlinkClick>
              </a:rPr>
              <a:t>Images complexes pour tous les apprenants [PDF]</a:t>
            </a:r>
            <a:r>
              <a:rPr lang="fr-CA"/>
              <a:t>.</a:t>
            </a:r>
            <a:r>
              <a:rPr lang="fr-CA" sz="1200" dirty="0">
                <a:solidFill>
                  <a:schemeClr val="bg1"/>
                </a:solidFill>
              </a:rPr>
              <a:t> CC BY-NC-SA. </a:t>
            </a:r>
          </a:p>
        </p:txBody>
      </p:sp>
    </p:spTree>
    <p:extLst>
      <p:ext uri="{BB962C8B-B14F-4D97-AF65-F5344CB8AC3E}">
        <p14:creationId xmlns:p14="http://schemas.microsoft.com/office/powerpoint/2010/main" val="22237111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7563D-746E-4F71-BBB2-6BC27280A072}"/>
              </a:ext>
            </a:extLst>
          </p:cNvPr>
          <p:cNvSpPr>
            <a:spLocks noGrp="1"/>
          </p:cNvSpPr>
          <p:nvPr>
            <p:ph type="title"/>
          </p:nvPr>
        </p:nvSpPr>
        <p:spPr/>
        <p:txBody>
          <a:bodyPr/>
          <a:lstStyle/>
          <a:p>
            <a:r>
              <a:rPr lang="fr-CA"/>
              <a:t>Comment décririez-vous ces images?</a:t>
            </a:r>
          </a:p>
        </p:txBody>
      </p:sp>
      <p:pic>
        <p:nvPicPr>
          <p:cNvPr id="8" name="Content Placeholder 7" descr="A line graph that shows close correlation between the divorce rate in Maine and the United States' per capita consumption of margarine">
            <a:extLst>
              <a:ext uri="{FF2B5EF4-FFF2-40B4-BE49-F238E27FC236}">
                <a16:creationId xmlns:a16="http://schemas.microsoft.com/office/drawing/2014/main" id="{45C74E98-FE8A-4846-8FBA-D9D3FE23D88F}"/>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12519" y="1208158"/>
            <a:ext cx="3886200" cy="3087260"/>
          </a:xfrm>
          <a:ln>
            <a:solidFill>
              <a:schemeClr val="tx1"/>
            </a:solidFill>
          </a:ln>
        </p:spPr>
      </p:pic>
      <p:pic>
        <p:nvPicPr>
          <p:cNvPr id="5" name="Content Placeholder 4">
            <a:extLst>
              <a:ext uri="{FF2B5EF4-FFF2-40B4-BE49-F238E27FC236}">
                <a16:creationId xmlns:a16="http://schemas.microsoft.com/office/drawing/2014/main" id="{E844A4F9-BD0C-4DC4-80E0-C43FFA915F06}"/>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84321" y="1675534"/>
            <a:ext cx="3886200" cy="2278818"/>
          </a:xfrm>
          <a:ln>
            <a:solidFill>
              <a:schemeClr val="tx1"/>
            </a:solidFill>
          </a:ln>
        </p:spPr>
      </p:pic>
      <p:sp>
        <p:nvSpPr>
          <p:cNvPr id="9" name="TextBox 8">
            <a:extLst>
              <a:ext uri="{FF2B5EF4-FFF2-40B4-BE49-F238E27FC236}">
                <a16:creationId xmlns:a16="http://schemas.microsoft.com/office/drawing/2014/main" id="{FBC143F6-EDCE-4D66-9386-F2F1B2E9F95A}"/>
              </a:ext>
            </a:extLst>
          </p:cNvPr>
          <p:cNvSpPr txBox="1"/>
          <p:nvPr/>
        </p:nvSpPr>
        <p:spPr>
          <a:xfrm>
            <a:off x="0" y="4361871"/>
            <a:ext cx="9144000" cy="461665"/>
          </a:xfrm>
          <a:prstGeom prst="rect">
            <a:avLst/>
          </a:prstGeom>
          <a:solidFill>
            <a:schemeClr val="tx1"/>
          </a:solidFill>
        </p:spPr>
        <p:txBody>
          <a:bodyPr wrap="square" rtlCol="0">
            <a:spAutoFit/>
          </a:bodyPr>
          <a:lstStyle/>
          <a:p>
            <a:pPr algn="r"/>
            <a:r>
              <a:rPr lang="fr-CA"/>
              <a:t>« </a:t>
            </a:r>
            <a:r>
              <a:rPr lang="fr-CA" sz="1200" dirty="0">
                <a:solidFill>
                  <a:schemeClr val="bg1"/>
                </a:solidFill>
                <a:hlinkClick r:id="rId5">
                  <a:extLst>
                    <a:ext uri="{A12FA001-AC4F-418D-AE19-62706E023703}">
                      <ahyp:hlinkClr xmlns:ahyp="http://schemas.microsoft.com/office/drawing/2018/hyperlinkcolor" val="tx"/>
                    </a:ext>
                  </a:extLst>
                </a:hlinkClick>
              </a:rPr>
              <a:t>Confondre la corrélation et la causalité</a:t>
            </a:r>
            <a:r>
              <a:rPr lang="fr-CA"/>
              <a:t> </a:t>
            </a:r>
            <a:r>
              <a:rPr lang="fr-CA" sz="1200" dirty="0">
                <a:solidFill>
                  <a:schemeClr val="bg1"/>
                </a:solidFill>
              </a:rPr>
              <a:t>» par</a:t>
            </a:r>
            <a:r>
              <a:rPr lang="fr-CA"/>
              <a:t> </a:t>
            </a:r>
            <a:r>
              <a:rPr lang="fr-CA" sz="1200" dirty="0">
                <a:solidFill>
                  <a:schemeClr val="bg1"/>
                </a:solidFill>
                <a:hlinkClick r:id="rId6">
                  <a:extLst>
                    <a:ext uri="{A12FA001-AC4F-418D-AE19-62706E023703}">
                      <ahyp:hlinkClr xmlns:ahyp="http://schemas.microsoft.com/office/drawing/2018/hyperlinkcolor" val="tx"/>
                    </a:ext>
                  </a:extLst>
                </a:hlinkClick>
              </a:rPr>
              <a:t>Altimeter</a:t>
            </a:r>
            <a:r>
              <a:rPr lang="fr-CA"/>
              <a:t>.</a:t>
            </a:r>
            <a:r>
              <a:rPr lang="fr-CA" sz="1200" dirty="0">
                <a:solidFill>
                  <a:schemeClr val="bg1"/>
                </a:solidFill>
              </a:rPr>
              <a:t> © CC BY-NC-SA</a:t>
            </a:r>
          </a:p>
          <a:p>
            <a:pPr algn="r"/>
            <a:r>
              <a:rPr lang="fr-CA"/>
              <a:t>« </a:t>
            </a:r>
            <a:r>
              <a:rPr lang="fr-CA" sz="1200" dirty="0">
                <a:solidFill>
                  <a:schemeClr val="bg1"/>
                </a:solidFill>
                <a:hlinkClick r:id="rId7">
                  <a:extLst>
                    <a:ext uri="{A12FA001-AC4F-418D-AE19-62706E023703}">
                      <ahyp:hlinkClr xmlns:ahyp="http://schemas.microsoft.com/office/drawing/2018/hyperlinkcolor" val="tx"/>
                    </a:ext>
                  </a:extLst>
                </a:hlinkClick>
              </a:rPr>
              <a:t>Figure 14.1</a:t>
            </a:r>
            <a:r>
              <a:rPr lang="fr-CA" sz="1200" dirty="0">
                <a:solidFill>
                  <a:schemeClr val="bg1"/>
                </a:solidFill>
              </a:rPr>
              <a:t> » ©</a:t>
            </a:r>
            <a:r>
              <a:rPr lang="fr-CA"/>
              <a:t> </a:t>
            </a:r>
            <a:r>
              <a:rPr lang="fr-CA" sz="1200" dirty="0">
                <a:solidFill>
                  <a:schemeClr val="bg1"/>
                </a:solidFill>
                <a:hlinkClick r:id="rId8">
                  <a:extLst>
                    <a:ext uri="{A12FA001-AC4F-418D-AE19-62706E023703}">
                      <ahyp:hlinkClr xmlns:ahyp="http://schemas.microsoft.com/office/drawing/2018/hyperlinkcolor" val="tx"/>
                    </a:ext>
                  </a:extLst>
                </a:hlinkClick>
              </a:rPr>
              <a:t>William Little</a:t>
            </a:r>
            <a:r>
              <a:rPr lang="fr-CA" sz="1200" dirty="0">
                <a:solidFill>
                  <a:schemeClr val="bg1"/>
                </a:solidFill>
              </a:rPr>
              <a:t>. D’après des données de Lupri et Frideres, 1981. CC BY.</a:t>
            </a:r>
          </a:p>
        </p:txBody>
      </p:sp>
    </p:spTree>
    <p:extLst>
      <p:ext uri="{BB962C8B-B14F-4D97-AF65-F5344CB8AC3E}">
        <p14:creationId xmlns:p14="http://schemas.microsoft.com/office/powerpoint/2010/main" val="514353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6E31E-458F-42A6-A4DB-D0B24DFCBBC8}"/>
              </a:ext>
            </a:extLst>
          </p:cNvPr>
          <p:cNvSpPr>
            <a:spLocks noGrp="1"/>
          </p:cNvSpPr>
          <p:nvPr>
            <p:ph type="ctrTitle"/>
          </p:nvPr>
        </p:nvSpPr>
        <p:spPr/>
        <p:txBody>
          <a:bodyPr>
            <a:normAutofit fontScale="90000"/>
          </a:bodyPr>
          <a:lstStyle/>
          <a:p>
            <a:r>
              <a:rPr lang="fr-CA"/>
              <a:t>Au-delà de l’accessibilité technique</a:t>
            </a:r>
          </a:p>
        </p:txBody>
      </p:sp>
      <p:sp>
        <p:nvSpPr>
          <p:cNvPr id="3" name="Subtitle 2">
            <a:extLst>
              <a:ext uri="{FF2B5EF4-FFF2-40B4-BE49-F238E27FC236}">
                <a16:creationId xmlns:a16="http://schemas.microsoft.com/office/drawing/2014/main" id="{0ABFB310-CD76-4F27-AACD-78EF0D49E1BE}"/>
              </a:ext>
            </a:extLst>
          </p:cNvPr>
          <p:cNvSpPr>
            <a:spLocks noGrp="1"/>
          </p:cNvSpPr>
          <p:nvPr>
            <p:ph type="subTitle" idx="1"/>
          </p:nvPr>
        </p:nvSpPr>
        <p:spPr>
          <a:xfrm>
            <a:off x="1143000" y="2091927"/>
            <a:ext cx="6858000" cy="1204845"/>
          </a:xfrm>
        </p:spPr>
        <p:txBody>
          <a:bodyPr>
            <a:normAutofit fontScale="92500" lnSpcReduction="20000"/>
          </a:bodyPr>
          <a:lstStyle/>
          <a:p>
            <a:pPr marL="285750" indent="-285750" algn="l">
              <a:buFont typeface="Arial" panose="020B0604020202020204" pitchFamily="34" charset="0"/>
              <a:buChar char="•"/>
            </a:pPr>
            <a:r>
              <a:rPr lang="fr-CA"/>
              <a:t>Limites des listes de vérification en matière d’accessibilité</a:t>
            </a:r>
          </a:p>
          <a:p>
            <a:pPr marL="285750" indent="-285750" algn="l">
              <a:buFont typeface="Arial" panose="020B0604020202020204" pitchFamily="34" charset="0"/>
              <a:buChar char="•"/>
            </a:pPr>
            <a:r>
              <a:rPr lang="fr-CA"/>
              <a:t>Conception universelle pour l’apprentissage</a:t>
            </a:r>
          </a:p>
          <a:p>
            <a:pPr marL="285750" indent="-285750" algn="l">
              <a:buFont typeface="Arial" panose="020B0604020202020204" pitchFamily="34" charset="0"/>
              <a:buChar char="•"/>
            </a:pPr>
            <a:r>
              <a:rPr lang="fr-CA"/>
              <a:t>Conception inclusive</a:t>
            </a:r>
          </a:p>
          <a:p>
            <a:pPr marL="285750" indent="-285750" algn="l">
              <a:buFont typeface="Arial" panose="020B0604020202020204" pitchFamily="34" charset="0"/>
              <a:buChar char="•"/>
            </a:pPr>
            <a:r>
              <a:rPr lang="fr-CA"/>
              <a:t>Changer nos pratiques</a:t>
            </a:r>
          </a:p>
        </p:txBody>
      </p:sp>
    </p:spTree>
    <p:extLst>
      <p:ext uri="{BB962C8B-B14F-4D97-AF65-F5344CB8AC3E}">
        <p14:creationId xmlns:p14="http://schemas.microsoft.com/office/powerpoint/2010/main" val="3998805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1FEAC8-6F0A-4D7A-AD73-1D5126C1E7C8}"/>
              </a:ext>
            </a:extLst>
          </p:cNvPr>
          <p:cNvSpPr>
            <a:spLocks noGrp="1"/>
          </p:cNvSpPr>
          <p:nvPr>
            <p:ph type="title"/>
          </p:nvPr>
        </p:nvSpPr>
        <p:spPr>
          <a:xfrm>
            <a:off x="0" y="0"/>
            <a:ext cx="2715491" cy="4807444"/>
          </a:xfrm>
        </p:spPr>
        <p:txBody>
          <a:bodyPr>
            <a:normAutofit/>
          </a:bodyPr>
          <a:lstStyle/>
          <a:p>
            <a:r>
              <a:rPr lang="fr-CA" sz="3000" dirty="0"/>
              <a:t>Listes de vérification en matière d’accessibilité</a:t>
            </a:r>
          </a:p>
        </p:txBody>
      </p:sp>
      <p:sp>
        <p:nvSpPr>
          <p:cNvPr id="7" name="Content Placeholder 6">
            <a:extLst>
              <a:ext uri="{FF2B5EF4-FFF2-40B4-BE49-F238E27FC236}">
                <a16:creationId xmlns:a16="http://schemas.microsoft.com/office/drawing/2014/main" id="{4AD57142-5BF9-45B0-95C4-EDBDD418D1A4}"/>
              </a:ext>
            </a:extLst>
          </p:cNvPr>
          <p:cNvSpPr>
            <a:spLocks noGrp="1"/>
          </p:cNvSpPr>
          <p:nvPr>
            <p:ph idx="1"/>
          </p:nvPr>
        </p:nvSpPr>
        <p:spPr>
          <a:xfrm>
            <a:off x="2909455" y="208068"/>
            <a:ext cx="6059331" cy="1523750"/>
          </a:xfrm>
        </p:spPr>
        <p:txBody>
          <a:bodyPr>
            <a:normAutofit fontScale="92500" lnSpcReduction="10000"/>
          </a:bodyPr>
          <a:lstStyle/>
          <a:p>
            <a:pPr marL="0" indent="0">
              <a:buNone/>
            </a:pPr>
            <a:r>
              <a:rPr lang="fr-CA" b="1" dirty="0"/>
              <a:t>Avantages</a:t>
            </a:r>
          </a:p>
          <a:p>
            <a:r>
              <a:rPr lang="fr-CA"/>
              <a:t>Facile à comprendre et à suivre</a:t>
            </a:r>
          </a:p>
          <a:p>
            <a:r>
              <a:rPr lang="fr-CA"/>
              <a:t>Met en évidence les considérations techniques les plus importantes pour que les étudiants handicapés puissent avoir accès au matériel</a:t>
            </a:r>
          </a:p>
        </p:txBody>
      </p:sp>
      <p:sp>
        <p:nvSpPr>
          <p:cNvPr id="6" name="Content Placeholder 5">
            <a:extLst>
              <a:ext uri="{FF2B5EF4-FFF2-40B4-BE49-F238E27FC236}">
                <a16:creationId xmlns:a16="http://schemas.microsoft.com/office/drawing/2014/main" id="{7D29A2D1-18BE-4F13-95D0-CA615074A61A}"/>
              </a:ext>
            </a:extLst>
          </p:cNvPr>
          <p:cNvSpPr>
            <a:spLocks noGrp="1"/>
          </p:cNvSpPr>
          <p:nvPr>
            <p:ph idx="10"/>
          </p:nvPr>
        </p:nvSpPr>
        <p:spPr>
          <a:xfrm>
            <a:off x="2909455" y="1808017"/>
            <a:ext cx="6059331" cy="2834739"/>
          </a:xfrm>
        </p:spPr>
        <p:txBody>
          <a:bodyPr>
            <a:normAutofit fontScale="92500" lnSpcReduction="20000"/>
          </a:bodyPr>
          <a:lstStyle/>
          <a:p>
            <a:pPr marL="0" indent="0">
              <a:buNone/>
            </a:pPr>
            <a:r>
              <a:rPr lang="fr-CA" b="1" dirty="0"/>
              <a:t>Désavantages</a:t>
            </a:r>
          </a:p>
          <a:p>
            <a:r>
              <a:rPr lang="fr-CA"/>
              <a:t>L’accessibilité est vue comme quelque chose que nous pouvons corriger plus tard</a:t>
            </a:r>
          </a:p>
          <a:p>
            <a:r>
              <a:rPr lang="fr-CA"/>
              <a:t>N’assure pas une bonne conception</a:t>
            </a:r>
          </a:p>
          <a:p>
            <a:r>
              <a:rPr lang="fr-CA"/>
              <a:t>Ne tient pas compte des multiples formats de ressources éducatives libres</a:t>
            </a:r>
          </a:p>
          <a:p>
            <a:r>
              <a:rPr lang="fr-CA"/>
              <a:t>Les étudiants font face à des difficultés qui ne sont pas abordées dans les listes de vérification normalisées en matière d’accessibilité</a:t>
            </a:r>
          </a:p>
          <a:p>
            <a:r>
              <a:rPr lang="fr-CA"/>
              <a:t>Ne garantit pas un accès égal aux résultats d’apprentissage</a:t>
            </a:r>
          </a:p>
        </p:txBody>
      </p:sp>
    </p:spTree>
    <p:extLst>
      <p:ext uri="{BB962C8B-B14F-4D97-AF65-F5344CB8AC3E}">
        <p14:creationId xmlns:p14="http://schemas.microsoft.com/office/powerpoint/2010/main" val="34558956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0F6A4-BB97-4242-8472-4BA5958FB3B5}"/>
              </a:ext>
            </a:extLst>
          </p:cNvPr>
          <p:cNvSpPr>
            <a:spLocks noGrp="1"/>
          </p:cNvSpPr>
          <p:nvPr>
            <p:ph type="ctrTitle"/>
          </p:nvPr>
        </p:nvSpPr>
        <p:spPr/>
        <p:txBody>
          <a:bodyPr>
            <a:normAutofit fontScale="90000"/>
          </a:bodyPr>
          <a:lstStyle/>
          <a:p>
            <a:r>
              <a:rPr lang="fr-CA"/>
              <a:t>Quels sont les autres facteurs qui influent sur l’accessibilité?</a:t>
            </a:r>
          </a:p>
        </p:txBody>
      </p:sp>
      <p:sp>
        <p:nvSpPr>
          <p:cNvPr id="5" name="Subtitle 4">
            <a:extLst>
              <a:ext uri="{FF2B5EF4-FFF2-40B4-BE49-F238E27FC236}">
                <a16:creationId xmlns:a16="http://schemas.microsoft.com/office/drawing/2014/main" id="{8800ABBF-AF72-4214-934A-802CAC1998AC}"/>
              </a:ext>
            </a:extLst>
          </p:cNvPr>
          <p:cNvSpPr>
            <a:spLocks noGrp="1"/>
          </p:cNvSpPr>
          <p:nvPr>
            <p:ph type="subTitle" idx="1"/>
          </p:nvPr>
        </p:nvSpPr>
        <p:spPr>
          <a:xfrm>
            <a:off x="1143000" y="2091927"/>
            <a:ext cx="3900056" cy="1995164"/>
          </a:xfrm>
          <a:gradFill flip="none" rotWithShape="1">
            <a:gsLst>
              <a:gs pos="0">
                <a:srgbClr val="18A0D6"/>
              </a:gs>
              <a:gs pos="46000">
                <a:srgbClr val="1698CA"/>
              </a:gs>
              <a:gs pos="100000">
                <a:srgbClr val="0588BC"/>
              </a:gs>
            </a:gsLst>
            <a:path path="circle">
              <a:fillToRect l="50000" t="130000" r="50000" b="-30000"/>
            </a:path>
            <a:tileRect/>
          </a:gradFill>
          <a:effectLst>
            <a:softEdge rad="63500"/>
          </a:effectLst>
        </p:spPr>
        <p:txBody>
          <a:bodyPr>
            <a:normAutofit lnSpcReduction="10000"/>
          </a:bodyPr>
          <a:lstStyle/>
          <a:p>
            <a:pPr marL="285750" indent="-285750" algn="l">
              <a:buFont typeface="Arial" panose="020B0604020202020204" pitchFamily="34" charset="0"/>
              <a:buChar char="•"/>
            </a:pPr>
            <a:r>
              <a:rPr lang="fr-CA" sz="2000" b="1" dirty="0"/>
              <a:t>Vie quotidienne</a:t>
            </a:r>
          </a:p>
          <a:p>
            <a:pPr marL="285750" indent="-285750" algn="l">
              <a:buFont typeface="Arial" panose="020B0604020202020204" pitchFamily="34" charset="0"/>
              <a:buChar char="•"/>
            </a:pPr>
            <a:r>
              <a:rPr lang="fr-CA" sz="2000" b="1" dirty="0"/>
              <a:t>Culture numérique</a:t>
            </a:r>
          </a:p>
          <a:p>
            <a:pPr marL="285750" indent="-285750" algn="l">
              <a:buFont typeface="Arial" panose="020B0604020202020204" pitchFamily="34" charset="0"/>
              <a:buChar char="•"/>
            </a:pPr>
            <a:r>
              <a:rPr lang="fr-CA" sz="2000" b="1" dirty="0"/>
              <a:t>Accès à la technologie</a:t>
            </a:r>
          </a:p>
          <a:p>
            <a:pPr marL="285750" indent="-285750" algn="l">
              <a:buFont typeface="Arial" panose="020B0604020202020204" pitchFamily="34" charset="0"/>
              <a:buChar char="•"/>
            </a:pPr>
            <a:r>
              <a:rPr lang="fr-CA" sz="2000" b="1" dirty="0"/>
              <a:t>Structure de l’information</a:t>
            </a:r>
          </a:p>
          <a:p>
            <a:pPr marL="285750" indent="-285750" algn="l">
              <a:buFont typeface="Arial" panose="020B0604020202020204" pitchFamily="34" charset="0"/>
              <a:buChar char="•"/>
            </a:pPr>
            <a:r>
              <a:rPr lang="fr-CA" sz="2000" b="1" dirty="0"/>
              <a:t>Présentation de l’information</a:t>
            </a:r>
          </a:p>
        </p:txBody>
      </p:sp>
    </p:spTree>
    <p:extLst>
      <p:ext uri="{BB962C8B-B14F-4D97-AF65-F5344CB8AC3E}">
        <p14:creationId xmlns:p14="http://schemas.microsoft.com/office/powerpoint/2010/main" val="2914952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1845-8039-47E8-8BED-C075259F9BCE}"/>
              </a:ext>
            </a:extLst>
          </p:cNvPr>
          <p:cNvSpPr>
            <a:spLocks noGrp="1"/>
          </p:cNvSpPr>
          <p:nvPr>
            <p:ph type="title"/>
          </p:nvPr>
        </p:nvSpPr>
        <p:spPr/>
        <p:txBody>
          <a:bodyPr/>
          <a:lstStyle/>
          <a:p>
            <a:r>
              <a:rPr lang="fr-CA"/>
              <a:t>Conception universelle de l’apprentissage</a:t>
            </a:r>
          </a:p>
        </p:txBody>
      </p:sp>
      <p:sp>
        <p:nvSpPr>
          <p:cNvPr id="3" name="Content Placeholder 2">
            <a:extLst>
              <a:ext uri="{FF2B5EF4-FFF2-40B4-BE49-F238E27FC236}">
                <a16:creationId xmlns:a16="http://schemas.microsoft.com/office/drawing/2014/main" id="{246787DA-E97B-4E73-B43F-A80D997346AA}"/>
              </a:ext>
            </a:extLst>
          </p:cNvPr>
          <p:cNvSpPr>
            <a:spLocks noGrp="1"/>
          </p:cNvSpPr>
          <p:nvPr>
            <p:ph idx="1"/>
          </p:nvPr>
        </p:nvSpPr>
        <p:spPr>
          <a:xfrm>
            <a:off x="4002554" y="208067"/>
            <a:ext cx="4966232" cy="1803613"/>
          </a:xfrm>
        </p:spPr>
        <p:txBody>
          <a:bodyPr>
            <a:normAutofit lnSpcReduction="10000"/>
          </a:bodyPr>
          <a:lstStyle/>
          <a:p>
            <a:pPr marL="0" indent="0">
              <a:buNone/>
            </a:pPr>
            <a:r>
              <a:rPr lang="fr-CA" b="1" dirty="0"/>
              <a:t>Fournir des moyens multiples en matière</a:t>
            </a:r>
          </a:p>
          <a:p>
            <a:r>
              <a:rPr lang="fr-CA" b="1" dirty="0"/>
              <a:t>de participation</a:t>
            </a:r>
          </a:p>
          <a:p>
            <a:r>
              <a:rPr lang="fr-CA" b="1" dirty="0"/>
              <a:t>de représentation</a:t>
            </a:r>
          </a:p>
          <a:p>
            <a:r>
              <a:rPr lang="fr-CA" b="1" dirty="0"/>
              <a:t>d’action et d’expression</a:t>
            </a:r>
          </a:p>
        </p:txBody>
      </p:sp>
      <p:sp>
        <p:nvSpPr>
          <p:cNvPr id="4" name="Content Placeholder 3">
            <a:extLst>
              <a:ext uri="{FF2B5EF4-FFF2-40B4-BE49-F238E27FC236}">
                <a16:creationId xmlns:a16="http://schemas.microsoft.com/office/drawing/2014/main" id="{70D19E89-D593-4543-8109-CF7F253B7CA4}"/>
              </a:ext>
            </a:extLst>
          </p:cNvPr>
          <p:cNvSpPr>
            <a:spLocks noGrp="1"/>
          </p:cNvSpPr>
          <p:nvPr>
            <p:ph type="body" sz="quarter" idx="10"/>
          </p:nvPr>
        </p:nvSpPr>
        <p:spPr/>
        <p:txBody>
          <a:bodyPr/>
          <a:lstStyle/>
          <a:p>
            <a:pPr marL="0" indent="0">
              <a:buNone/>
            </a:pPr>
            <a:endParaRPr lang="fr-CA" dirty="0"/>
          </a:p>
          <a:p>
            <a:pPr marL="0" indent="0">
              <a:buNone/>
            </a:pPr>
            <a:endParaRPr lang="fr-CA" dirty="0"/>
          </a:p>
          <a:p>
            <a:pPr marL="0" indent="0">
              <a:buNone/>
            </a:pPr>
            <a:r>
              <a:rPr lang="fr-CA" dirty="0">
                <a:hlinkClick r:id="rId3">
                  <a:extLst>
                    <a:ext uri="{A12FA001-AC4F-418D-AE19-62706E023703}">
                      <ahyp:hlinkClr xmlns:ahyp="http://schemas.microsoft.com/office/drawing/2018/hyperlinkcolor" val="tx"/>
                    </a:ext>
                  </a:extLst>
                </a:hlinkClick>
              </a:rPr>
              <a:t>http://udlguidelines.cast.org/</a:t>
            </a:r>
            <a:r>
              <a:rPr lang="fr-CA"/>
              <a:t> </a:t>
            </a:r>
          </a:p>
        </p:txBody>
      </p:sp>
      <p:sp>
        <p:nvSpPr>
          <p:cNvPr id="5" name="Content Placeholder 4">
            <a:extLst>
              <a:ext uri="{FF2B5EF4-FFF2-40B4-BE49-F238E27FC236}">
                <a16:creationId xmlns:a16="http://schemas.microsoft.com/office/drawing/2014/main" id="{359C23CF-3A78-4F67-9B97-FF2F5931ED17}"/>
              </a:ext>
            </a:extLst>
          </p:cNvPr>
          <p:cNvSpPr>
            <a:spLocks noGrp="1"/>
          </p:cNvSpPr>
          <p:nvPr>
            <p:ph idx="11"/>
          </p:nvPr>
        </p:nvSpPr>
        <p:spPr>
          <a:xfrm>
            <a:off x="4002554" y="2172394"/>
            <a:ext cx="4966232" cy="2150224"/>
          </a:xfrm>
        </p:spPr>
        <p:txBody>
          <a:bodyPr>
            <a:normAutofit fontScale="92500"/>
          </a:bodyPr>
          <a:lstStyle/>
          <a:p>
            <a:pPr marL="0" indent="0">
              <a:buNone/>
            </a:pPr>
            <a:r>
              <a:rPr lang="fr-CA"/>
              <a:t>À quoi pourraient ressembler les moyens multiples en matière de représentation dans les ressources éducatives libres?</a:t>
            </a:r>
          </a:p>
          <a:p>
            <a:r>
              <a:rPr lang="fr-CA"/>
              <a:t>Intégration de multiples modalités </a:t>
            </a:r>
            <a:r>
              <a:rPr lang="fr-CA" dirty="0">
                <a:solidFill>
                  <a:srgbClr val="483E72"/>
                </a:solidFill>
              </a:rPr>
              <a:t>(vidéo, audio, activités interactives)</a:t>
            </a:r>
          </a:p>
          <a:p>
            <a:r>
              <a:rPr lang="fr-CA"/>
              <a:t>Disponibilité des ressources dans plusieurs formats </a:t>
            </a:r>
            <a:r>
              <a:rPr lang="fr-CA" dirty="0">
                <a:solidFill>
                  <a:srgbClr val="483E72"/>
                </a:solidFill>
              </a:rPr>
              <a:t>(PDF, HTML, EPUB)</a:t>
            </a:r>
          </a:p>
        </p:txBody>
      </p:sp>
    </p:spTree>
    <p:extLst>
      <p:ext uri="{BB962C8B-B14F-4D97-AF65-F5344CB8AC3E}">
        <p14:creationId xmlns:p14="http://schemas.microsoft.com/office/powerpoint/2010/main" val="46260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FE2A6-6479-49B4-A2C4-E66C27D75940}"/>
              </a:ext>
            </a:extLst>
          </p:cNvPr>
          <p:cNvSpPr>
            <a:spLocks noGrp="1"/>
          </p:cNvSpPr>
          <p:nvPr>
            <p:ph type="ctrTitle"/>
          </p:nvPr>
        </p:nvSpPr>
        <p:spPr/>
        <p:txBody>
          <a:bodyPr/>
          <a:lstStyle/>
          <a:p>
            <a:r>
              <a:rPr lang="fr-CA"/>
              <a:t>Conception inclusive</a:t>
            </a:r>
          </a:p>
        </p:txBody>
      </p:sp>
      <p:sp>
        <p:nvSpPr>
          <p:cNvPr id="3" name="Subtitle 2">
            <a:extLst>
              <a:ext uri="{FF2B5EF4-FFF2-40B4-BE49-F238E27FC236}">
                <a16:creationId xmlns:a16="http://schemas.microsoft.com/office/drawing/2014/main" id="{F3117FCF-848D-48D8-89F7-7CAB5657B38C}"/>
              </a:ext>
            </a:extLst>
          </p:cNvPr>
          <p:cNvSpPr>
            <a:spLocks noGrp="1"/>
          </p:cNvSpPr>
          <p:nvPr>
            <p:ph type="subTitle" idx="1"/>
          </p:nvPr>
        </p:nvSpPr>
        <p:spPr>
          <a:xfrm>
            <a:off x="1143000" y="2091927"/>
            <a:ext cx="6858000" cy="1593895"/>
          </a:xfrm>
          <a:solidFill>
            <a:srgbClr val="483E72"/>
          </a:solidFill>
          <a:effectLst>
            <a:softEdge rad="127000"/>
          </a:effectLst>
        </p:spPr>
        <p:txBody>
          <a:bodyPr/>
          <a:lstStyle/>
          <a:p>
            <a:r>
              <a:rPr lang="fr-CA"/>
              <a:t>« Conception qui tient compte de tout l’éventail de la diversité humaine en ce qui concerne les capacités, la langue, la culture, le sexe, l’âge et les autres formes de différences humaines. »</a:t>
            </a:r>
          </a:p>
          <a:p>
            <a:endParaRPr lang="fr-CA" dirty="0"/>
          </a:p>
          <a:p>
            <a:pPr algn="l"/>
            <a:r>
              <a:rPr lang="fr-CA"/>
              <a:t>— Inclusive Design Research Centre</a:t>
            </a:r>
          </a:p>
        </p:txBody>
      </p:sp>
    </p:spTree>
    <p:extLst>
      <p:ext uri="{BB962C8B-B14F-4D97-AF65-F5344CB8AC3E}">
        <p14:creationId xmlns:p14="http://schemas.microsoft.com/office/powerpoint/2010/main" val="4128741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A5DA5-CCA9-40CF-9B25-BA866F254610}"/>
              </a:ext>
            </a:extLst>
          </p:cNvPr>
          <p:cNvSpPr>
            <a:spLocks noGrp="1"/>
          </p:cNvSpPr>
          <p:nvPr>
            <p:ph type="ctrTitle"/>
          </p:nvPr>
        </p:nvSpPr>
        <p:spPr>
          <a:xfrm>
            <a:off x="1143000" y="2166851"/>
            <a:ext cx="6858000" cy="646911"/>
          </a:xfrm>
        </p:spPr>
        <p:txBody>
          <a:bodyPr/>
          <a:lstStyle/>
          <a:p>
            <a:r>
              <a:rPr lang="fr-CA"/>
              <a:t>Changer nos pratiques</a:t>
            </a:r>
          </a:p>
        </p:txBody>
      </p:sp>
    </p:spTree>
    <p:extLst>
      <p:ext uri="{BB962C8B-B14F-4D97-AF65-F5344CB8AC3E}">
        <p14:creationId xmlns:p14="http://schemas.microsoft.com/office/powerpoint/2010/main" val="13955078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09C79-CB9A-49C6-8C85-EF3B703459E6}"/>
              </a:ext>
            </a:extLst>
          </p:cNvPr>
          <p:cNvSpPr>
            <a:spLocks noGrp="1"/>
          </p:cNvSpPr>
          <p:nvPr>
            <p:ph type="title"/>
          </p:nvPr>
        </p:nvSpPr>
        <p:spPr>
          <a:xfrm>
            <a:off x="3969326" y="273844"/>
            <a:ext cx="4546023" cy="994172"/>
          </a:xfrm>
        </p:spPr>
        <p:txBody>
          <a:bodyPr>
            <a:normAutofit fontScale="90000"/>
          </a:bodyPr>
          <a:lstStyle/>
          <a:p>
            <a:pPr algn="ctr"/>
            <a:r>
              <a:rPr lang="fr-CA"/>
              <a:t>Trousse sur l’accessibilité</a:t>
            </a:r>
          </a:p>
        </p:txBody>
      </p:sp>
      <p:pic>
        <p:nvPicPr>
          <p:cNvPr id="6" name="Content Placeholder 5">
            <a:extLst>
              <a:ext uri="{FF2B5EF4-FFF2-40B4-BE49-F238E27FC236}">
                <a16:creationId xmlns:a16="http://schemas.microsoft.com/office/drawing/2014/main" id="{BF0229CA-1019-4D8F-8126-BC823F25EDA2}"/>
              </a:ext>
              <a:ext uri="{C183D7F6-B498-43B3-948B-1728B52AA6E4}">
                <adec:decorative xmlns:adec="http://schemas.microsoft.com/office/drawing/2017/decorative" val="1"/>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734291" y="568807"/>
            <a:ext cx="2980182" cy="3857163"/>
          </a:xfrm>
          <a:ln>
            <a:solidFill>
              <a:schemeClr val="tx1"/>
            </a:solidFill>
          </a:ln>
        </p:spPr>
      </p:pic>
      <p:sp>
        <p:nvSpPr>
          <p:cNvPr id="4" name="Content Placeholder 3">
            <a:extLst>
              <a:ext uri="{FF2B5EF4-FFF2-40B4-BE49-F238E27FC236}">
                <a16:creationId xmlns:a16="http://schemas.microsoft.com/office/drawing/2014/main" id="{DB4313E5-E41D-4BB1-AFF5-9196F7FFF610}"/>
              </a:ext>
            </a:extLst>
          </p:cNvPr>
          <p:cNvSpPr>
            <a:spLocks noGrp="1"/>
          </p:cNvSpPr>
          <p:nvPr>
            <p:ph sz="half" idx="2"/>
          </p:nvPr>
        </p:nvSpPr>
        <p:spPr>
          <a:xfrm>
            <a:off x="3969326" y="1369219"/>
            <a:ext cx="4966856" cy="3263504"/>
          </a:xfrm>
        </p:spPr>
        <p:txBody>
          <a:bodyPr/>
          <a:lstStyle/>
          <a:p>
            <a:pPr marL="0" indent="0">
              <a:buNone/>
            </a:pPr>
            <a:r>
              <a:rPr lang="fr-CA" sz="2000" dirty="0">
                <a:hlinkClick r:id="rId4"/>
              </a:rPr>
              <a:t>https://opentextbc.ca/accessibilitytoolkit</a:t>
            </a:r>
            <a:endParaRPr lang="fr-CA" sz="2000" dirty="0"/>
          </a:p>
          <a:p>
            <a:pPr marL="0" indent="0">
              <a:buNone/>
            </a:pPr>
            <a:endParaRPr lang="fr-CA" dirty="0"/>
          </a:p>
          <a:p>
            <a:r>
              <a:rPr lang="fr-CA" dirty="0"/>
              <a:t> Information sur la création de ressources éducatives accessibles</a:t>
            </a:r>
          </a:p>
          <a:p>
            <a:r>
              <a:rPr lang="fr-CA" dirty="0"/>
              <a:t> Listes de vérification en matière d’accessibilité</a:t>
            </a:r>
          </a:p>
          <a:p>
            <a:r>
              <a:rPr lang="fr-CA" dirty="0"/>
              <a:t>Activités</a:t>
            </a:r>
          </a:p>
          <a:p>
            <a:r>
              <a:rPr lang="fr-CA" dirty="0"/>
              <a:t> Webinaires sur la conception inclusive</a:t>
            </a:r>
          </a:p>
        </p:txBody>
      </p:sp>
      <p:sp>
        <p:nvSpPr>
          <p:cNvPr id="7" name="TextBox 6">
            <a:extLst>
              <a:ext uri="{FF2B5EF4-FFF2-40B4-BE49-F238E27FC236}">
                <a16:creationId xmlns:a16="http://schemas.microsoft.com/office/drawing/2014/main" id="{DCD599AA-F278-46A0-BEC8-E631DCBD31C6}"/>
              </a:ext>
            </a:extLst>
          </p:cNvPr>
          <p:cNvSpPr txBox="1"/>
          <p:nvPr/>
        </p:nvSpPr>
        <p:spPr>
          <a:xfrm>
            <a:off x="0" y="4574693"/>
            <a:ext cx="9144000" cy="276999"/>
          </a:xfrm>
          <a:prstGeom prst="rect">
            <a:avLst/>
          </a:prstGeom>
          <a:solidFill>
            <a:schemeClr val="tx1"/>
          </a:solidFill>
        </p:spPr>
        <p:txBody>
          <a:bodyPr wrap="square" rtlCol="0">
            <a:spAutoFit/>
          </a:bodyPr>
          <a:lstStyle/>
          <a:p>
            <a:r>
              <a:rPr lang="fr-CA" sz="1200" dirty="0">
                <a:solidFill>
                  <a:schemeClr val="bg1"/>
                </a:solidFill>
              </a:rPr>
              <a:t>Page couverture de la Trousse sur l’accessibilité © BCcampus. CC BY</a:t>
            </a:r>
          </a:p>
        </p:txBody>
      </p:sp>
    </p:spTree>
    <p:extLst>
      <p:ext uri="{BB962C8B-B14F-4D97-AF65-F5344CB8AC3E}">
        <p14:creationId xmlns:p14="http://schemas.microsoft.com/office/powerpoint/2010/main" val="4096058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CBC7C-5225-40D1-89C8-515BB3E560C2}"/>
              </a:ext>
            </a:extLst>
          </p:cNvPr>
          <p:cNvSpPr>
            <a:spLocks noGrp="1"/>
          </p:cNvSpPr>
          <p:nvPr>
            <p:ph type="title"/>
          </p:nvPr>
        </p:nvSpPr>
        <p:spPr/>
        <p:txBody>
          <a:bodyPr/>
          <a:lstStyle/>
          <a:p>
            <a:r>
              <a:rPr lang="fr-CA"/>
              <a:t>Ordre du jour</a:t>
            </a:r>
          </a:p>
        </p:txBody>
      </p:sp>
      <p:sp>
        <p:nvSpPr>
          <p:cNvPr id="3" name="Content Placeholder 2">
            <a:extLst>
              <a:ext uri="{FF2B5EF4-FFF2-40B4-BE49-F238E27FC236}">
                <a16:creationId xmlns:a16="http://schemas.microsoft.com/office/drawing/2014/main" id="{10FCF2B0-A8C1-4E8C-98E7-F8F1A92B809E}"/>
              </a:ext>
            </a:extLst>
          </p:cNvPr>
          <p:cNvSpPr>
            <a:spLocks noGrp="1"/>
          </p:cNvSpPr>
          <p:nvPr>
            <p:ph idx="1"/>
          </p:nvPr>
        </p:nvSpPr>
        <p:spPr/>
        <p:txBody>
          <a:bodyPr/>
          <a:lstStyle/>
          <a:p>
            <a:r>
              <a:rPr lang="fr-CA"/>
              <a:t>Accessibilité technique</a:t>
            </a:r>
          </a:p>
          <a:p>
            <a:pPr lvl="1"/>
            <a:r>
              <a:rPr lang="fr-CA"/>
              <a:t>Règles pour l’accessibilité des contenus Web (WCAG)</a:t>
            </a:r>
          </a:p>
          <a:p>
            <a:pPr lvl="1"/>
            <a:r>
              <a:rPr lang="fr-CA"/>
              <a:t>Règles pour l’accessibilité des contenus Web dans les ressources éducatives</a:t>
            </a:r>
          </a:p>
          <a:p>
            <a:r>
              <a:rPr lang="fr-CA"/>
              <a:t>Au-delà de l’accessibilité technique</a:t>
            </a:r>
          </a:p>
          <a:p>
            <a:pPr lvl="1"/>
            <a:r>
              <a:rPr lang="fr-CA"/>
              <a:t>CUA : modalités multiples, formats multiples</a:t>
            </a:r>
          </a:p>
          <a:p>
            <a:pPr lvl="1"/>
            <a:r>
              <a:rPr lang="fr-CA"/>
              <a:t>Conception inclusive</a:t>
            </a:r>
          </a:p>
          <a:p>
            <a:r>
              <a:rPr lang="fr-CA"/>
              <a:t>Ressources</a:t>
            </a:r>
          </a:p>
        </p:txBody>
      </p:sp>
    </p:spTree>
    <p:extLst>
      <p:ext uri="{BB962C8B-B14F-4D97-AF65-F5344CB8AC3E}">
        <p14:creationId xmlns:p14="http://schemas.microsoft.com/office/powerpoint/2010/main" val="1831066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C3130-5E86-4B20-8518-C9DA31BA9696}"/>
              </a:ext>
            </a:extLst>
          </p:cNvPr>
          <p:cNvSpPr>
            <a:spLocks noGrp="1"/>
          </p:cNvSpPr>
          <p:nvPr>
            <p:ph type="title"/>
          </p:nvPr>
        </p:nvSpPr>
        <p:spPr>
          <a:xfrm>
            <a:off x="-10950" y="0"/>
            <a:ext cx="2726442" cy="5143500"/>
          </a:xfrm>
        </p:spPr>
        <p:txBody>
          <a:bodyPr/>
          <a:lstStyle/>
          <a:p>
            <a:r>
              <a:rPr lang="fr-CA"/>
              <a:t>Ressources</a:t>
            </a:r>
          </a:p>
        </p:txBody>
      </p:sp>
      <p:sp>
        <p:nvSpPr>
          <p:cNvPr id="3" name="Content Placeholder 2">
            <a:extLst>
              <a:ext uri="{FF2B5EF4-FFF2-40B4-BE49-F238E27FC236}">
                <a16:creationId xmlns:a16="http://schemas.microsoft.com/office/drawing/2014/main" id="{B45D21BF-EC68-4520-9DB8-D4B9423D33F6}"/>
              </a:ext>
            </a:extLst>
          </p:cNvPr>
          <p:cNvSpPr>
            <a:spLocks noGrp="1"/>
          </p:cNvSpPr>
          <p:nvPr>
            <p:ph idx="1"/>
          </p:nvPr>
        </p:nvSpPr>
        <p:spPr>
          <a:xfrm>
            <a:off x="2909455" y="208067"/>
            <a:ext cx="6059331" cy="3523106"/>
          </a:xfrm>
        </p:spPr>
        <p:txBody>
          <a:bodyPr>
            <a:normAutofit fontScale="77500" lnSpcReduction="20000"/>
          </a:bodyPr>
          <a:lstStyle/>
          <a:p>
            <a:pPr marL="0" indent="0">
              <a:buNone/>
            </a:pPr>
            <a:r>
              <a:rPr lang="fr-CA" sz="1600" b="1" dirty="0"/>
              <a:t>Ressources en anglais</a:t>
            </a:r>
          </a:p>
          <a:p>
            <a:pPr>
              <a:lnSpc>
                <a:spcPct val="100000"/>
              </a:lnSpc>
            </a:pPr>
            <a:r>
              <a:rPr lang="fr-CA" sz="1600" dirty="0"/>
              <a:t>Web Content Accessibility Guidelines (WCAG) 2.1 (Règles pour l’accessibilité des contenus Web) : </a:t>
            </a:r>
            <a:r>
              <a:rPr lang="fr-CA" sz="1600" dirty="0">
                <a:hlinkClick r:id="rId3"/>
              </a:rPr>
              <a:t>https://www.w3.org/TR/WCAG21/</a:t>
            </a:r>
            <a:r>
              <a:rPr lang="fr-CA" sz="1600" dirty="0"/>
              <a:t> </a:t>
            </a:r>
          </a:p>
          <a:p>
            <a:pPr>
              <a:lnSpc>
                <a:spcPct val="100000"/>
              </a:lnSpc>
            </a:pPr>
            <a:r>
              <a:rPr lang="fr-CA" sz="1600" dirty="0"/>
              <a:t>Accessibility Toolkit (Trousse sur l’accessibilité) : </a:t>
            </a:r>
            <a:r>
              <a:rPr lang="fr-CA" sz="1600" dirty="0">
                <a:hlinkClick r:id="rId4"/>
              </a:rPr>
              <a:t>https://opentextbc.ca/accessibilitytoolkit/</a:t>
            </a:r>
            <a:endParaRPr lang="fr-CA" sz="1600" dirty="0"/>
          </a:p>
          <a:p>
            <a:pPr>
              <a:lnSpc>
                <a:spcPct val="100000"/>
              </a:lnSpc>
            </a:pPr>
            <a:r>
              <a:rPr lang="fr-CA" sz="1600" dirty="0"/>
              <a:t>Accessibility Checklist (Liste de vérification en matière d’accessibilité) : </a:t>
            </a:r>
            <a:r>
              <a:rPr lang="fr-CA" sz="1600" dirty="0">
                <a:hlinkClick r:id="rId5"/>
              </a:rPr>
              <a:t>https://opentextbc.ca/accessibilitytoolkit/back-matter/appendix-checklist-for-accessibility-toolkit/</a:t>
            </a:r>
            <a:r>
              <a:rPr lang="fr-CA" sz="1600" dirty="0"/>
              <a:t> </a:t>
            </a:r>
          </a:p>
          <a:p>
            <a:pPr>
              <a:lnSpc>
                <a:spcPct val="100000"/>
              </a:lnSpc>
            </a:pPr>
            <a:r>
              <a:rPr lang="fr-CA" sz="1600" dirty="0"/>
              <a:t>Inclusive Design Guide (Guide de conception inclusive) : </a:t>
            </a:r>
            <a:r>
              <a:rPr lang="fr-CA" sz="1600" u="sng" dirty="0"/>
              <a:t>https://guide.inclusivedesign.ca/</a:t>
            </a:r>
          </a:p>
          <a:p>
            <a:pPr>
              <a:lnSpc>
                <a:spcPct val="100000"/>
              </a:lnSpc>
            </a:pPr>
            <a:r>
              <a:rPr lang="fr-CA" sz="1600" dirty="0"/>
              <a:t>Inclusive Design Webinar Series (Série de webinaires sur la conception inclusive) : </a:t>
            </a:r>
            <a:r>
              <a:rPr lang="fr-CA" sz="1600" dirty="0">
                <a:hlinkClick r:id="rId6"/>
              </a:rPr>
              <a:t>https://opentextbc.ca/accessibilitytoolkit/back-matter/inclusive-design-webinar-series/</a:t>
            </a:r>
            <a:r>
              <a:rPr lang="fr-CA" sz="1600" dirty="0"/>
              <a:t> </a:t>
            </a:r>
          </a:p>
          <a:p>
            <a:pPr>
              <a:lnSpc>
                <a:spcPct val="100000"/>
              </a:lnSpc>
            </a:pPr>
            <a:r>
              <a:rPr lang="fr-CA" sz="1600" dirty="0"/>
              <a:t>Inclusive Learning Design Handbook (Manuel sur la conception en matière d’apprentissage inclusif) : </a:t>
            </a:r>
            <a:r>
              <a:rPr lang="fr-CA" sz="1600" dirty="0">
                <a:hlinkClick r:id="rId7"/>
              </a:rPr>
              <a:t>https://handbook.floeproject.org/</a:t>
            </a:r>
            <a:endParaRPr lang="fr-CA" sz="1600" dirty="0"/>
          </a:p>
          <a:p>
            <a:pPr>
              <a:lnSpc>
                <a:spcPct val="100000"/>
              </a:lnSpc>
            </a:pPr>
            <a:r>
              <a:rPr lang="fr-CA" sz="1600" dirty="0"/>
              <a:t>UDL Guidelines (Lignes directrices en matière de conception universelle de l’apprentissage) </a:t>
            </a:r>
            <a:r>
              <a:rPr lang="fr-CA" sz="1600" dirty="0">
                <a:hlinkClick r:id="rId8"/>
              </a:rPr>
              <a:t>http://udlguidelines.cast.org/</a:t>
            </a:r>
            <a:r>
              <a:rPr lang="fr-CA" sz="1600" dirty="0"/>
              <a:t> </a:t>
            </a:r>
          </a:p>
          <a:p>
            <a:pPr>
              <a:lnSpc>
                <a:spcPct val="100000"/>
              </a:lnSpc>
            </a:pPr>
            <a:r>
              <a:rPr lang="fr-CA" sz="1600" dirty="0"/>
              <a:t>SNOW : Apprentissage et éducation inclusifs : </a:t>
            </a:r>
            <a:r>
              <a:rPr lang="fr-CA" sz="1600" dirty="0">
                <a:hlinkClick r:id="rId9"/>
              </a:rPr>
              <a:t>https://snow.idrc.ocadu.ca/</a:t>
            </a:r>
            <a:r>
              <a:rPr lang="fr-CA" sz="1600" dirty="0"/>
              <a:t> </a:t>
            </a:r>
          </a:p>
          <a:p>
            <a:endParaRPr lang="fr-CA" dirty="0"/>
          </a:p>
        </p:txBody>
      </p:sp>
      <p:sp>
        <p:nvSpPr>
          <p:cNvPr id="4" name="Content Placeholder 3">
            <a:extLst>
              <a:ext uri="{FF2B5EF4-FFF2-40B4-BE49-F238E27FC236}">
                <a16:creationId xmlns:a16="http://schemas.microsoft.com/office/drawing/2014/main" id="{2122DCD7-3097-417C-BA15-0E76E5D39C37}"/>
              </a:ext>
            </a:extLst>
          </p:cNvPr>
          <p:cNvSpPr>
            <a:spLocks noGrp="1"/>
          </p:cNvSpPr>
          <p:nvPr>
            <p:ph idx="10"/>
          </p:nvPr>
        </p:nvSpPr>
        <p:spPr>
          <a:xfrm>
            <a:off x="2909455" y="3808566"/>
            <a:ext cx="6059331" cy="1282384"/>
          </a:xfrm>
        </p:spPr>
        <p:txBody>
          <a:bodyPr>
            <a:normAutofit fontScale="40000" lnSpcReduction="20000"/>
          </a:bodyPr>
          <a:lstStyle/>
          <a:p>
            <a:pPr marL="0" indent="0">
              <a:buNone/>
            </a:pPr>
            <a:r>
              <a:rPr lang="fr-CA" sz="2400" b="1" dirty="0"/>
              <a:t>Ressources en français</a:t>
            </a:r>
          </a:p>
          <a:p>
            <a:pPr>
              <a:lnSpc>
                <a:spcPct val="100000"/>
              </a:lnSpc>
            </a:pPr>
            <a:r>
              <a:rPr lang="fr-CA" sz="3100" dirty="0"/>
              <a:t>Règles pour l’accessibilité des contenus Web (Web Content Accessibility Guidelines) 2.0 (Traduction française agréée) : </a:t>
            </a:r>
            <a:r>
              <a:rPr lang="fr-CA" sz="3100" dirty="0">
                <a:hlinkClick r:id="rId10"/>
              </a:rPr>
              <a:t>https://www.w3.org/Translations/WCAG20-fr/</a:t>
            </a:r>
            <a:endParaRPr lang="fr-CA" sz="3100" dirty="0"/>
          </a:p>
          <a:p>
            <a:pPr>
              <a:lnSpc>
                <a:spcPct val="100000"/>
              </a:lnSpc>
            </a:pPr>
            <a:r>
              <a:rPr lang="fr-CA" sz="3100" dirty="0"/>
              <a:t>CB Trousse d’outils d’accessibilité pour les manuels scolaires ouverts : </a:t>
            </a:r>
            <a:r>
              <a:rPr lang="fr-CA" sz="3100" u="sng" dirty="0"/>
              <a:t>https://opentextbc.ca/</a:t>
            </a:r>
            <a:r>
              <a:rPr lang="fr-CA" sz="3100" u="sng" dirty="0" err="1"/>
              <a:t>troussedoutildaccessibilite</a:t>
            </a:r>
            <a:r>
              <a:rPr lang="fr-CA" sz="3100" u="sng" dirty="0"/>
              <a:t>/</a:t>
            </a:r>
          </a:p>
        </p:txBody>
      </p:sp>
    </p:spTree>
    <p:extLst>
      <p:ext uri="{BB962C8B-B14F-4D97-AF65-F5344CB8AC3E}">
        <p14:creationId xmlns:p14="http://schemas.microsoft.com/office/powerpoint/2010/main" val="36734895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7E7C2-48B8-4895-8FC1-9B3BD7069A08}"/>
              </a:ext>
            </a:extLst>
          </p:cNvPr>
          <p:cNvSpPr>
            <a:spLocks noGrp="1"/>
          </p:cNvSpPr>
          <p:nvPr>
            <p:ph type="title"/>
          </p:nvPr>
        </p:nvSpPr>
        <p:spPr/>
        <p:txBody>
          <a:bodyPr/>
          <a:lstStyle/>
          <a:p>
            <a:r>
              <a:rPr lang="fr-CA"/>
              <a:t>Références</a:t>
            </a:r>
          </a:p>
        </p:txBody>
      </p:sp>
      <p:sp>
        <p:nvSpPr>
          <p:cNvPr id="3" name="Content Placeholder 2">
            <a:extLst>
              <a:ext uri="{FF2B5EF4-FFF2-40B4-BE49-F238E27FC236}">
                <a16:creationId xmlns:a16="http://schemas.microsoft.com/office/drawing/2014/main" id="{F4080342-9F87-4D88-965B-1DAF10384C24}"/>
              </a:ext>
            </a:extLst>
          </p:cNvPr>
          <p:cNvSpPr>
            <a:spLocks noGrp="1"/>
          </p:cNvSpPr>
          <p:nvPr>
            <p:ph idx="1"/>
          </p:nvPr>
        </p:nvSpPr>
        <p:spPr/>
        <p:txBody>
          <a:bodyPr>
            <a:normAutofit/>
          </a:bodyPr>
          <a:lstStyle/>
          <a:p>
            <a:pPr marL="0" indent="0">
              <a:buNone/>
            </a:pPr>
            <a:r>
              <a:rPr lang="fr-CA" sz="1200" dirty="0"/>
              <a:t>Amornchat, S. (s.d.). Complex images for all learners: A guide to making visual content acccessible [PDF]. </a:t>
            </a:r>
            <a:r>
              <a:rPr lang="en-US" sz="1200" dirty="0"/>
              <a:t>	</a:t>
            </a:r>
            <a:r>
              <a:rPr lang="fr-CA" sz="1200" dirty="0"/>
              <a:t>Extrait de </a:t>
            </a:r>
            <a:r>
              <a:rPr lang="fr-CA" sz="1200" u="sng" dirty="0"/>
              <a:t>https://www.lsu.edu/accessibility/training/complex-images.pdf</a:t>
            </a:r>
          </a:p>
          <a:p>
            <a:pPr marL="0" indent="0">
              <a:buNone/>
            </a:pPr>
            <a:r>
              <a:rPr lang="fr-CA" sz="1200" dirty="0"/>
              <a:t>CAST. (2018). Universal Design for Learning Guidelines version 2.2. Extrait de </a:t>
            </a:r>
            <a:r>
              <a:rPr lang="fr-CA" sz="1200" u="sng" dirty="0"/>
              <a:t>http://udlguidelines.cast.org</a:t>
            </a:r>
          </a:p>
          <a:p>
            <a:pPr marL="0" indent="0">
              <a:buNone/>
            </a:pPr>
            <a:r>
              <a:rPr lang="fr-CA" sz="1200" dirty="0"/>
              <a:t>Coolidge, A., Doner, S., Robertson, T. et Gray, J. (2018). Accessibility Toolkit – 2e édition. Victoria (Colombie-Britannique) : </a:t>
            </a:r>
            <a:r>
              <a:rPr lang="fr-CA" sz="1200" dirty="0" err="1"/>
              <a:t>BCcampus</a:t>
            </a:r>
            <a:r>
              <a:rPr lang="fr-CA" sz="1200" dirty="0"/>
              <a:t>. </a:t>
            </a:r>
            <a:r>
              <a:rPr lang="fr-CA" sz="1200" dirty="0">
                <a:hlinkClick r:id="rId2"/>
              </a:rPr>
              <a:t>https://opentextbc.ca/accessibilitytoolkit/</a:t>
            </a:r>
            <a:endParaRPr lang="fr-CA" sz="1200" dirty="0"/>
          </a:p>
          <a:p>
            <a:pPr marL="0" indent="0">
              <a:buNone/>
            </a:pPr>
            <a:r>
              <a:rPr lang="fr-CA" sz="1200" dirty="0"/>
              <a:t>Inclusive Design Research Centre. (s.d.). What is inclusive design? </a:t>
            </a:r>
            <a:r>
              <a:rPr lang="fr-CA" sz="1200" dirty="0">
                <a:hlinkClick r:id="rId3">
                  <a:extLst>
                    <a:ext uri="{A12FA001-AC4F-418D-AE19-62706E023703}">
                      <ahyp:hlinkClr xmlns:ahyp="http://schemas.microsoft.com/office/drawing/2018/hyperlinkcolor" val="tx"/>
                    </a:ext>
                  </a:extLst>
                </a:hlinkClick>
              </a:rPr>
              <a:t>https://idrc.ocadu.ca/about-the-idrc</a:t>
            </a:r>
            <a:r>
              <a:rPr lang="fr-CA" dirty="0"/>
              <a:t> </a:t>
            </a:r>
          </a:p>
          <a:p>
            <a:pPr marL="0" indent="0">
              <a:lnSpc>
                <a:spcPct val="100000"/>
              </a:lnSpc>
              <a:spcBef>
                <a:spcPts val="0"/>
              </a:spcBef>
              <a:buNone/>
            </a:pPr>
            <a:r>
              <a:rPr lang="fr-CA" sz="1200" dirty="0"/>
              <a:t>Kirkpatrick, A., O Connor, J., Campbell, A. et Cooper, M. (dir.) (5 juin 2018). Web Content </a:t>
            </a:r>
            <a:r>
              <a:rPr lang="fr-CA" sz="1200" dirty="0" err="1"/>
              <a:t>Accessibility</a:t>
            </a:r>
            <a:r>
              <a:rPr lang="fr-CA" sz="1200" dirty="0"/>
              <a:t> Guidelines (WCAG) (Règles pour l’accessibilité des contenus Web) 2.1. WC3. </a:t>
            </a:r>
            <a:r>
              <a:rPr lang="fr-CA" sz="1200" dirty="0">
                <a:hlinkClick r:id="rId4"/>
              </a:rPr>
              <a:t>https://www.w3.org/TR/WCAG21/</a:t>
            </a:r>
            <a:r>
              <a:rPr lang="fr-CA" dirty="0"/>
              <a:t> </a:t>
            </a:r>
          </a:p>
          <a:p>
            <a:pPr marL="0" indent="0">
              <a:buNone/>
            </a:pPr>
            <a:endParaRPr lang="fr-CA" sz="1200" dirty="0"/>
          </a:p>
        </p:txBody>
      </p:sp>
    </p:spTree>
    <p:extLst>
      <p:ext uri="{BB962C8B-B14F-4D97-AF65-F5344CB8AC3E}">
        <p14:creationId xmlns:p14="http://schemas.microsoft.com/office/powerpoint/2010/main" val="21456199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3DD0D-3B52-41E3-9BD5-8325226AA44A}"/>
              </a:ext>
            </a:extLst>
          </p:cNvPr>
          <p:cNvSpPr>
            <a:spLocks noGrp="1"/>
          </p:cNvSpPr>
          <p:nvPr>
            <p:ph type="ctrTitle"/>
          </p:nvPr>
        </p:nvSpPr>
        <p:spPr>
          <a:xfrm>
            <a:off x="398173" y="757129"/>
            <a:ext cx="4791893" cy="2121538"/>
          </a:xfrm>
        </p:spPr>
        <p:txBody>
          <a:bodyPr/>
          <a:lstStyle/>
          <a:p>
            <a:pPr algn="ctr"/>
            <a:r>
              <a:rPr lang="fr-CA"/>
              <a:t>Des questions?</a:t>
            </a:r>
            <a:endParaRPr lang="fr-CA" dirty="0"/>
          </a:p>
        </p:txBody>
      </p:sp>
    </p:spTree>
    <p:extLst>
      <p:ext uri="{BB962C8B-B14F-4D97-AF65-F5344CB8AC3E}">
        <p14:creationId xmlns:p14="http://schemas.microsoft.com/office/powerpoint/2010/main" val="390740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C5992-F37D-4E44-9535-BD99D32A7D6E}"/>
              </a:ext>
            </a:extLst>
          </p:cNvPr>
          <p:cNvSpPr>
            <a:spLocks noGrp="1"/>
          </p:cNvSpPr>
          <p:nvPr>
            <p:ph type="ctrTitle"/>
          </p:nvPr>
        </p:nvSpPr>
        <p:spPr>
          <a:xfrm>
            <a:off x="1899884" y="1818677"/>
            <a:ext cx="4911969" cy="609944"/>
          </a:xfrm>
          <a:solidFill>
            <a:srgbClr val="493F73"/>
          </a:solidFill>
          <a:effectLst>
            <a:softEdge rad="63500"/>
          </a:effectLst>
        </p:spPr>
        <p:txBody>
          <a:bodyPr/>
          <a:lstStyle/>
          <a:p>
            <a:r>
              <a:rPr lang="fr-CA"/>
              <a:t>Accessibilité technique</a:t>
            </a:r>
          </a:p>
        </p:txBody>
      </p:sp>
      <p:sp>
        <p:nvSpPr>
          <p:cNvPr id="3" name="Subtitle 2">
            <a:extLst>
              <a:ext uri="{FF2B5EF4-FFF2-40B4-BE49-F238E27FC236}">
                <a16:creationId xmlns:a16="http://schemas.microsoft.com/office/drawing/2014/main" id="{434BC880-D1AF-4EA6-B73E-7679D040BF80}"/>
              </a:ext>
            </a:extLst>
          </p:cNvPr>
          <p:cNvSpPr>
            <a:spLocks noGrp="1"/>
          </p:cNvSpPr>
          <p:nvPr>
            <p:ph type="subTitle" idx="1"/>
          </p:nvPr>
        </p:nvSpPr>
        <p:spPr>
          <a:xfrm>
            <a:off x="1899884" y="2618960"/>
            <a:ext cx="4911969" cy="342077"/>
          </a:xfrm>
          <a:solidFill>
            <a:srgbClr val="493F73"/>
          </a:solidFill>
          <a:effectLst>
            <a:softEdge rad="63500"/>
          </a:effectLst>
        </p:spPr>
        <p:txBody>
          <a:bodyPr>
            <a:normAutofit fontScale="85000" lnSpcReduction="10000"/>
          </a:bodyPr>
          <a:lstStyle/>
          <a:p>
            <a:pPr algn="l"/>
            <a:r>
              <a:rPr lang="fr-CA"/>
              <a:t>Règles pour l’accessibilité des contenus Web (WCAG)</a:t>
            </a:r>
          </a:p>
        </p:txBody>
      </p:sp>
    </p:spTree>
    <p:extLst>
      <p:ext uri="{BB962C8B-B14F-4D97-AF65-F5344CB8AC3E}">
        <p14:creationId xmlns:p14="http://schemas.microsoft.com/office/powerpoint/2010/main" val="102171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9792B-2CB9-42B1-B1B9-CCA82BA5DBB3}"/>
              </a:ext>
            </a:extLst>
          </p:cNvPr>
          <p:cNvSpPr>
            <a:spLocks noGrp="1"/>
          </p:cNvSpPr>
          <p:nvPr>
            <p:ph type="ctrTitle"/>
          </p:nvPr>
        </p:nvSpPr>
        <p:spPr>
          <a:xfrm>
            <a:off x="2042852" y="1124989"/>
            <a:ext cx="5058295" cy="688489"/>
          </a:xfrm>
          <a:solidFill>
            <a:srgbClr val="1698CA"/>
          </a:solidFill>
          <a:effectLst>
            <a:softEdge rad="63500"/>
          </a:effectLst>
        </p:spPr>
        <p:txBody>
          <a:bodyPr>
            <a:normAutofit/>
          </a:bodyPr>
          <a:lstStyle/>
          <a:p>
            <a:r>
              <a:rPr lang="fr-CA"/>
              <a:t>Principe 1 : Perceptible</a:t>
            </a:r>
          </a:p>
        </p:txBody>
      </p:sp>
      <p:sp>
        <p:nvSpPr>
          <p:cNvPr id="3" name="Subtitle 2">
            <a:extLst>
              <a:ext uri="{FF2B5EF4-FFF2-40B4-BE49-F238E27FC236}">
                <a16:creationId xmlns:a16="http://schemas.microsoft.com/office/drawing/2014/main" id="{4FE281AB-36D0-4F4B-9B94-BF57A51376B7}"/>
              </a:ext>
            </a:extLst>
          </p:cNvPr>
          <p:cNvSpPr>
            <a:spLocks noGrp="1"/>
          </p:cNvSpPr>
          <p:nvPr>
            <p:ph type="subTitle" idx="1"/>
          </p:nvPr>
        </p:nvSpPr>
        <p:spPr>
          <a:xfrm>
            <a:off x="360485" y="2086043"/>
            <a:ext cx="8423030" cy="2034619"/>
          </a:xfrm>
          <a:solidFill>
            <a:srgbClr val="179ACE"/>
          </a:solidFill>
          <a:effectLst>
            <a:softEdge rad="127000"/>
          </a:effectLst>
        </p:spPr>
        <p:txBody>
          <a:bodyPr>
            <a:normAutofit/>
          </a:bodyPr>
          <a:lstStyle/>
          <a:p>
            <a:pPr algn="l"/>
            <a:r>
              <a:rPr lang="fr-CA"/>
              <a:t>Les composants de l’information et de l’interface d’utilisation doivent être présentés aux utilisateurs de façon à ce que ces derniers puissent les percevoir.</a:t>
            </a:r>
          </a:p>
          <a:p>
            <a:pPr algn="l"/>
            <a:r>
              <a:rPr lang="en-US"/>
              <a:t>	</a:t>
            </a:r>
            <a:r>
              <a:rPr lang="fr-CA" b="1" dirty="0"/>
              <a:t>1.1 Équivalents textuels</a:t>
            </a:r>
            <a:r>
              <a:rPr lang="fr-CA"/>
              <a:t> (contenu non textuel)</a:t>
            </a:r>
          </a:p>
          <a:p>
            <a:pPr algn="l"/>
            <a:r>
              <a:rPr lang="en-US"/>
              <a:t>	</a:t>
            </a:r>
            <a:r>
              <a:rPr lang="fr-CA" b="1" dirty="0"/>
              <a:t>1.2 Médias temporels (</a:t>
            </a:r>
            <a:r>
              <a:rPr lang="fr-CA"/>
              <a:t>vidéo, audio)</a:t>
            </a:r>
          </a:p>
          <a:p>
            <a:pPr algn="l"/>
            <a:r>
              <a:rPr lang="en-US"/>
              <a:t>	</a:t>
            </a:r>
            <a:r>
              <a:rPr lang="fr-CA" b="1" dirty="0"/>
              <a:t>1.3 Adaptable</a:t>
            </a:r>
            <a:r>
              <a:rPr lang="fr-CA"/>
              <a:t> (information et liens transmis par le formatage)</a:t>
            </a:r>
          </a:p>
          <a:p>
            <a:pPr algn="l"/>
            <a:r>
              <a:rPr lang="en-US"/>
              <a:t>	</a:t>
            </a:r>
            <a:r>
              <a:rPr lang="fr-CA" b="1" dirty="0"/>
              <a:t>1.4 Distinguable</a:t>
            </a:r>
            <a:r>
              <a:rPr lang="fr-CA"/>
              <a:t> (contraste entre l’avant-plan et l’arrière-plan)</a:t>
            </a:r>
          </a:p>
        </p:txBody>
      </p:sp>
    </p:spTree>
    <p:extLst>
      <p:ext uri="{BB962C8B-B14F-4D97-AF65-F5344CB8AC3E}">
        <p14:creationId xmlns:p14="http://schemas.microsoft.com/office/powerpoint/2010/main" val="424910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9792B-2CB9-42B1-B1B9-CCA82BA5DBB3}"/>
              </a:ext>
            </a:extLst>
          </p:cNvPr>
          <p:cNvSpPr>
            <a:spLocks noGrp="1"/>
          </p:cNvSpPr>
          <p:nvPr>
            <p:ph type="ctrTitle"/>
          </p:nvPr>
        </p:nvSpPr>
        <p:spPr>
          <a:xfrm>
            <a:off x="2331027" y="1124991"/>
            <a:ext cx="4481945" cy="710656"/>
          </a:xfrm>
          <a:solidFill>
            <a:srgbClr val="1698CA"/>
          </a:solidFill>
          <a:effectLst>
            <a:softEdge rad="63500"/>
          </a:effectLst>
        </p:spPr>
        <p:txBody>
          <a:bodyPr>
            <a:normAutofit/>
          </a:bodyPr>
          <a:lstStyle/>
          <a:p>
            <a:r>
              <a:rPr lang="fr-CA"/>
              <a:t>Principe 2 : Convivial</a:t>
            </a:r>
          </a:p>
        </p:txBody>
      </p:sp>
      <p:sp>
        <p:nvSpPr>
          <p:cNvPr id="3" name="Subtitle 2">
            <a:extLst>
              <a:ext uri="{FF2B5EF4-FFF2-40B4-BE49-F238E27FC236}">
                <a16:creationId xmlns:a16="http://schemas.microsoft.com/office/drawing/2014/main" id="{4FE281AB-36D0-4F4B-9B94-BF57A51376B7}"/>
              </a:ext>
            </a:extLst>
          </p:cNvPr>
          <p:cNvSpPr>
            <a:spLocks noGrp="1"/>
          </p:cNvSpPr>
          <p:nvPr>
            <p:ph type="subTitle" idx="1"/>
          </p:nvPr>
        </p:nvSpPr>
        <p:spPr>
          <a:xfrm>
            <a:off x="457200" y="2086044"/>
            <a:ext cx="8229600" cy="2163572"/>
          </a:xfrm>
          <a:solidFill>
            <a:srgbClr val="179ACE"/>
          </a:solidFill>
          <a:effectLst>
            <a:softEdge rad="127000"/>
          </a:effectLst>
        </p:spPr>
        <p:txBody>
          <a:bodyPr>
            <a:normAutofit/>
          </a:bodyPr>
          <a:lstStyle/>
          <a:p>
            <a:pPr algn="l"/>
            <a:r>
              <a:rPr lang="fr-CA" dirty="0"/>
              <a:t>Les composants de l’interface d’utilisation et la navigation doivent être conviviaux.</a:t>
            </a:r>
          </a:p>
          <a:p>
            <a:pPr lvl="1" algn="l"/>
            <a:r>
              <a:rPr lang="fr-CA" b="1" dirty="0">
                <a:solidFill>
                  <a:schemeClr val="bg1"/>
                </a:solidFill>
              </a:rPr>
              <a:t>2.1 Accessibles par clavier</a:t>
            </a:r>
            <a:r>
              <a:rPr lang="fr-CA" dirty="0">
                <a:solidFill>
                  <a:schemeClr val="bg1"/>
                </a:solidFill>
              </a:rPr>
              <a:t> (toutes les fonctionnalités possibles au moyen d’un clavier)</a:t>
            </a:r>
          </a:p>
          <a:p>
            <a:pPr lvl="1" algn="l"/>
            <a:r>
              <a:rPr lang="fr-CA" b="1" dirty="0">
                <a:solidFill>
                  <a:schemeClr val="bg1"/>
                </a:solidFill>
              </a:rPr>
              <a:t>2.2 Assez de temps</a:t>
            </a:r>
            <a:r>
              <a:rPr lang="fr-CA" dirty="0">
                <a:solidFill>
                  <a:schemeClr val="bg1"/>
                </a:solidFill>
              </a:rPr>
              <a:t> (les gens ont assez de temps pour accomplir les tâches)</a:t>
            </a:r>
          </a:p>
          <a:p>
            <a:pPr lvl="1" algn="l"/>
            <a:r>
              <a:rPr lang="fr-CA" b="1" dirty="0">
                <a:solidFill>
                  <a:schemeClr val="bg1"/>
                </a:solidFill>
              </a:rPr>
              <a:t>2.3 Crises</a:t>
            </a:r>
            <a:r>
              <a:rPr lang="fr-CA" dirty="0">
                <a:solidFill>
                  <a:schemeClr val="bg1"/>
                </a:solidFill>
              </a:rPr>
              <a:t> (aucun contenu pouvant causer des crises ou des réactions physiques)</a:t>
            </a:r>
          </a:p>
          <a:p>
            <a:pPr lvl="1" algn="l"/>
            <a:r>
              <a:rPr lang="fr-CA" b="1" dirty="0">
                <a:solidFill>
                  <a:schemeClr val="bg1"/>
                </a:solidFill>
              </a:rPr>
              <a:t>2.4 Navigable </a:t>
            </a:r>
            <a:r>
              <a:rPr lang="fr-CA" dirty="0">
                <a:solidFill>
                  <a:schemeClr val="bg1"/>
                </a:solidFill>
              </a:rPr>
              <a:t>(les utilisateurs peuvent naviguer, trouver du contenu et déterminer où ils se trouvent)</a:t>
            </a:r>
          </a:p>
          <a:p>
            <a:pPr lvl="1" algn="l"/>
            <a:r>
              <a:rPr lang="fr-CA" b="1" dirty="0">
                <a:solidFill>
                  <a:schemeClr val="bg1"/>
                </a:solidFill>
              </a:rPr>
              <a:t>2.5 Modes de commande</a:t>
            </a:r>
            <a:r>
              <a:rPr lang="fr-CA" dirty="0">
                <a:solidFill>
                  <a:schemeClr val="bg1"/>
                </a:solidFill>
              </a:rPr>
              <a:t> (faciliter l’interaction au-delà d’un clavier)</a:t>
            </a:r>
          </a:p>
        </p:txBody>
      </p:sp>
    </p:spTree>
    <p:extLst>
      <p:ext uri="{BB962C8B-B14F-4D97-AF65-F5344CB8AC3E}">
        <p14:creationId xmlns:p14="http://schemas.microsoft.com/office/powerpoint/2010/main" val="360224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0F0F6-C235-4CB3-BCE8-BECFD5711B17}"/>
              </a:ext>
            </a:extLst>
          </p:cNvPr>
          <p:cNvSpPr>
            <a:spLocks noGrp="1"/>
          </p:cNvSpPr>
          <p:nvPr>
            <p:ph type="ctrTitle"/>
          </p:nvPr>
        </p:nvSpPr>
        <p:spPr>
          <a:xfrm>
            <a:off x="1643841" y="1185949"/>
            <a:ext cx="5856316" cy="633071"/>
          </a:xfrm>
          <a:solidFill>
            <a:srgbClr val="1698CA"/>
          </a:solidFill>
          <a:effectLst>
            <a:softEdge rad="63500"/>
          </a:effectLst>
        </p:spPr>
        <p:txBody>
          <a:bodyPr>
            <a:normAutofit fontScale="90000"/>
          </a:bodyPr>
          <a:lstStyle/>
          <a:p>
            <a:r>
              <a:rPr lang="fr-CA"/>
              <a:t>Principe 3 : Compréhensible</a:t>
            </a:r>
          </a:p>
        </p:txBody>
      </p:sp>
      <p:sp>
        <p:nvSpPr>
          <p:cNvPr id="3" name="Subtitle 2">
            <a:extLst>
              <a:ext uri="{FF2B5EF4-FFF2-40B4-BE49-F238E27FC236}">
                <a16:creationId xmlns:a16="http://schemas.microsoft.com/office/drawing/2014/main" id="{239F8949-3137-4936-8348-2330050381F1}"/>
              </a:ext>
            </a:extLst>
          </p:cNvPr>
          <p:cNvSpPr>
            <a:spLocks noGrp="1"/>
          </p:cNvSpPr>
          <p:nvPr>
            <p:ph type="subTitle" idx="1"/>
          </p:nvPr>
        </p:nvSpPr>
        <p:spPr>
          <a:xfrm>
            <a:off x="826476" y="2115374"/>
            <a:ext cx="7491047" cy="1454304"/>
          </a:xfrm>
          <a:solidFill>
            <a:srgbClr val="179ACE"/>
          </a:solidFill>
          <a:effectLst>
            <a:softEdge rad="63500"/>
          </a:effectLst>
        </p:spPr>
        <p:txBody>
          <a:bodyPr>
            <a:normAutofit fontScale="85000" lnSpcReduction="10000"/>
          </a:bodyPr>
          <a:lstStyle/>
          <a:p>
            <a:pPr algn="l"/>
            <a:r>
              <a:rPr lang="fr-CA"/>
              <a:t>L’information et le fonctionnement de l’interface d’utilisation doivent être compréhensibles.</a:t>
            </a:r>
          </a:p>
          <a:p>
            <a:pPr algn="l"/>
            <a:r>
              <a:rPr lang="en-US"/>
              <a:t>	</a:t>
            </a:r>
            <a:r>
              <a:rPr lang="fr-CA" b="1" dirty="0"/>
              <a:t>3.1 Lisible</a:t>
            </a:r>
            <a:r>
              <a:rPr lang="fr-CA"/>
              <a:t> (le texte est lisible et compréhensible)</a:t>
            </a:r>
          </a:p>
          <a:p>
            <a:pPr algn="l"/>
            <a:r>
              <a:rPr lang="en-US"/>
              <a:t>	</a:t>
            </a:r>
            <a:r>
              <a:rPr lang="fr-CA" b="1" dirty="0"/>
              <a:t>3.2 Prévisible</a:t>
            </a:r>
            <a:r>
              <a:rPr lang="fr-CA"/>
              <a:t> (la mise en page est prévisible et uniforme)</a:t>
            </a:r>
          </a:p>
          <a:p>
            <a:pPr algn="l"/>
            <a:r>
              <a:rPr lang="en-US"/>
              <a:t>	</a:t>
            </a:r>
            <a:r>
              <a:rPr lang="fr-CA" b="1" dirty="0"/>
              <a:t>3.3 Aide à la saisie</a:t>
            </a:r>
            <a:r>
              <a:rPr lang="fr-CA"/>
              <a:t> (aider les utilisateurs à éviter et à corriger les erreurs)</a:t>
            </a:r>
          </a:p>
          <a:p>
            <a:endParaRPr lang="fr-CA" dirty="0"/>
          </a:p>
        </p:txBody>
      </p:sp>
    </p:spTree>
    <p:extLst>
      <p:ext uri="{BB962C8B-B14F-4D97-AF65-F5344CB8AC3E}">
        <p14:creationId xmlns:p14="http://schemas.microsoft.com/office/powerpoint/2010/main" val="1398964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53369-907F-4D59-8433-825D15533F29}"/>
              </a:ext>
            </a:extLst>
          </p:cNvPr>
          <p:cNvSpPr>
            <a:spLocks noGrp="1"/>
          </p:cNvSpPr>
          <p:nvPr>
            <p:ph type="title"/>
          </p:nvPr>
        </p:nvSpPr>
        <p:spPr/>
        <p:txBody>
          <a:bodyPr/>
          <a:lstStyle/>
          <a:p>
            <a:r>
              <a:rPr lang="fr-CA" dirty="0"/>
              <a:t>Organisation du contenu</a:t>
            </a:r>
          </a:p>
        </p:txBody>
      </p:sp>
      <p:sp>
        <p:nvSpPr>
          <p:cNvPr id="4" name="Text Placeholder 3">
            <a:extLst>
              <a:ext uri="{FF2B5EF4-FFF2-40B4-BE49-F238E27FC236}">
                <a16:creationId xmlns:a16="http://schemas.microsoft.com/office/drawing/2014/main" id="{3B64E486-1FC2-4524-AB7B-74C334CBF9E4}"/>
              </a:ext>
            </a:extLst>
          </p:cNvPr>
          <p:cNvSpPr>
            <a:spLocks noGrp="1"/>
          </p:cNvSpPr>
          <p:nvPr>
            <p:ph type="body" sz="quarter" idx="10"/>
          </p:nvPr>
        </p:nvSpPr>
        <p:spPr/>
        <p:txBody>
          <a:bodyPr>
            <a:normAutofit/>
          </a:bodyPr>
          <a:lstStyle/>
          <a:p>
            <a:pPr>
              <a:buFont typeface="Wingdings" panose="05000000000000000000" pitchFamily="2" charset="2"/>
              <a:buChar char="q"/>
            </a:pPr>
            <a:r>
              <a:rPr lang="fr-CA" sz="2000" dirty="0"/>
              <a:t> Le contenu est organisé sous des titres et des sous-titres</a:t>
            </a:r>
          </a:p>
          <a:p>
            <a:pPr marL="0" indent="0">
              <a:buNone/>
            </a:pPr>
            <a:endParaRPr lang="fr-CA" sz="2000" dirty="0"/>
          </a:p>
          <a:p>
            <a:pPr>
              <a:buFont typeface="Wingdings" panose="05000000000000000000" pitchFamily="2" charset="2"/>
              <a:buChar char="q"/>
            </a:pPr>
            <a:r>
              <a:rPr lang="fr-CA" sz="2000" dirty="0"/>
              <a:t> Les titres et les sous-titres sont utilisés de façon séquentielle</a:t>
            </a:r>
          </a:p>
        </p:txBody>
      </p:sp>
      <p:sp>
        <p:nvSpPr>
          <p:cNvPr id="5" name="Content Placeholder 4">
            <a:extLst>
              <a:ext uri="{FF2B5EF4-FFF2-40B4-BE49-F238E27FC236}">
                <a16:creationId xmlns:a16="http://schemas.microsoft.com/office/drawing/2014/main" id="{702FC80D-B2B5-46CC-8170-4775CEF751E3}"/>
              </a:ext>
            </a:extLst>
          </p:cNvPr>
          <p:cNvSpPr>
            <a:spLocks noGrp="1"/>
          </p:cNvSpPr>
          <p:nvPr>
            <p:ph idx="1"/>
          </p:nvPr>
        </p:nvSpPr>
        <p:spPr>
          <a:xfrm>
            <a:off x="4002554" y="208067"/>
            <a:ext cx="4966232" cy="2193309"/>
          </a:xfrm>
        </p:spPr>
        <p:txBody>
          <a:bodyPr>
            <a:normAutofit fontScale="77500" lnSpcReduction="20000"/>
          </a:bodyPr>
          <a:lstStyle/>
          <a:p>
            <a:pPr marL="0" indent="0" algn="ctr">
              <a:buNone/>
            </a:pPr>
            <a:r>
              <a:rPr lang="fr-CA" sz="1600" dirty="0"/>
              <a:t>&lt;h1&gt;Chapitre 1 : Introduction à la sociologie&lt;/h1&gt;</a:t>
            </a:r>
          </a:p>
          <a:p>
            <a:pPr marL="0" indent="0" algn="ctr">
              <a:buNone/>
            </a:pPr>
            <a:endParaRPr lang="fr-CA" sz="1600" dirty="0"/>
          </a:p>
          <a:p>
            <a:pPr marL="0" indent="0">
              <a:buNone/>
            </a:pPr>
            <a:r>
              <a:rPr lang="fr-CA" sz="1600" dirty="0"/>
              <a:t>&lt;h2&gt;Introduction&lt;/h2&gt;</a:t>
            </a:r>
          </a:p>
          <a:p>
            <a:pPr marL="0" indent="0">
              <a:buNone/>
            </a:pPr>
            <a:r>
              <a:rPr lang="fr-CA" sz="1600" dirty="0"/>
              <a:t>Les concerts, les matchs de sport et les rassemblements politiques peuvent avoir…</a:t>
            </a:r>
          </a:p>
          <a:p>
            <a:pPr marL="0" indent="0">
              <a:buNone/>
            </a:pPr>
            <a:r>
              <a:rPr lang="fr-CA" sz="1600" dirty="0"/>
              <a:t>&lt;h2&gt;1.1 Qu’est-ce que la sociologie&lt;/h2&gt;</a:t>
            </a:r>
          </a:p>
          <a:p>
            <a:pPr marL="0" indent="0">
              <a:buNone/>
            </a:pPr>
            <a:r>
              <a:rPr lang="fr-CA" sz="1600" dirty="0"/>
              <a:t>Selon le dictionnaire, la sociologie est l’étude systématique de…</a:t>
            </a:r>
          </a:p>
          <a:p>
            <a:pPr marL="0" indent="0">
              <a:buNone/>
            </a:pPr>
            <a:r>
              <a:rPr lang="fr-CA" sz="1600" dirty="0"/>
              <a:t>&lt;h3&gt;Que sont la société et la culture?&lt;/h3&gt;</a:t>
            </a:r>
          </a:p>
          <a:p>
            <a:pPr marL="0" indent="0">
              <a:buNone/>
            </a:pPr>
            <a:r>
              <a:rPr lang="fr-CA" sz="1600" dirty="0"/>
              <a:t>Les sociologues étudient tous les aspects et tous les niveaux de la société…</a:t>
            </a:r>
          </a:p>
        </p:txBody>
      </p:sp>
      <p:pic>
        <p:nvPicPr>
          <p:cNvPr id="2050" name="Picture 2" descr="A list of heading options from heading 1 to heading 6 available in a visual editor">
            <a:extLst>
              <a:ext uri="{FF2B5EF4-FFF2-40B4-BE49-F238E27FC236}">
                <a16:creationId xmlns:a16="http://schemas.microsoft.com/office/drawing/2014/main" id="{FD15A9E6-27D0-4816-903C-C39DCE87F4D5}"/>
              </a:ext>
            </a:extLst>
          </p:cNvPr>
          <p:cNvPicPr>
            <a:picLocks noGrp="1" noChangeAspect="1" noChangeArrowheads="1"/>
          </p:cNvPicPr>
          <p:nvPr>
            <p:ph idx="11"/>
          </p:nvPr>
        </p:nvPicPr>
        <p:blipFill>
          <a:blip r:embed="rId3">
            <a:extLst>
              <a:ext uri="{28A0092B-C50C-407E-A947-70E740481C1C}">
                <a14:useLocalDpi xmlns:a14="http://schemas.microsoft.com/office/drawing/2010/main" val="0"/>
              </a:ext>
            </a:extLst>
          </a:blip>
          <a:srcRect/>
          <a:stretch>
            <a:fillRect/>
          </a:stretch>
        </p:blipFill>
        <p:spPr bwMode="auto">
          <a:xfrm>
            <a:off x="5562142" y="2401376"/>
            <a:ext cx="1847056" cy="22701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791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9F26-7F25-4ADC-843E-65C4F992D499}"/>
              </a:ext>
            </a:extLst>
          </p:cNvPr>
          <p:cNvSpPr>
            <a:spLocks noGrp="1"/>
          </p:cNvSpPr>
          <p:nvPr>
            <p:ph type="title"/>
          </p:nvPr>
        </p:nvSpPr>
        <p:spPr>
          <a:xfrm>
            <a:off x="0" y="-35396"/>
            <a:ext cx="3712354" cy="2514828"/>
          </a:xfrm>
        </p:spPr>
        <p:txBody>
          <a:bodyPr/>
          <a:lstStyle/>
          <a:p>
            <a:r>
              <a:rPr lang="fr-CA"/>
              <a:t>Liens</a:t>
            </a:r>
          </a:p>
        </p:txBody>
      </p:sp>
      <p:sp>
        <p:nvSpPr>
          <p:cNvPr id="5" name="Text Placeholder 4">
            <a:extLst>
              <a:ext uri="{FF2B5EF4-FFF2-40B4-BE49-F238E27FC236}">
                <a16:creationId xmlns:a16="http://schemas.microsoft.com/office/drawing/2014/main" id="{51058E43-50C2-41AC-B901-D2E735F0528E}"/>
              </a:ext>
            </a:extLst>
          </p:cNvPr>
          <p:cNvSpPr>
            <a:spLocks noGrp="1"/>
          </p:cNvSpPr>
          <p:nvPr>
            <p:ph type="body" sz="quarter" idx="10"/>
          </p:nvPr>
        </p:nvSpPr>
        <p:spPr/>
        <p:txBody>
          <a:bodyPr>
            <a:normAutofit fontScale="92500" lnSpcReduction="20000"/>
          </a:bodyPr>
          <a:lstStyle/>
          <a:p>
            <a:pPr>
              <a:buFont typeface="Wingdings" panose="05000000000000000000" pitchFamily="2" charset="2"/>
              <a:buChar char="q"/>
            </a:pPr>
            <a:r>
              <a:rPr lang="fr-CA"/>
              <a:t> Le texte du lien a un sens sans contexte</a:t>
            </a:r>
          </a:p>
          <a:p>
            <a:pPr>
              <a:buFont typeface="Wingdings" panose="05000000000000000000" pitchFamily="2" charset="2"/>
              <a:buChar char="q"/>
            </a:pPr>
            <a:r>
              <a:rPr lang="fr-CA"/>
              <a:t> Les liens ne s’ouvrent pas dans de nouvelles fenêtres ou de nouveaux onglets (à moins qu’une référence textuelle ne soit fournie)</a:t>
            </a:r>
          </a:p>
          <a:p>
            <a:pPr>
              <a:buFont typeface="Wingdings" panose="05000000000000000000" pitchFamily="2" charset="2"/>
              <a:buChar char="q"/>
            </a:pPr>
            <a:r>
              <a:rPr lang="fr-CA"/>
              <a:t> L’adresse Web est indiquée pour ceux qui utilisent une copie imprimée</a:t>
            </a:r>
            <a:endParaRPr lang="fr-CA" dirty="0"/>
          </a:p>
        </p:txBody>
      </p:sp>
      <p:sp>
        <p:nvSpPr>
          <p:cNvPr id="4" name="Content Placeholder 3">
            <a:extLst>
              <a:ext uri="{FF2B5EF4-FFF2-40B4-BE49-F238E27FC236}">
                <a16:creationId xmlns:a16="http://schemas.microsoft.com/office/drawing/2014/main" id="{EBC9E9B3-3C60-4F68-9356-88B461265326}"/>
              </a:ext>
            </a:extLst>
          </p:cNvPr>
          <p:cNvSpPr>
            <a:spLocks noGrp="1"/>
          </p:cNvSpPr>
          <p:nvPr>
            <p:ph idx="1"/>
          </p:nvPr>
        </p:nvSpPr>
        <p:spPr>
          <a:xfrm>
            <a:off x="3811674" y="84012"/>
            <a:ext cx="5213056" cy="4580452"/>
          </a:xfrm>
        </p:spPr>
        <p:txBody>
          <a:bodyPr>
            <a:noAutofit/>
          </a:bodyPr>
          <a:lstStyle/>
          <a:p>
            <a:pPr marL="0" indent="0">
              <a:lnSpc>
                <a:spcPct val="100000"/>
              </a:lnSpc>
              <a:spcBef>
                <a:spcPts val="0"/>
              </a:spcBef>
              <a:spcAft>
                <a:spcPts val="600"/>
              </a:spcAft>
              <a:buNone/>
            </a:pPr>
            <a:r>
              <a:rPr lang="fr-CA" sz="1200" dirty="0">
                <a:solidFill>
                  <a:srgbClr val="FF0000"/>
                </a:solidFill>
              </a:rPr>
              <a:t>Non accessibles</a:t>
            </a:r>
          </a:p>
          <a:p>
            <a:pPr marL="0" indent="0">
              <a:lnSpc>
                <a:spcPct val="100000"/>
              </a:lnSpc>
              <a:spcBef>
                <a:spcPts val="0"/>
              </a:spcBef>
              <a:spcAft>
                <a:spcPts val="1200"/>
              </a:spcAft>
              <a:buNone/>
            </a:pPr>
            <a:r>
              <a:rPr lang="fr-CA" sz="1200" dirty="0"/>
              <a:t>Pour de plus amples renseignements sur l’accessibilité des sites Web, cliquez</a:t>
            </a:r>
            <a:r>
              <a:rPr lang="fr-CA" sz="1800" dirty="0"/>
              <a:t> </a:t>
            </a:r>
            <a:r>
              <a:rPr lang="fr-CA" sz="1200" u="sng" dirty="0">
                <a:hlinkClick r:id="rId2"/>
              </a:rPr>
              <a:t>ici</a:t>
            </a:r>
            <a:r>
              <a:rPr lang="fr-CA" sz="1800" dirty="0"/>
              <a:t>.</a:t>
            </a:r>
            <a:r>
              <a:rPr lang="fr-CA" sz="1200" dirty="0"/>
              <a:t> </a:t>
            </a:r>
          </a:p>
          <a:p>
            <a:pPr marL="0" indent="0">
              <a:lnSpc>
                <a:spcPct val="100000"/>
              </a:lnSpc>
              <a:spcBef>
                <a:spcPts val="0"/>
              </a:spcBef>
              <a:spcAft>
                <a:spcPts val="600"/>
              </a:spcAft>
              <a:buNone/>
            </a:pPr>
            <a:r>
              <a:rPr lang="fr-CA" sz="1200" dirty="0">
                <a:solidFill>
                  <a:srgbClr val="FF0000"/>
                </a:solidFill>
              </a:rPr>
              <a:t>Non accessibles</a:t>
            </a:r>
            <a:r>
              <a:rPr lang="fr-CA" sz="1200" dirty="0"/>
              <a:t> </a:t>
            </a:r>
          </a:p>
          <a:p>
            <a:pPr marL="0" indent="0">
              <a:lnSpc>
                <a:spcPct val="100000"/>
              </a:lnSpc>
              <a:spcBef>
                <a:spcPts val="0"/>
              </a:spcBef>
              <a:spcAft>
                <a:spcPts val="1200"/>
              </a:spcAft>
              <a:buNone/>
            </a:pPr>
            <a:r>
              <a:rPr lang="fr-CA" sz="1200" dirty="0"/>
              <a:t>Pour de plus amples renseignements sur l’accessibilité des sites Web, allez à</a:t>
            </a:r>
            <a:r>
              <a:rPr lang="fr-CA" sz="1800" dirty="0"/>
              <a:t> </a:t>
            </a:r>
            <a:r>
              <a:rPr lang="fr-CA" sz="1200" u="sng" dirty="0">
                <a:hlinkClick r:id="rId2"/>
              </a:rPr>
              <a:t>https://opentextbc.ca/accessibilitytoolkit/</a:t>
            </a:r>
            <a:r>
              <a:rPr lang="fr-CA" sz="1800" dirty="0"/>
              <a:t>.</a:t>
            </a:r>
            <a:r>
              <a:rPr lang="fr-CA" sz="1200" dirty="0"/>
              <a:t> </a:t>
            </a:r>
          </a:p>
          <a:p>
            <a:pPr marL="0" indent="0">
              <a:lnSpc>
                <a:spcPct val="100000"/>
              </a:lnSpc>
              <a:spcBef>
                <a:spcPts val="0"/>
              </a:spcBef>
              <a:spcAft>
                <a:spcPts val="600"/>
              </a:spcAft>
              <a:buNone/>
            </a:pPr>
            <a:r>
              <a:rPr lang="fr-CA" sz="1200" dirty="0">
                <a:solidFill>
                  <a:schemeClr val="accent6">
                    <a:lumMod val="75000"/>
                  </a:schemeClr>
                </a:solidFill>
              </a:rPr>
              <a:t>Accessibles</a:t>
            </a:r>
          </a:p>
          <a:p>
            <a:pPr marL="0" indent="0">
              <a:lnSpc>
                <a:spcPct val="100000"/>
              </a:lnSpc>
              <a:spcBef>
                <a:spcPts val="0"/>
              </a:spcBef>
              <a:spcAft>
                <a:spcPts val="1200"/>
              </a:spcAft>
              <a:buNone/>
            </a:pPr>
            <a:r>
              <a:rPr lang="fr-CA" sz="1200" dirty="0"/>
              <a:t>Pour de plus amples renseignements sur l’accessibilité des sites Web, consultez la </a:t>
            </a:r>
            <a:r>
              <a:rPr lang="fr-CA" sz="1200" u="sng" dirty="0"/>
              <a:t>Trousse sur l’</a:t>
            </a:r>
            <a:r>
              <a:rPr lang="fr-CA" sz="1200" i="1" u="sng" dirty="0">
                <a:hlinkClick r:id="rId2"/>
              </a:rPr>
              <a:t>accessibilité</a:t>
            </a:r>
            <a:r>
              <a:rPr lang="fr-CA" sz="1800" dirty="0"/>
              <a:t>.</a:t>
            </a:r>
          </a:p>
          <a:p>
            <a:pPr marL="0" indent="0">
              <a:lnSpc>
                <a:spcPct val="100000"/>
              </a:lnSpc>
              <a:spcBef>
                <a:spcPts val="0"/>
              </a:spcBef>
              <a:spcAft>
                <a:spcPts val="600"/>
              </a:spcAft>
              <a:buNone/>
            </a:pPr>
            <a:r>
              <a:rPr lang="fr-CA" sz="1200" dirty="0">
                <a:solidFill>
                  <a:schemeClr val="accent6">
                    <a:lumMod val="75000"/>
                  </a:schemeClr>
                </a:solidFill>
              </a:rPr>
              <a:t>Accessibles </a:t>
            </a:r>
          </a:p>
          <a:p>
            <a:pPr marL="0" indent="0">
              <a:lnSpc>
                <a:spcPct val="100000"/>
              </a:lnSpc>
              <a:spcBef>
                <a:spcPts val="0"/>
              </a:spcBef>
              <a:spcAft>
                <a:spcPts val="1200"/>
              </a:spcAft>
              <a:buNone/>
            </a:pPr>
            <a:r>
              <a:rPr lang="fr-CA" sz="1200" dirty="0"/>
              <a:t>Pour de plus amples renseignements sur l’accessibilité des sites Web, consultez la </a:t>
            </a:r>
            <a:r>
              <a:rPr lang="fr-CA" sz="1200" u="sng" dirty="0"/>
              <a:t>Trousse sur l’</a:t>
            </a:r>
            <a:r>
              <a:rPr lang="fr-CA" sz="1200" i="1" u="sng" dirty="0">
                <a:hlinkClick r:id="rId2"/>
              </a:rPr>
              <a:t>accessibilité</a:t>
            </a:r>
            <a:r>
              <a:rPr lang="fr-CA" sz="1200" dirty="0"/>
              <a:t> </a:t>
            </a:r>
            <a:r>
              <a:rPr lang="fr-CA" sz="1200" u="sng" dirty="0">
                <a:hlinkClick r:id="rId2"/>
              </a:rPr>
              <a:t>[nouvel onglet]</a:t>
            </a:r>
            <a:r>
              <a:rPr lang="fr-CA" sz="1800" dirty="0"/>
              <a:t>.</a:t>
            </a:r>
          </a:p>
          <a:p>
            <a:pPr marL="0" indent="0">
              <a:lnSpc>
                <a:spcPct val="100000"/>
              </a:lnSpc>
              <a:spcBef>
                <a:spcPts val="0"/>
              </a:spcBef>
              <a:spcAft>
                <a:spcPts val="600"/>
              </a:spcAft>
              <a:buNone/>
            </a:pPr>
            <a:r>
              <a:rPr lang="fr-CA" sz="1200" dirty="0">
                <a:solidFill>
                  <a:schemeClr val="accent6">
                    <a:lumMod val="75000"/>
                  </a:schemeClr>
                </a:solidFill>
              </a:rPr>
              <a:t>Accessibles</a:t>
            </a:r>
          </a:p>
          <a:p>
            <a:pPr marL="0" indent="0">
              <a:lnSpc>
                <a:spcPct val="100000"/>
              </a:lnSpc>
              <a:spcBef>
                <a:spcPts val="0"/>
              </a:spcBef>
              <a:spcAft>
                <a:spcPts val="1200"/>
              </a:spcAft>
              <a:buNone/>
            </a:pPr>
            <a:r>
              <a:rPr lang="fr-CA" sz="1200" dirty="0"/>
              <a:t>Le </a:t>
            </a:r>
            <a:r>
              <a:rPr lang="fr-CA" sz="1200" u="sng" dirty="0"/>
              <a:t>modèle d’examen des manuels scolaires ouverts de la Colombie-Britannique [fichier Word]</a:t>
            </a:r>
            <a:r>
              <a:rPr lang="fr-CA" sz="1200" dirty="0"/>
              <a:t> donne des lignes directrices pour l’examen des manuels scolaires ouverts.</a:t>
            </a:r>
          </a:p>
        </p:txBody>
      </p:sp>
    </p:spTree>
    <p:extLst>
      <p:ext uri="{BB962C8B-B14F-4D97-AF65-F5344CB8AC3E}">
        <p14:creationId xmlns:p14="http://schemas.microsoft.com/office/powerpoint/2010/main" val="1607064064"/>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0010"/>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4644</Words>
  <Application>Microsoft Macintosh PowerPoint</Application>
  <PresentationFormat>On-screen Show (16:9)</PresentationFormat>
  <Paragraphs>331</Paragraphs>
  <Slides>32</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Helvetica Neue</vt:lpstr>
      <vt:lpstr>Wingdings</vt:lpstr>
      <vt:lpstr>Office Theme</vt:lpstr>
      <vt:lpstr>Comment créer des ressources éducatives libres inclusives et accessibles</vt:lpstr>
      <vt:lpstr>Les ressources éducatives libres sont...</vt:lpstr>
      <vt:lpstr>Ordre du jour</vt:lpstr>
      <vt:lpstr>Accessibilité technique</vt:lpstr>
      <vt:lpstr>Principe 1 : Perceptible</vt:lpstr>
      <vt:lpstr>Principe 2 : Convivial</vt:lpstr>
      <vt:lpstr>Principe 3 : Compréhensible</vt:lpstr>
      <vt:lpstr>Organisation du contenu</vt:lpstr>
      <vt:lpstr>Liens</vt:lpstr>
      <vt:lpstr>Tableaux de données</vt:lpstr>
      <vt:lpstr>Contenu audio</vt:lpstr>
      <vt:lpstr>Contenu vidéo</vt:lpstr>
      <vt:lpstr>Couleur et contraste de couleurs</vt:lpstr>
      <vt:lpstr>Vérificateur de contraste</vt:lpstr>
      <vt:lpstr>Images</vt:lpstr>
      <vt:lpstr>Balise ALT</vt:lpstr>
      <vt:lpstr>Texte/légende accompagnant l’image</vt:lpstr>
      <vt:lpstr>Descriptions longues pour les images complexes</vt:lpstr>
      <vt:lpstr>Description textuelle</vt:lpstr>
      <vt:lpstr>Listes</vt:lpstr>
      <vt:lpstr>Tableaux de données</vt:lpstr>
      <vt:lpstr>Comment décririez-vous ces images?</vt:lpstr>
      <vt:lpstr>Au-delà de l’accessibilité technique</vt:lpstr>
      <vt:lpstr>Listes de vérification en matière d’accessibilité</vt:lpstr>
      <vt:lpstr>Quels sont les autres facteurs qui influent sur l’accessibilité?</vt:lpstr>
      <vt:lpstr>Conception universelle de l’apprentissage</vt:lpstr>
      <vt:lpstr>Conception inclusive</vt:lpstr>
      <vt:lpstr>Changer nos pratiques</vt:lpstr>
      <vt:lpstr>Trousse sur l’accessibilité</vt:lpstr>
      <vt:lpstr>Ressources</vt:lpstr>
      <vt:lpstr>Références</vt:lpstr>
      <vt:lpstr>Des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Create Inclusive and Accessible OER</dc:title>
  <dc:creator>Josie Gray</dc:creator>
  <cp:lastModifiedBy>Lise Brin</cp:lastModifiedBy>
  <cp:revision>16</cp:revision>
  <dcterms:created xsi:type="dcterms:W3CDTF">2019-10-08T18:39:10Z</dcterms:created>
  <dcterms:modified xsi:type="dcterms:W3CDTF">2019-10-16T11:09:47Z</dcterms:modified>
</cp:coreProperties>
</file>