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56" r:id="rId2"/>
    <p:sldId id="257" r:id="rId3"/>
    <p:sldId id="263" r:id="rId4"/>
    <p:sldId id="262" r:id="rId5"/>
    <p:sldId id="264" r:id="rId6"/>
    <p:sldId id="258" r:id="rId7"/>
    <p:sldId id="273" r:id="rId8"/>
    <p:sldId id="274" r:id="rId9"/>
    <p:sldId id="275" r:id="rId10"/>
    <p:sldId id="276" r:id="rId11"/>
    <p:sldId id="269" r:id="rId12"/>
  </p:sldIdLst>
  <p:sldSz cx="9144000" cy="6858000" type="screen4x3"/>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notesViewPr>
    <p:cSldViewPr>
      <p:cViewPr varScale="1">
        <p:scale>
          <a:sx n="45" d="100"/>
          <a:sy n="45" d="100"/>
        </p:scale>
        <p:origin x="-1794" y="-102"/>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A899F6E6-8AAA-48A7-A7BA-93E62C48040E}" type="datetimeFigureOut">
              <a:rPr lang="fr-CA" smtClean="0"/>
              <a:t>2015-05-31</a:t>
            </a:fld>
            <a:endParaRPr lang="fr-CA"/>
          </a:p>
        </p:txBody>
      </p:sp>
      <p:sp>
        <p:nvSpPr>
          <p:cNvPr id="4" name="Espace réservé du pied de page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B782958-094C-4000-ABC3-DAB8458B9A32}" type="slidenum">
              <a:rPr lang="fr-CA" smtClean="0"/>
              <a:t>‹N°›</a:t>
            </a:fld>
            <a:endParaRPr lang="fr-CA"/>
          </a:p>
        </p:txBody>
      </p:sp>
    </p:spTree>
    <p:extLst>
      <p:ext uri="{BB962C8B-B14F-4D97-AF65-F5344CB8AC3E}">
        <p14:creationId xmlns:p14="http://schemas.microsoft.com/office/powerpoint/2010/main" val="3368099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fr-CA"/>
          </a:p>
        </p:txBody>
      </p:sp>
      <p:sp>
        <p:nvSpPr>
          <p:cNvPr id="3" name="Espace réservé de la date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86C88075-E8AC-4622-B5A7-1A71C198C540}" type="datetimeFigureOut">
              <a:rPr lang="fr-CA" smtClean="0"/>
              <a:t>2015-05-31</a:t>
            </a:fld>
            <a:endParaRPr lang="fr-CA"/>
          </a:p>
        </p:txBody>
      </p:sp>
      <p:sp>
        <p:nvSpPr>
          <p:cNvPr id="4" name="Espace réservé de l'image des diapositives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fr-CA"/>
          </a:p>
        </p:txBody>
      </p:sp>
      <p:sp>
        <p:nvSpPr>
          <p:cNvPr id="5" name="Espace réservé des commentaires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83813CB7-1288-4CC1-835B-7BD2117F6603}" type="slidenum">
              <a:rPr lang="fr-CA" smtClean="0"/>
              <a:t>‹N°›</a:t>
            </a:fld>
            <a:endParaRPr lang="fr-CA"/>
          </a:p>
        </p:txBody>
      </p:sp>
    </p:spTree>
    <p:extLst>
      <p:ext uri="{BB962C8B-B14F-4D97-AF65-F5344CB8AC3E}">
        <p14:creationId xmlns:p14="http://schemas.microsoft.com/office/powerpoint/2010/main" val="475745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fr-FR" smtClean="0"/>
              <a:t>Modifiez le style du titre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2E89CC1F-192D-411F-B980-675007023FAA}" type="datetimeFigureOut">
              <a:rPr lang="fr-CA" smtClean="0"/>
              <a:t>2015-05-31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0F938F01-5308-4ADF-9A7D-2ED6102631D0}" type="slidenum">
              <a:rPr lang="fr-CA" smtClean="0"/>
              <a:t>‹N°›</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2E89CC1F-192D-411F-B980-675007023FAA}" type="datetimeFigureOut">
              <a:rPr lang="fr-CA" smtClean="0"/>
              <a:t>2015-05-31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0F938F01-5308-4ADF-9A7D-2ED6102631D0}" type="slidenum">
              <a:rPr lang="fr-CA" smtClean="0"/>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89CC1F-192D-411F-B980-675007023FAA}" type="datetimeFigureOut">
              <a:rPr lang="fr-CA" smtClean="0"/>
              <a:t>2015-05-31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0F938F01-5308-4ADF-9A7D-2ED6102631D0}" type="slidenum">
              <a:rPr lang="fr-CA" smtClean="0"/>
              <a:t>‹N°›</a:t>
            </a:fld>
            <a:endParaRPr lang="fr-CA"/>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A"/>
          </a:p>
        </p:txBody>
      </p:sp>
      <p:sp>
        <p:nvSpPr>
          <p:cNvPr id="3" name="Espace réservé de la date 2"/>
          <p:cNvSpPr>
            <a:spLocks noGrp="1"/>
          </p:cNvSpPr>
          <p:nvPr>
            <p:ph type="dt" sz="half" idx="10"/>
          </p:nvPr>
        </p:nvSpPr>
        <p:spPr/>
        <p:txBody>
          <a:bodyPr/>
          <a:lstStyle/>
          <a:p>
            <a:fld id="{2E89CC1F-192D-411F-B980-675007023FAA}" type="datetimeFigureOut">
              <a:rPr lang="fr-CA" smtClean="0"/>
              <a:t>2015-05-31</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0F938F01-5308-4ADF-9A7D-2ED6102631D0}" type="slidenum">
              <a:rPr lang="fr-CA" smtClean="0"/>
              <a:t>‹N°›</a:t>
            </a:fld>
            <a:endParaRPr lang="fr-CA"/>
          </a:p>
        </p:txBody>
      </p:sp>
    </p:spTree>
    <p:extLst>
      <p:ext uri="{BB962C8B-B14F-4D97-AF65-F5344CB8AC3E}">
        <p14:creationId xmlns:p14="http://schemas.microsoft.com/office/powerpoint/2010/main" val="3967738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2E89CC1F-192D-411F-B980-675007023FAA}" type="datetimeFigureOut">
              <a:rPr lang="fr-CA" smtClean="0"/>
              <a:t>2015-05-31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0F938F01-5308-4ADF-9A7D-2ED6102631D0}" type="slidenum">
              <a:rPr lang="fr-CA" smtClean="0"/>
              <a:t>‹N°›</a:t>
            </a:fld>
            <a:endParaRPr lang="fr-CA"/>
          </a:p>
        </p:txBody>
      </p:sp>
      <p:sp>
        <p:nvSpPr>
          <p:cNvPr id="7" name="Title 6"/>
          <p:cNvSpPr>
            <a:spLocks noGrp="1"/>
          </p:cNvSpPr>
          <p:nvPr>
            <p:ph type="title"/>
          </p:nvPr>
        </p:nvSpPr>
        <p:spPr/>
        <p:txBody>
          <a:bodyPr/>
          <a:lstStyle/>
          <a:p>
            <a:r>
              <a:rPr lang="fr-FR" smtClean="0"/>
              <a:t>Modifiez le style du titre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2E89CC1F-192D-411F-B980-675007023FAA}" type="datetimeFigureOut">
              <a:rPr lang="fr-CA" smtClean="0"/>
              <a:t>2015-05-31</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0F938F01-5308-4ADF-9A7D-2ED6102631D0}" type="slidenum">
              <a:rPr lang="fr-CA" smtClean="0"/>
              <a:t>‹N°›</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5" name="Date Placeholder 4"/>
          <p:cNvSpPr>
            <a:spLocks noGrp="1"/>
          </p:cNvSpPr>
          <p:nvPr>
            <p:ph type="dt" sz="half" idx="10"/>
          </p:nvPr>
        </p:nvSpPr>
        <p:spPr/>
        <p:txBody>
          <a:bodyPr/>
          <a:lstStyle/>
          <a:p>
            <a:fld id="{2E89CC1F-192D-411F-B980-675007023FAA}" type="datetimeFigureOut">
              <a:rPr lang="fr-CA" smtClean="0"/>
              <a:t>2015-05-31</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0F938F01-5308-4ADF-9A7D-2ED6102631D0}" type="slidenum">
              <a:rPr lang="fr-CA" smtClean="0"/>
              <a:t>‹N°›</a:t>
            </a:fld>
            <a:endParaRPr lang="fr-CA"/>
          </a:p>
        </p:txBody>
      </p:sp>
      <p:sp>
        <p:nvSpPr>
          <p:cNvPr id="9" name="Content Placeholder 8"/>
          <p:cNvSpPr>
            <a:spLocks noGrp="1"/>
          </p:cNvSpPr>
          <p:nvPr>
            <p:ph sz="quarter" idx="13"/>
          </p:nvPr>
        </p:nvSpPr>
        <p:spPr>
          <a:xfrm>
            <a:off x="676655" y="2679192"/>
            <a:ext cx="3822192" cy="34472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2E89CC1F-192D-411F-B980-675007023FAA}" type="datetimeFigureOut">
              <a:rPr lang="fr-CA" smtClean="0"/>
              <a:t>2015-05-31</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0F938F01-5308-4ADF-9A7D-2ED6102631D0}" type="slidenum">
              <a:rPr lang="fr-CA" smtClean="0"/>
              <a:t>‹N°›</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2E89CC1F-192D-411F-B980-675007023FAA}" type="datetimeFigureOut">
              <a:rPr lang="fr-CA" smtClean="0"/>
              <a:t>2015-05-31</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0F938F01-5308-4ADF-9A7D-2ED6102631D0}" type="slidenum">
              <a:rPr lang="fr-CA" smtClean="0"/>
              <a:t>‹N°›</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E89CC1F-192D-411F-B980-675007023FAA}" type="datetimeFigureOut">
              <a:rPr lang="fr-CA" smtClean="0"/>
              <a:t>2015-05-31</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0F938F01-5308-4ADF-9A7D-2ED6102631D0}" type="slidenum">
              <a:rPr lang="fr-CA" smtClean="0"/>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E89CC1F-192D-411F-B980-675007023FAA}" type="datetimeFigureOut">
              <a:rPr lang="fr-CA" smtClean="0"/>
              <a:t>2015-05-31</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0F938F01-5308-4ADF-9A7D-2ED6102631D0}" type="slidenum">
              <a:rPr lang="fr-CA" smtClean="0"/>
              <a:t>‹N°›</a:t>
            </a:fld>
            <a:endParaRPr lang="fr-CA"/>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fr-FR" smtClean="0"/>
              <a:t>Modifiez le style du titre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fr-FR" smtClean="0"/>
              <a:t>Modifiez le style du titre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2E89CC1F-192D-411F-B980-675007023FAA}" type="datetimeFigureOut">
              <a:rPr lang="fr-CA" smtClean="0"/>
              <a:t>2015-05-31</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0F938F01-5308-4ADF-9A7D-2ED6102631D0}" type="slidenum">
              <a:rPr lang="fr-CA" smtClean="0"/>
              <a:t>‹N°›</a:t>
            </a:fld>
            <a:endParaRPr lang="fr-CA"/>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E89CC1F-192D-411F-B980-675007023FAA}" type="datetimeFigureOut">
              <a:rPr lang="fr-CA" smtClean="0"/>
              <a:t>2015-05-31</a:t>
            </a:fld>
            <a:endParaRPr lang="fr-CA"/>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fr-CA"/>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F938F01-5308-4ADF-9A7D-2ED6102631D0}" type="slidenum">
              <a:rPr lang="fr-CA" smtClean="0"/>
              <a:t>‹N°›</a:t>
            </a:fld>
            <a:endParaRPr lang="fr-CA"/>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71600" y="2492896"/>
            <a:ext cx="7054552" cy="1540768"/>
          </a:xfrm>
        </p:spPr>
        <p:txBody>
          <a:bodyPr>
            <a:normAutofit fontScale="90000"/>
          </a:bodyPr>
          <a:lstStyle/>
          <a:p>
            <a:r>
              <a:rPr lang="fr-CA" dirty="0"/>
              <a:t/>
            </a:r>
            <a:br>
              <a:rPr lang="fr-CA" dirty="0"/>
            </a:br>
            <a:r>
              <a:rPr lang="fr-CA" b="1" dirty="0">
                <a:effectLst>
                  <a:outerShdw blurRad="38100" dist="38100" dir="2700000" algn="tl">
                    <a:srgbClr val="000000">
                      <a:alpha val="43137"/>
                    </a:srgbClr>
                  </a:outerShdw>
                </a:effectLst>
              </a:rPr>
              <a:t>Technologiste en analyses biomédicales</a:t>
            </a:r>
          </a:p>
        </p:txBody>
      </p:sp>
      <p:sp>
        <p:nvSpPr>
          <p:cNvPr id="3" name="Sous-titre 2"/>
          <p:cNvSpPr>
            <a:spLocks noGrp="1"/>
          </p:cNvSpPr>
          <p:nvPr>
            <p:ph type="subTitle" idx="1"/>
          </p:nvPr>
        </p:nvSpPr>
        <p:spPr>
          <a:xfrm>
            <a:off x="3635896" y="4221088"/>
            <a:ext cx="4104456" cy="1008112"/>
          </a:xfrm>
        </p:spPr>
        <p:txBody>
          <a:bodyPr>
            <a:normAutofit/>
          </a:bodyPr>
          <a:lstStyle/>
          <a:p>
            <a:r>
              <a:rPr lang="fr-CA" sz="3200" dirty="0" smtClean="0">
                <a:effectLst>
                  <a:outerShdw blurRad="38100" dist="38100" dir="2700000" algn="tl">
                    <a:srgbClr val="000000">
                      <a:alpha val="43137"/>
                    </a:srgbClr>
                  </a:outerShdw>
                </a:effectLst>
              </a:rPr>
              <a:t>Mythes </a:t>
            </a:r>
            <a:r>
              <a:rPr lang="fr-CA" sz="3200" dirty="0">
                <a:effectLst>
                  <a:outerShdw blurRad="38100" dist="38100" dir="2700000" algn="tl">
                    <a:srgbClr val="000000">
                      <a:alpha val="43137"/>
                    </a:srgbClr>
                  </a:outerShdw>
                </a:effectLst>
              </a:rPr>
              <a:t>et </a:t>
            </a:r>
            <a:r>
              <a:rPr lang="fr-CA" sz="3200" dirty="0" smtClean="0">
                <a:effectLst>
                  <a:outerShdw blurRad="38100" dist="38100" dir="2700000" algn="tl">
                    <a:srgbClr val="000000">
                      <a:alpha val="43137"/>
                    </a:srgbClr>
                  </a:outerShdw>
                </a:effectLst>
              </a:rPr>
              <a:t>réalités</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5440410"/>
            <a:ext cx="2123728" cy="14175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9552" y="476672"/>
            <a:ext cx="1944216" cy="9721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358139" y="1448780"/>
            <a:ext cx="1125629" cy="261610"/>
          </a:xfrm>
          <a:prstGeom prst="rect">
            <a:avLst/>
          </a:prstGeom>
        </p:spPr>
        <p:txBody>
          <a:bodyPr wrap="none">
            <a:spAutoFit/>
          </a:bodyPr>
          <a:lstStyle/>
          <a:p>
            <a:pPr lvl="0" algn="r">
              <a:spcBef>
                <a:spcPct val="20000"/>
              </a:spcBef>
              <a:buClr>
                <a:srgbClr val="31B6FD"/>
              </a:buClr>
              <a:buSzPct val="100000"/>
            </a:pPr>
            <a:r>
              <a:rPr lang="fr-CA" sz="1100" dirty="0" smtClean="0">
                <a:solidFill>
                  <a:srgbClr val="FFFFFF"/>
                </a:solidFill>
              </a:rPr>
              <a:t>Héros </a:t>
            </a:r>
            <a:r>
              <a:rPr lang="fr-CA" sz="1100" dirty="0">
                <a:solidFill>
                  <a:srgbClr val="FFFFFF"/>
                </a:solidFill>
              </a:rPr>
              <a:t>méconnu</a:t>
            </a:r>
          </a:p>
        </p:txBody>
      </p:sp>
    </p:spTree>
    <p:extLst>
      <p:ext uri="{BB962C8B-B14F-4D97-AF65-F5344CB8AC3E}">
        <p14:creationId xmlns:p14="http://schemas.microsoft.com/office/powerpoint/2010/main" val="34264591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72067" y="2675467"/>
            <a:ext cx="7732381" cy="3450696"/>
          </a:xfrm>
        </p:spPr>
        <p:txBody>
          <a:bodyPr>
            <a:normAutofit fontScale="92500" lnSpcReduction="10000"/>
          </a:bodyPr>
          <a:lstStyle/>
          <a:p>
            <a:pPr marL="0" indent="0">
              <a:buNone/>
            </a:pPr>
            <a:r>
              <a:rPr lang="fr-CA" b="1" dirty="0" smtClean="0"/>
              <a:t>Vous en savez un peu plus sur un domaine de la santé.</a:t>
            </a:r>
          </a:p>
          <a:p>
            <a:endParaRPr lang="fr-CA" dirty="0" smtClean="0"/>
          </a:p>
          <a:p>
            <a:pPr marL="0" indent="0">
              <a:buNone/>
            </a:pPr>
            <a:r>
              <a:rPr lang="fr-CA" sz="7200" b="1" dirty="0" smtClean="0"/>
              <a:t>VRAI</a:t>
            </a:r>
          </a:p>
          <a:p>
            <a:pPr marL="0" indent="0">
              <a:buNone/>
            </a:pPr>
            <a:r>
              <a:rPr lang="fr-CA" b="1" dirty="0" smtClean="0"/>
              <a:t>Et </a:t>
            </a:r>
            <a:r>
              <a:rPr lang="fr-CA" b="1" dirty="0" smtClean="0"/>
              <a:t>peut-être réalisez-vous </a:t>
            </a:r>
            <a:r>
              <a:rPr lang="fr-CA" b="1" dirty="0" smtClean="0"/>
              <a:t>que </a:t>
            </a:r>
            <a:r>
              <a:rPr lang="fr-CA" b="1" dirty="0" smtClean="0"/>
              <a:t>vous n’êtes </a:t>
            </a:r>
            <a:r>
              <a:rPr lang="fr-CA" sz="3000" b="1" dirty="0" smtClean="0"/>
              <a:t>vraiment </a:t>
            </a:r>
            <a:r>
              <a:rPr lang="fr-CA" sz="3000" b="1" dirty="0" smtClean="0"/>
              <a:t>pas fait pour ce métier</a:t>
            </a:r>
          </a:p>
          <a:p>
            <a:pPr marL="0" indent="0">
              <a:buNone/>
            </a:pPr>
            <a:endParaRPr lang="fr-CA" sz="1300" b="1" dirty="0" smtClean="0"/>
          </a:p>
          <a:p>
            <a:pPr marL="0" indent="0">
              <a:buNone/>
            </a:pPr>
            <a:r>
              <a:rPr lang="fr-CA" b="1" dirty="0" smtClean="0"/>
              <a:t>Et </a:t>
            </a:r>
            <a:r>
              <a:rPr lang="fr-CA" b="1" dirty="0" smtClean="0"/>
              <a:t>c’est </a:t>
            </a:r>
            <a:r>
              <a:rPr lang="fr-CA" sz="3000" b="1" dirty="0" smtClean="0"/>
              <a:t>parfait </a:t>
            </a:r>
            <a:r>
              <a:rPr lang="fr-CA" b="1" dirty="0" smtClean="0"/>
              <a:t>comme cela…</a:t>
            </a:r>
            <a:endParaRPr lang="fr-CA" b="1" dirty="0"/>
          </a:p>
        </p:txBody>
      </p:sp>
      <p:sp>
        <p:nvSpPr>
          <p:cNvPr id="3" name="Titre 2"/>
          <p:cNvSpPr>
            <a:spLocks noGrp="1"/>
          </p:cNvSpPr>
          <p:nvPr>
            <p:ph type="title"/>
          </p:nvPr>
        </p:nvSpPr>
        <p:spPr/>
        <p:txBody>
          <a:bodyPr>
            <a:normAutofit fontScale="90000"/>
          </a:bodyPr>
          <a:lstStyle/>
          <a:p>
            <a:pPr algn="l"/>
            <a:r>
              <a:rPr lang="fr-CA" dirty="0" smtClean="0"/>
              <a:t>Et maintenant ? 		vrai ou faux</a:t>
            </a:r>
            <a:endParaRPr lang="fr-CA" dirty="0"/>
          </a:p>
        </p:txBody>
      </p:sp>
    </p:spTree>
    <p:extLst>
      <p:ext uri="{BB962C8B-B14F-4D97-AF65-F5344CB8AC3E}">
        <p14:creationId xmlns:p14="http://schemas.microsoft.com/office/powerpoint/2010/main" val="1511414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1000"/>
                                        <p:tgtEl>
                                          <p:spTgt spid="2">
                                            <p:txEl>
                                              <p:pRg st="0" end="0"/>
                                            </p:txEl>
                                          </p:spTgt>
                                        </p:tgtEl>
                                      </p:cBhvr>
                                    </p:animEffect>
                                    <p:anim calcmode="lin" valueType="num">
                                      <p:cBhvr>
                                        <p:cTn id="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2" end="2"/>
                                            </p:txEl>
                                          </p:spTgt>
                                        </p:tgtEl>
                                        <p:attrNameLst>
                                          <p:attrName>style.visibility</p:attrName>
                                        </p:attrNameLst>
                                      </p:cBhvr>
                                      <p:to>
                                        <p:strVal val="visible"/>
                                      </p:to>
                                    </p:set>
                                    <p:animEffect transition="in" filter="fade">
                                      <p:cBhvr>
                                        <p:cTn id="14" dur="1000"/>
                                        <p:tgtEl>
                                          <p:spTgt spid="2">
                                            <p:txEl>
                                              <p:pRg st="2" end="2"/>
                                            </p:txEl>
                                          </p:spTgt>
                                        </p:tgtEl>
                                      </p:cBhvr>
                                    </p:animEffect>
                                    <p:anim calcmode="lin" valueType="num">
                                      <p:cBhvr>
                                        <p:cTn id="15"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2" end="2"/>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1000"/>
                                        <p:tgtEl>
                                          <p:spTgt spid="2">
                                            <p:txEl>
                                              <p:pRg st="3" end="3"/>
                                            </p:txEl>
                                          </p:spTgt>
                                        </p:tgtEl>
                                      </p:cBhvr>
                                    </p:animEffect>
                                    <p:anim calcmode="lin" valueType="num">
                                      <p:cBhvr>
                                        <p:cTn id="20"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3" end="3"/>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1000"/>
                                        <p:tgtEl>
                                          <p:spTgt spid="2">
                                            <p:txEl>
                                              <p:pRg st="5" end="5"/>
                                            </p:txEl>
                                          </p:spTgt>
                                        </p:tgtEl>
                                      </p:cBhvr>
                                    </p:animEffect>
                                    <p:anim calcmode="lin" valueType="num">
                                      <p:cBhvr>
                                        <p:cTn id="25"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endParaRPr lang="fr-CA" dirty="0"/>
          </a:p>
        </p:txBody>
      </p:sp>
      <p:sp>
        <p:nvSpPr>
          <p:cNvPr id="3" name="Titre 2"/>
          <p:cNvSpPr>
            <a:spLocks noGrp="1"/>
          </p:cNvSpPr>
          <p:nvPr>
            <p:ph type="title"/>
          </p:nvPr>
        </p:nvSpPr>
        <p:spPr/>
        <p:txBody>
          <a:bodyPr/>
          <a:lstStyle/>
          <a:p>
            <a:pPr algn="l"/>
            <a:r>
              <a:rPr lang="fr-CA" dirty="0" smtClean="0"/>
              <a:t>Questions ?</a:t>
            </a:r>
            <a:endParaRPr lang="fr-CA"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420887"/>
            <a:ext cx="5169160" cy="41406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3898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971600" y="2708920"/>
            <a:ext cx="7408333" cy="2697162"/>
          </a:xfrm>
        </p:spPr>
        <p:txBody>
          <a:bodyPr/>
          <a:lstStyle/>
          <a:p>
            <a:pPr algn="just"/>
            <a:r>
              <a:rPr lang="fr-CA" b="1" dirty="0" smtClean="0"/>
              <a:t>Le technologiste en analyses biomédicales travaille majoritairement seul dans un laboratoire</a:t>
            </a:r>
          </a:p>
          <a:p>
            <a:pPr algn="just"/>
            <a:endParaRPr lang="fr-CA" sz="1600" b="1" dirty="0" smtClean="0"/>
          </a:p>
          <a:p>
            <a:pPr algn="just"/>
            <a:r>
              <a:rPr lang="fr-CA" b="1" dirty="0" smtClean="0"/>
              <a:t>FAUX</a:t>
            </a:r>
            <a:r>
              <a:rPr lang="fr-CA" dirty="0" smtClean="0"/>
              <a:t>, il fait partie d’une équipe plus ou moins grande selon la taille du centre qui l’emploie. Chaque poste qu’il occupe pendant la journée est un engrenage d’un processus de travail.</a:t>
            </a:r>
          </a:p>
        </p:txBody>
      </p:sp>
      <p:sp>
        <p:nvSpPr>
          <p:cNvPr id="3" name="Titre 2"/>
          <p:cNvSpPr>
            <a:spLocks noGrp="1"/>
          </p:cNvSpPr>
          <p:nvPr>
            <p:ph type="title"/>
          </p:nvPr>
        </p:nvSpPr>
        <p:spPr/>
        <p:txBody>
          <a:bodyPr/>
          <a:lstStyle/>
          <a:p>
            <a:pPr algn="l"/>
            <a:r>
              <a:rPr lang="fr-CA" dirty="0" smtClean="0"/>
              <a:t>Vrai ou faux</a:t>
            </a:r>
            <a:endParaRPr lang="fr-CA"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53090" y="260649"/>
            <a:ext cx="3132223" cy="21588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7989" y="4978316"/>
            <a:ext cx="2671212" cy="1852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04005" y="5733256"/>
            <a:ext cx="1404726" cy="854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5927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194"/>
                                        </p:tgtEl>
                                        <p:attrNameLst>
                                          <p:attrName>style.visibility</p:attrName>
                                        </p:attrNameLst>
                                      </p:cBhvr>
                                      <p:to>
                                        <p:strVal val="visible"/>
                                      </p:to>
                                    </p:set>
                                    <p:animEffect transition="in" filter="fade">
                                      <p:cBhvr>
                                        <p:cTn id="15" dur="500"/>
                                        <p:tgtEl>
                                          <p:spTgt spid="8194"/>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72067" y="3212975"/>
            <a:ext cx="7408333" cy="2913187"/>
          </a:xfrm>
        </p:spPr>
        <p:txBody>
          <a:bodyPr>
            <a:normAutofit lnSpcReduction="10000"/>
          </a:bodyPr>
          <a:lstStyle/>
          <a:p>
            <a:pPr algn="just"/>
            <a:r>
              <a:rPr lang="fr-CA" b="1" dirty="0"/>
              <a:t>Le TAB fait un travail </a:t>
            </a:r>
            <a:r>
              <a:rPr lang="fr-CA" b="1" dirty="0" smtClean="0"/>
              <a:t>répétitif</a:t>
            </a:r>
          </a:p>
          <a:p>
            <a:pPr algn="just"/>
            <a:endParaRPr lang="fr-CA" sz="1800" b="1" dirty="0"/>
          </a:p>
          <a:p>
            <a:pPr algn="just"/>
            <a:r>
              <a:rPr lang="fr-CA" b="1" dirty="0"/>
              <a:t>FAUX,</a:t>
            </a:r>
            <a:r>
              <a:rPr lang="fr-CA" dirty="0"/>
              <a:t> il </a:t>
            </a:r>
            <a:r>
              <a:rPr lang="fr-CA" dirty="0" smtClean="0"/>
              <a:t>est formé pour travailler dans quatre grands secteurs d’activités : </a:t>
            </a:r>
            <a:r>
              <a:rPr lang="fr-CA" b="1" dirty="0" smtClean="0"/>
              <a:t>biochimie</a:t>
            </a:r>
            <a:r>
              <a:rPr lang="fr-CA" dirty="0" smtClean="0"/>
              <a:t>, </a:t>
            </a:r>
            <a:r>
              <a:rPr lang="fr-CA" b="1" dirty="0" smtClean="0"/>
              <a:t>hématologie</a:t>
            </a:r>
            <a:r>
              <a:rPr lang="fr-CA" dirty="0" smtClean="0"/>
              <a:t>, </a:t>
            </a:r>
            <a:r>
              <a:rPr lang="fr-CA" b="1" dirty="0" smtClean="0"/>
              <a:t>histopathologie</a:t>
            </a:r>
            <a:r>
              <a:rPr lang="fr-CA" dirty="0" smtClean="0"/>
              <a:t>, </a:t>
            </a:r>
            <a:r>
              <a:rPr lang="fr-CA" b="1" dirty="0" smtClean="0"/>
              <a:t>microbiologie</a:t>
            </a:r>
            <a:r>
              <a:rPr lang="fr-CA" dirty="0" smtClean="0"/>
              <a:t>.</a:t>
            </a:r>
          </a:p>
          <a:p>
            <a:pPr algn="just"/>
            <a:r>
              <a:rPr lang="fr-CA" dirty="0" smtClean="0"/>
              <a:t>Il peut occuper différents </a:t>
            </a:r>
            <a:r>
              <a:rPr lang="fr-CA" dirty="0"/>
              <a:t>postes de travail en </a:t>
            </a:r>
            <a:r>
              <a:rPr lang="fr-CA" dirty="0" smtClean="0"/>
              <a:t>rotation dans </a:t>
            </a:r>
            <a:r>
              <a:rPr lang="fr-CA" dirty="0"/>
              <a:t>chaque </a:t>
            </a:r>
            <a:r>
              <a:rPr lang="fr-CA" dirty="0" smtClean="0"/>
              <a:t>secteur</a:t>
            </a:r>
            <a:r>
              <a:rPr lang="fr-CA" dirty="0"/>
              <a:t> </a:t>
            </a:r>
            <a:r>
              <a:rPr lang="fr-CA" dirty="0" smtClean="0"/>
              <a:t>et </a:t>
            </a:r>
            <a:r>
              <a:rPr lang="fr-CA" dirty="0"/>
              <a:t>l</a:t>
            </a:r>
            <a:r>
              <a:rPr lang="fr-CA" dirty="0" smtClean="0"/>
              <a:t>es </a:t>
            </a:r>
            <a:r>
              <a:rPr lang="fr-CA" dirty="0"/>
              <a:t>tâches sont très </a:t>
            </a:r>
            <a:r>
              <a:rPr lang="fr-CA" dirty="0" smtClean="0"/>
              <a:t>variées.</a:t>
            </a:r>
            <a:endParaRPr lang="fr-CA" dirty="0"/>
          </a:p>
        </p:txBody>
      </p:sp>
      <p:sp>
        <p:nvSpPr>
          <p:cNvPr id="3" name="Titre 2"/>
          <p:cNvSpPr>
            <a:spLocks noGrp="1"/>
          </p:cNvSpPr>
          <p:nvPr>
            <p:ph type="title"/>
          </p:nvPr>
        </p:nvSpPr>
        <p:spPr/>
        <p:txBody>
          <a:bodyPr/>
          <a:lstStyle/>
          <a:p>
            <a:pPr algn="l"/>
            <a:r>
              <a:rPr lang="fr-CA" dirty="0" smtClean="0"/>
              <a:t>Vrai ou Faux</a:t>
            </a:r>
            <a:endParaRPr lang="fr-CA" dirty="0"/>
          </a:p>
        </p:txBody>
      </p:sp>
      <p:pic>
        <p:nvPicPr>
          <p:cNvPr id="4098" name="Picture 2" descr="C:\Users\nbergeron\AppData\Local\Microsoft\Windows\Temporary Internet Files\Content.IE5\96LPURXS\4833837888_cd495bdcb3_z[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620688"/>
            <a:ext cx="2448272" cy="3264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7277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098"/>
                                        </p:tgtEl>
                                        <p:attrNameLst>
                                          <p:attrName>style.visibility</p:attrName>
                                        </p:attrNameLst>
                                      </p:cBhvr>
                                      <p:to>
                                        <p:strVal val="visible"/>
                                      </p:to>
                                    </p:set>
                                    <p:animEffect transition="in" filter="fade">
                                      <p:cBhvr>
                                        <p:cTn id="10" dur="500"/>
                                        <p:tgtEl>
                                          <p:spTgt spid="409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fade">
                                      <p:cBhvr>
                                        <p:cTn id="20"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CA" dirty="0" smtClean="0"/>
              <a:t>Des spécimens biologiques de toutes sortes </a:t>
            </a:r>
            <a:endParaRPr lang="fr-CA" dirty="0"/>
          </a:p>
        </p:txBody>
      </p:sp>
      <p:sp>
        <p:nvSpPr>
          <p:cNvPr id="3" name="Titre 2"/>
          <p:cNvSpPr>
            <a:spLocks noGrp="1"/>
          </p:cNvSpPr>
          <p:nvPr>
            <p:ph type="title"/>
          </p:nvPr>
        </p:nvSpPr>
        <p:spPr/>
        <p:txBody>
          <a:bodyPr/>
          <a:lstStyle/>
          <a:p>
            <a:pPr algn="l"/>
            <a:r>
              <a:rPr lang="fr-CA" dirty="0"/>
              <a:t>Ç</a:t>
            </a:r>
            <a:r>
              <a:rPr lang="fr-CA" dirty="0" smtClean="0"/>
              <a:t>a analyse quoi un TAB ?</a:t>
            </a:r>
            <a:endParaRPr lang="fr-CA"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4149080"/>
            <a:ext cx="3619500" cy="2409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3150195" y="4034186"/>
            <a:ext cx="3488536" cy="18838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t="18186" b="11827"/>
          <a:stretch/>
        </p:blipFill>
        <p:spPr bwMode="auto">
          <a:xfrm>
            <a:off x="5828595" y="3203989"/>
            <a:ext cx="1895826" cy="1326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0930" y="4558655"/>
            <a:ext cx="2286000" cy="2000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7237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A" dirty="0" smtClean="0"/>
              <a:t>Elles servent à quoi les analyses ?</a:t>
            </a:r>
            <a:endParaRPr lang="fr-CA" dirty="0"/>
          </a:p>
        </p:txBody>
      </p:sp>
      <p:sp>
        <p:nvSpPr>
          <p:cNvPr id="4" name="ZoneTexte 3"/>
          <p:cNvSpPr txBox="1"/>
          <p:nvPr/>
        </p:nvSpPr>
        <p:spPr>
          <a:xfrm>
            <a:off x="3245343" y="5589240"/>
            <a:ext cx="5389617" cy="830997"/>
          </a:xfrm>
          <a:prstGeom prst="rect">
            <a:avLst/>
          </a:prstGeom>
          <a:noFill/>
        </p:spPr>
        <p:txBody>
          <a:bodyPr wrap="none" rtlCol="0">
            <a:spAutoFit/>
          </a:bodyPr>
          <a:lstStyle/>
          <a:p>
            <a:pPr marL="285750" indent="-285750">
              <a:buFont typeface="Arial" panose="020B0604020202020204" pitchFamily="34" charset="0"/>
              <a:buChar char="•"/>
            </a:pPr>
            <a:r>
              <a:rPr lang="fr-CA" sz="2000" dirty="0" smtClean="0">
                <a:solidFill>
                  <a:srgbClr val="FF0000"/>
                </a:solidFill>
              </a:rPr>
              <a:t>Permettre au médecin de poser un diagnostic</a:t>
            </a:r>
          </a:p>
          <a:p>
            <a:pPr marL="285750" indent="-285750">
              <a:buFont typeface="Arial" panose="020B0604020202020204" pitchFamily="34" charset="0"/>
              <a:buChar char="•"/>
            </a:pPr>
            <a:endParaRPr lang="fr-CA" sz="800" dirty="0" smtClean="0"/>
          </a:p>
          <a:p>
            <a:pPr marL="285750" indent="-285750">
              <a:buFont typeface="Arial" panose="020B0604020202020204" pitchFamily="34" charset="0"/>
              <a:buChar char="•"/>
            </a:pPr>
            <a:r>
              <a:rPr lang="fr-CA" sz="2000" dirty="0" smtClean="0">
                <a:solidFill>
                  <a:srgbClr val="FF0000"/>
                </a:solidFill>
              </a:rPr>
              <a:t>D’assurer le suivi thérapeutique des patients</a:t>
            </a:r>
            <a:endParaRPr lang="fr-CA" sz="2000" dirty="0">
              <a:solidFill>
                <a:srgbClr val="FF0000"/>
              </a:solidFill>
            </a:endParaRPr>
          </a:p>
        </p:txBody>
      </p:sp>
      <p:sp>
        <p:nvSpPr>
          <p:cNvPr id="6" name="Flèche vers le bas 5"/>
          <p:cNvSpPr/>
          <p:nvPr/>
        </p:nvSpPr>
        <p:spPr>
          <a:xfrm rot="16200000">
            <a:off x="2802664" y="428491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1" name="Flèche vers le bas 10"/>
          <p:cNvSpPr/>
          <p:nvPr/>
        </p:nvSpPr>
        <p:spPr>
          <a:xfrm rot="16200000">
            <a:off x="6187040" y="4284919"/>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9868818">
            <a:off x="3989793" y="3209268"/>
            <a:ext cx="2155468" cy="9917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746140">
            <a:off x="3874773" y="3236142"/>
            <a:ext cx="608990" cy="1127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87643" y="4535534"/>
            <a:ext cx="559768" cy="559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65085" y="4442322"/>
            <a:ext cx="845546" cy="8455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095182" y="2265768"/>
            <a:ext cx="1252229" cy="624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20271" y="3159195"/>
            <a:ext cx="2051449" cy="19361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Grp="1" noChangeAspect="1" noChangeArrowheads="1"/>
          </p:cNvPicPr>
          <p:nvPr>
            <p:ph idx="1"/>
          </p:nvPr>
        </p:nvPicPr>
        <p:blipFill>
          <a:blip r:embed="rId8">
            <a:extLst>
              <a:ext uri="{28A0092B-C50C-407E-A947-70E740481C1C}">
                <a14:useLocalDpi xmlns:a14="http://schemas.microsoft.com/office/drawing/2010/main" val="0"/>
              </a:ext>
            </a:extLst>
          </a:blip>
          <a:srcRect/>
          <a:stretch>
            <a:fillRect/>
          </a:stretch>
        </p:blipFill>
        <p:spPr bwMode="auto">
          <a:xfrm>
            <a:off x="539552" y="3371604"/>
            <a:ext cx="1869322" cy="1869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ZoneTexte 1"/>
          <p:cNvSpPr txBox="1"/>
          <p:nvPr/>
        </p:nvSpPr>
        <p:spPr>
          <a:xfrm>
            <a:off x="5342606" y="2563945"/>
            <a:ext cx="3549874" cy="307777"/>
          </a:xfrm>
          <a:prstGeom prst="rect">
            <a:avLst/>
          </a:prstGeom>
          <a:noFill/>
        </p:spPr>
        <p:txBody>
          <a:bodyPr wrap="square" rtlCol="0">
            <a:spAutoFit/>
          </a:bodyPr>
          <a:lstStyle/>
          <a:p>
            <a:r>
              <a:rPr lang="fr-CA" sz="1400" dirty="0" smtClean="0">
                <a:solidFill>
                  <a:schemeClr val="accent2"/>
                </a:solidFill>
              </a:rPr>
              <a:t>Héros méconnu, le TAB sauve des vies</a:t>
            </a:r>
            <a:endParaRPr lang="fr-CA" sz="1400" dirty="0">
              <a:solidFill>
                <a:schemeClr val="accent2"/>
              </a:solidFill>
            </a:endParaRPr>
          </a:p>
        </p:txBody>
      </p:sp>
    </p:spTree>
    <p:extLst>
      <p:ext uri="{BB962C8B-B14F-4D97-AF65-F5344CB8AC3E}">
        <p14:creationId xmlns:p14="http://schemas.microsoft.com/office/powerpoint/2010/main" val="25251636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72067" y="2420888"/>
            <a:ext cx="7408333" cy="3705275"/>
          </a:xfrm>
        </p:spPr>
        <p:txBody>
          <a:bodyPr/>
          <a:lstStyle/>
          <a:p>
            <a:pPr algn="just"/>
            <a:r>
              <a:rPr lang="fr-CA" b="1" dirty="0" smtClean="0"/>
              <a:t>Le TAB travaille avec des éprouvettes et de la verrerie spécialisée.</a:t>
            </a:r>
          </a:p>
          <a:p>
            <a:pPr algn="just"/>
            <a:endParaRPr lang="fr-CA" sz="1600" b="1" dirty="0" smtClean="0"/>
          </a:p>
          <a:p>
            <a:pPr algn="just"/>
            <a:r>
              <a:rPr lang="fr-CA" b="1" dirty="0" smtClean="0"/>
              <a:t>VRAI, </a:t>
            </a:r>
            <a:r>
              <a:rPr lang="fr-CA" dirty="0" smtClean="0"/>
              <a:t>mais pas du tout comme celle-là</a:t>
            </a:r>
            <a:endParaRPr lang="fr-CA" b="1" dirty="0"/>
          </a:p>
        </p:txBody>
      </p:sp>
      <p:sp>
        <p:nvSpPr>
          <p:cNvPr id="3" name="Titre 2"/>
          <p:cNvSpPr>
            <a:spLocks noGrp="1"/>
          </p:cNvSpPr>
          <p:nvPr>
            <p:ph type="title"/>
          </p:nvPr>
        </p:nvSpPr>
        <p:spPr/>
        <p:txBody>
          <a:bodyPr/>
          <a:lstStyle/>
          <a:p>
            <a:pPr algn="l"/>
            <a:r>
              <a:rPr lang="fr-CA" dirty="0" smtClean="0"/>
              <a:t>Vrai ou faux</a:t>
            </a:r>
            <a:endParaRPr lang="fr-CA" dirty="0"/>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30864" y="4293096"/>
            <a:ext cx="4788024" cy="24299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96451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0" indent="0" algn="just">
              <a:buNone/>
            </a:pPr>
            <a:r>
              <a:rPr lang="fr-FR" b="1" dirty="0"/>
              <a:t>Dans </a:t>
            </a:r>
            <a:r>
              <a:rPr lang="fr-FR" b="1" dirty="0" smtClean="0"/>
              <a:t>les </a:t>
            </a:r>
            <a:r>
              <a:rPr lang="fr-FR" b="1" dirty="0"/>
              <a:t>métiers de la </a:t>
            </a:r>
            <a:r>
              <a:rPr lang="fr-FR" b="1" dirty="0" smtClean="0"/>
              <a:t>santé, les </a:t>
            </a:r>
            <a:r>
              <a:rPr lang="fr-FR" b="1" dirty="0"/>
              <a:t>tatouages apparents sont autorisés s’ils ont moins de 2 cm de </a:t>
            </a:r>
            <a:r>
              <a:rPr lang="fr-FR" b="1" dirty="0" smtClean="0"/>
              <a:t>diamètre</a:t>
            </a:r>
          </a:p>
          <a:p>
            <a:pPr marL="0" indent="0" algn="just">
              <a:buNone/>
            </a:pPr>
            <a:endParaRPr lang="fr-FR" b="1" dirty="0"/>
          </a:p>
          <a:p>
            <a:pPr marL="0" indent="0" algn="just">
              <a:buNone/>
            </a:pPr>
            <a:r>
              <a:rPr lang="fr-FR" sz="7200" b="1" dirty="0">
                <a:solidFill>
                  <a:schemeClr val="accent2">
                    <a:lumMod val="50000"/>
                  </a:schemeClr>
                </a:solidFill>
              </a:rPr>
              <a:t>FAUX</a:t>
            </a:r>
          </a:p>
          <a:p>
            <a:pPr marL="0" indent="0" algn="just">
              <a:buNone/>
            </a:pPr>
            <a:r>
              <a:rPr lang="fr-FR" b="1" dirty="0">
                <a:solidFill>
                  <a:schemeClr val="accent2">
                    <a:lumMod val="50000"/>
                  </a:schemeClr>
                </a:solidFill>
              </a:rPr>
              <a:t>Aucun tatouage apparent n’est autorisé et ce peu importe son diamètre</a:t>
            </a:r>
          </a:p>
          <a:p>
            <a:pPr marL="0" indent="0" algn="just">
              <a:buNone/>
            </a:pPr>
            <a:endParaRPr lang="fr-FR" b="1" dirty="0"/>
          </a:p>
          <a:p>
            <a:pPr algn="just"/>
            <a:endParaRPr lang="fr-CA" dirty="0"/>
          </a:p>
        </p:txBody>
      </p:sp>
      <p:sp>
        <p:nvSpPr>
          <p:cNvPr id="3" name="Titre 2"/>
          <p:cNvSpPr>
            <a:spLocks noGrp="1"/>
          </p:cNvSpPr>
          <p:nvPr>
            <p:ph type="title"/>
          </p:nvPr>
        </p:nvSpPr>
        <p:spPr/>
        <p:txBody>
          <a:bodyPr/>
          <a:lstStyle/>
          <a:p>
            <a:pPr algn="l"/>
            <a:r>
              <a:rPr lang="fr-CA" dirty="0" smtClean="0"/>
              <a:t>En santé :	Vrai </a:t>
            </a:r>
            <a:r>
              <a:rPr lang="fr-CA" dirty="0"/>
              <a:t>ou faux</a:t>
            </a:r>
          </a:p>
        </p:txBody>
      </p:sp>
    </p:spTree>
    <p:extLst>
      <p:ext uri="{BB962C8B-B14F-4D97-AF65-F5344CB8AC3E}">
        <p14:creationId xmlns:p14="http://schemas.microsoft.com/office/powerpoint/2010/main" val="412042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70000" lnSpcReduction="20000"/>
          </a:bodyPr>
          <a:lstStyle/>
          <a:p>
            <a:pPr marL="0" indent="0" algn="just">
              <a:buNone/>
            </a:pPr>
            <a:r>
              <a:rPr lang="fr-FR" sz="3100" b="1" dirty="0"/>
              <a:t>Dans tous les </a:t>
            </a:r>
            <a:r>
              <a:rPr lang="fr-FR" sz="3100" b="1" dirty="0" smtClean="0"/>
              <a:t>métiers, les bijoux </a:t>
            </a:r>
            <a:r>
              <a:rPr lang="fr-FR" sz="3100" b="1" dirty="0"/>
              <a:t>sont autorisés </a:t>
            </a:r>
            <a:r>
              <a:rPr lang="fr-FR" sz="3100" b="1" dirty="0" smtClean="0"/>
              <a:t>à condition qu’ils soient en or </a:t>
            </a:r>
            <a:r>
              <a:rPr lang="fr-FR" sz="3100" b="1" dirty="0"/>
              <a:t>ou </a:t>
            </a:r>
            <a:r>
              <a:rPr lang="fr-FR" sz="3100" b="1" dirty="0" smtClean="0"/>
              <a:t>argent</a:t>
            </a:r>
          </a:p>
          <a:p>
            <a:pPr marL="0" indent="0" algn="just">
              <a:buNone/>
            </a:pPr>
            <a:r>
              <a:rPr lang="fr-FR" sz="9300" b="1" dirty="0">
                <a:solidFill>
                  <a:schemeClr val="accent2">
                    <a:lumMod val="50000"/>
                  </a:schemeClr>
                </a:solidFill>
              </a:rPr>
              <a:t>FAUX</a:t>
            </a:r>
          </a:p>
          <a:p>
            <a:pPr marL="0" indent="0" algn="just">
              <a:buNone/>
            </a:pPr>
            <a:endParaRPr lang="fr-FR" sz="1000" b="1" dirty="0">
              <a:solidFill>
                <a:schemeClr val="accent2">
                  <a:lumMod val="50000"/>
                </a:schemeClr>
              </a:solidFill>
            </a:endParaRPr>
          </a:p>
          <a:p>
            <a:pPr marL="0" indent="0" algn="just">
              <a:buNone/>
            </a:pPr>
            <a:r>
              <a:rPr lang="fr-FR" b="1" dirty="0">
                <a:solidFill>
                  <a:schemeClr val="accent2">
                    <a:lumMod val="50000"/>
                  </a:schemeClr>
                </a:solidFill>
              </a:rPr>
              <a:t>Peu importe que le bijou soit en or ou en argent,  bague et bracelet ne peuvent être portés pour des raisons d’hygiène des mains afin de diminuer les risques d’infection au patient.</a:t>
            </a:r>
          </a:p>
          <a:p>
            <a:pPr marL="0" indent="0" algn="just">
              <a:buNone/>
            </a:pPr>
            <a:r>
              <a:rPr lang="fr-FR" b="1" dirty="0">
                <a:solidFill>
                  <a:schemeClr val="accent2">
                    <a:lumMod val="50000"/>
                  </a:schemeClr>
                </a:solidFill>
              </a:rPr>
              <a:t>Les petites boucles d’oreilles sont acceptées sauf au bloc opératoire où aucun bijou n’est permis.</a:t>
            </a:r>
          </a:p>
          <a:p>
            <a:pPr marL="0" indent="0" algn="just">
              <a:buNone/>
            </a:pPr>
            <a:r>
              <a:rPr lang="fr-FR" b="1" dirty="0">
                <a:solidFill>
                  <a:schemeClr val="accent2">
                    <a:lumMod val="50000"/>
                  </a:schemeClr>
                </a:solidFill>
              </a:rPr>
              <a:t>Tous les « </a:t>
            </a:r>
            <a:r>
              <a:rPr lang="fr-FR" b="1" dirty="0" err="1">
                <a:solidFill>
                  <a:schemeClr val="accent2">
                    <a:lumMod val="50000"/>
                  </a:schemeClr>
                </a:solidFill>
              </a:rPr>
              <a:t>percing</a:t>
            </a:r>
            <a:r>
              <a:rPr lang="fr-FR" b="1" dirty="0">
                <a:solidFill>
                  <a:schemeClr val="accent2">
                    <a:lumMod val="50000"/>
                  </a:schemeClr>
                </a:solidFill>
              </a:rPr>
              <a:t> » apparents ne sont pas tolérés.</a:t>
            </a:r>
          </a:p>
          <a:p>
            <a:pPr marL="0" indent="0" algn="just">
              <a:buNone/>
            </a:pPr>
            <a:endParaRPr lang="fr-FR" b="1" dirty="0"/>
          </a:p>
          <a:p>
            <a:pPr algn="just"/>
            <a:endParaRPr lang="fr-CA" dirty="0"/>
          </a:p>
        </p:txBody>
      </p:sp>
      <p:sp>
        <p:nvSpPr>
          <p:cNvPr id="3" name="Titre 2"/>
          <p:cNvSpPr>
            <a:spLocks noGrp="1"/>
          </p:cNvSpPr>
          <p:nvPr>
            <p:ph type="title"/>
          </p:nvPr>
        </p:nvSpPr>
        <p:spPr/>
        <p:txBody>
          <a:bodyPr/>
          <a:lstStyle/>
          <a:p>
            <a:pPr algn="l"/>
            <a:r>
              <a:rPr lang="fr-CA" dirty="0"/>
              <a:t>En santé :	Vrai ou faux</a:t>
            </a:r>
          </a:p>
        </p:txBody>
      </p:sp>
    </p:spTree>
    <p:extLst>
      <p:ext uri="{BB962C8B-B14F-4D97-AF65-F5344CB8AC3E}">
        <p14:creationId xmlns:p14="http://schemas.microsoft.com/office/powerpoint/2010/main" val="2103368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fade">
                                      <p:cBhvr>
                                        <p:cTn id="15" dur="500"/>
                                        <p:tgtEl>
                                          <p:spTgt spid="2">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fade">
                                      <p:cBhvr>
                                        <p:cTn id="18" dur="500"/>
                                        <p:tgtEl>
                                          <p:spTgt spid="2">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fade">
                                      <p:cBhvr>
                                        <p:cTn id="21"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85000" lnSpcReduction="20000"/>
          </a:bodyPr>
          <a:lstStyle/>
          <a:p>
            <a:pPr marL="0" indent="0" algn="just">
              <a:buNone/>
            </a:pPr>
            <a:r>
              <a:rPr lang="fr-FR" sz="2800" b="1" dirty="0"/>
              <a:t>Dans tous les </a:t>
            </a:r>
            <a:r>
              <a:rPr lang="fr-FR" sz="2800" b="1" dirty="0" smtClean="0"/>
              <a:t>métiers, les </a:t>
            </a:r>
            <a:r>
              <a:rPr lang="fr-FR" sz="2800" b="1" dirty="0"/>
              <a:t>cheveux longs doivent être attachés s’ils sont plus longs que les </a:t>
            </a:r>
            <a:r>
              <a:rPr lang="fr-FR" sz="2800" b="1" dirty="0" smtClean="0"/>
              <a:t>épaules</a:t>
            </a:r>
          </a:p>
          <a:p>
            <a:pPr marL="0" indent="0" algn="just">
              <a:buNone/>
            </a:pPr>
            <a:endParaRPr lang="fr-FR" b="1" dirty="0"/>
          </a:p>
          <a:p>
            <a:pPr marL="0" indent="0" algn="just">
              <a:buNone/>
            </a:pPr>
            <a:r>
              <a:rPr lang="fr-FR" sz="8500" b="1" dirty="0">
                <a:solidFill>
                  <a:schemeClr val="accent2">
                    <a:lumMod val="50000"/>
                  </a:schemeClr>
                </a:solidFill>
              </a:rPr>
              <a:t>FAUX</a:t>
            </a:r>
          </a:p>
          <a:p>
            <a:pPr marL="0" indent="0" algn="just">
              <a:buNone/>
            </a:pPr>
            <a:endParaRPr lang="fr-FR" b="1" dirty="0">
              <a:solidFill>
                <a:schemeClr val="accent2">
                  <a:lumMod val="50000"/>
                </a:schemeClr>
              </a:solidFill>
            </a:endParaRPr>
          </a:p>
          <a:p>
            <a:pPr marL="0" indent="0" algn="just">
              <a:buNone/>
            </a:pPr>
            <a:r>
              <a:rPr lang="fr-FR" b="1" dirty="0">
                <a:solidFill>
                  <a:schemeClr val="accent2">
                    <a:lumMod val="50000"/>
                  </a:schemeClr>
                </a:solidFill>
              </a:rPr>
              <a:t>Les cheveux longs doivent toujours être attachés. </a:t>
            </a:r>
          </a:p>
          <a:p>
            <a:pPr marL="0" indent="0" algn="just">
              <a:buNone/>
            </a:pPr>
            <a:r>
              <a:rPr lang="fr-FR" b="1" dirty="0" smtClean="0">
                <a:solidFill>
                  <a:schemeClr val="accent2">
                    <a:lumMod val="50000"/>
                  </a:schemeClr>
                </a:solidFill>
              </a:rPr>
              <a:t>Chez </a:t>
            </a:r>
            <a:r>
              <a:rPr lang="fr-FR" b="1" dirty="0">
                <a:solidFill>
                  <a:schemeClr val="accent2">
                    <a:lumMod val="50000"/>
                  </a:schemeClr>
                </a:solidFill>
              </a:rPr>
              <a:t>les hommes, la barbe doit être propre et bien taillée sans dépasser la base du cou.</a:t>
            </a:r>
          </a:p>
          <a:p>
            <a:pPr marL="0" indent="0" algn="just">
              <a:buNone/>
            </a:pPr>
            <a:endParaRPr lang="fr-FR" b="1" dirty="0">
              <a:solidFill>
                <a:schemeClr val="accent2">
                  <a:lumMod val="50000"/>
                </a:schemeClr>
              </a:solidFill>
            </a:endParaRPr>
          </a:p>
          <a:p>
            <a:pPr algn="just"/>
            <a:endParaRPr lang="fr-CA" dirty="0"/>
          </a:p>
        </p:txBody>
      </p:sp>
      <p:sp>
        <p:nvSpPr>
          <p:cNvPr id="3" name="Titre 2"/>
          <p:cNvSpPr>
            <a:spLocks noGrp="1"/>
          </p:cNvSpPr>
          <p:nvPr>
            <p:ph type="title"/>
          </p:nvPr>
        </p:nvSpPr>
        <p:spPr/>
        <p:txBody>
          <a:bodyPr/>
          <a:lstStyle/>
          <a:p>
            <a:pPr algn="l"/>
            <a:r>
              <a:rPr lang="fr-CA" dirty="0"/>
              <a:t>En santé :	Vrai ou faux</a:t>
            </a:r>
          </a:p>
        </p:txBody>
      </p:sp>
    </p:spTree>
    <p:extLst>
      <p:ext uri="{BB962C8B-B14F-4D97-AF65-F5344CB8AC3E}">
        <p14:creationId xmlns:p14="http://schemas.microsoft.com/office/powerpoint/2010/main" val="2465689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fade">
                                      <p:cBhvr>
                                        <p:cTn id="15" dur="500"/>
                                        <p:tgtEl>
                                          <p:spTgt spid="2">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5" end="5"/>
                                            </p:txEl>
                                          </p:spTgt>
                                        </p:tgtEl>
                                        <p:attrNameLst>
                                          <p:attrName>style.visibility</p:attrName>
                                        </p:attrNameLst>
                                      </p:cBhvr>
                                      <p:to>
                                        <p:strVal val="visible"/>
                                      </p:to>
                                    </p:set>
                                    <p:animEffect transition="in" filter="fade">
                                      <p:cBhvr>
                                        <p:cTn id="18"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agues">
  <a:themeElements>
    <a:clrScheme name="Vagues">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Vagues">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agues">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970</TotalTime>
  <Words>360</Words>
  <Application>Microsoft Office PowerPoint</Application>
  <PresentationFormat>Affichage à l'écran (4:3)</PresentationFormat>
  <Paragraphs>50</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Vagues</vt:lpstr>
      <vt:lpstr> Technologiste en analyses biomédicales</vt:lpstr>
      <vt:lpstr>Vrai ou faux</vt:lpstr>
      <vt:lpstr>Vrai ou Faux</vt:lpstr>
      <vt:lpstr>Ça analyse quoi un TAB ?</vt:lpstr>
      <vt:lpstr>Elles servent à quoi les analyses ?</vt:lpstr>
      <vt:lpstr>Vrai ou faux</vt:lpstr>
      <vt:lpstr>En santé : Vrai ou faux</vt:lpstr>
      <vt:lpstr>En santé : Vrai ou faux</vt:lpstr>
      <vt:lpstr>En santé : Vrai ou faux</vt:lpstr>
      <vt:lpstr>Et maintenant ?   vrai ou faux</vt:lpstr>
      <vt:lpstr>Questions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Mythes et réalités</dc:title>
  <dc:creator>Usager</dc:creator>
  <cp:lastModifiedBy>Usager</cp:lastModifiedBy>
  <cp:revision>69</cp:revision>
  <cp:lastPrinted>2015-04-09T19:04:38Z</cp:lastPrinted>
  <dcterms:created xsi:type="dcterms:W3CDTF">2015-03-01T19:41:10Z</dcterms:created>
  <dcterms:modified xsi:type="dcterms:W3CDTF">2015-05-31T18:06:01Z</dcterms:modified>
</cp:coreProperties>
</file>