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tags/tag11.xml" ContentType="application/vnd.openxmlformats-officedocument.presentationml.tags+xml"/>
  <Override PartName="/ppt/tags/tag30.xml" ContentType="application/vnd.openxmlformats-officedocument.presentationml.tags+xml"/>
  <Override PartName="/ppt/tags/tag1.xml" ContentType="application/vnd.openxmlformats-officedocument.presentationml.tags+xml"/>
  <Override PartName="/ppt/tags/tag46.xml" ContentType="application/vnd.openxmlformats-officedocument.presentationml.tags+xml"/>
  <Override PartName="/ppt/tags/tag27.xml" ContentType="application/vnd.openxmlformats-officedocument.presentationml.tags+xml"/>
  <Default Extension="bin" ContentType="application/vnd.openxmlformats-officedocument.presentationml.printerSettings"/>
  <Override PartName="/ppt/tags/tag65.xml" ContentType="application/vnd.openxmlformats-officedocument.presentationml.tags+xml"/>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commentAuthors.xml" ContentType="application/vnd.openxmlformats-officedocument.presentationml.commentAuthors+xml"/>
  <Override PartName="/ppt/tags/tag15.xml" ContentType="application/vnd.openxmlformats-officedocument.presentationml.tags+xml"/>
  <Override PartName="/ppt/slides/slide3.xml" ContentType="application/vnd.openxmlformats-officedocument.presentationml.slide+xml"/>
  <Override PartName="/ppt/tags/tag53.xml" ContentType="application/vnd.openxmlformats-officedocument.presentationml.tags+xml"/>
  <Override PartName="/ppt/slideLayouts/slideLayout1.xml" ContentType="application/vnd.openxmlformats-officedocument.presentationml.slideLayout+xml"/>
  <Override PartName="/ppt/tags/tag34.xml" ContentType="application/vnd.openxmlformats-officedocument.presentationml.tags+xml"/>
  <Override PartName="/ppt/theme/theme1.xml" ContentType="application/vnd.openxmlformats-officedocument.theme+xml"/>
  <Override PartName="/ppt/tags/tag5.xml" ContentType="application/vnd.openxmlformats-officedocument.presentationml.tags+xml"/>
  <Override PartName="/ppt/tags/tag20.xml" ContentType="application/vnd.openxmlformats-officedocument.presentationml.tag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tags/tag19.xml" ContentType="application/vnd.openxmlformats-officedocument.presentationml.tags+xml"/>
  <Override PartName="/ppt/tags/tag38.xml" ContentType="application/vnd.openxmlformats-officedocument.presentationml.tags+xml"/>
  <Override PartName="/ppt/tags/tag57.xml" ContentType="application/vnd.openxmlformats-officedocument.presentationml.tags+xml"/>
  <Override PartName="/ppt/slideLayouts/slideLayout5.xml" ContentType="application/vnd.openxmlformats-officedocument.presentationml.slideLayout+xml"/>
  <Override PartName="/ppt/tags/tag9.xml" ContentType="application/vnd.openxmlformats-officedocument.presentationml.tags+xml"/>
  <Override PartName="/ppt/slides/slide11.xml" ContentType="application/vnd.openxmlformats-officedocument.presentationml.slide+xml"/>
  <Override PartName="/ppt/slides/slide7.xml" ContentType="application/vnd.openxmlformats-officedocument.presentationml.slide+xml"/>
  <Override PartName="/ppt/tags/tag24.xml" ContentType="application/vnd.openxmlformats-officedocument.presentationml.tags+xml"/>
  <Override PartName="/ppt/tags/tag43.xml" ContentType="application/vnd.openxmlformats-officedocument.presentationml.tags+xml"/>
  <Override PartName="/ppt/notesSlides/notesSlide8.xml" ContentType="application/vnd.openxmlformats-officedocument.presentationml.notesSlide+xml"/>
  <Override PartName="/ppt/tags/tag62.xml" ContentType="application/vnd.openxmlformats-officedocument.presentationml.tags+xml"/>
  <Override PartName="/ppt/slideLayouts/slideLayout9.xml" ContentType="application/vnd.openxmlformats-officedocument.presentationml.slideLayout+xml"/>
  <Override PartName="/ppt/slides/slide15.xml" ContentType="application/vnd.openxmlformats-officedocument.presentationml.slide+xml"/>
  <Override PartName="/ppt/tags/tag12.xml" ContentType="application/vnd.openxmlformats-officedocument.presentationml.tags+xml"/>
  <Override PartName="/ppt/tags/tag31.xml" ContentType="application/vnd.openxmlformats-officedocument.presentationml.tags+xml"/>
  <Override PartName="/ppt/tags/tag50.xml" ContentType="application/vnd.openxmlformats-officedocument.presentationml.tags+xml"/>
  <Override PartName="/ppt/tags/tag47.xml" ContentType="application/vnd.openxmlformats-officedocument.presentationml.tags+xml"/>
  <Override PartName="/ppt/slides/slide20.xml" ContentType="application/vnd.openxmlformats-officedocument.presentationml.slide+xml"/>
  <Override PartName="/ppt/tags/tag2.xml" ContentType="application/vnd.openxmlformats-officedocument.presentationml.tags+xml"/>
  <Override PartName="/ppt/tags/tag28.xml" ContentType="application/vnd.openxmlformats-officedocument.presentationml.tags+xml"/>
  <Override PartName="/ppt/tags/tag66.xml" ContentType="application/vnd.openxmlformats-officedocument.presentationml.tags+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tags/tag16.xml" ContentType="application/vnd.openxmlformats-officedocument.presentationml.tags+xml"/>
  <Override PartName="/ppt/slides/slide4.xml" ContentType="application/vnd.openxmlformats-officedocument.presentationml.slide+xml"/>
  <Override PartName="/ppt/tags/tag54.xml" ContentType="application/vnd.openxmlformats-officedocument.presentationml.tags+xml"/>
  <Override PartName="/ppt/slideLayouts/slideLayout2.xml" ContentType="application/vnd.openxmlformats-officedocument.presentationml.slideLayout+xml"/>
  <Override PartName="/ppt/tags/tag35.xml" ContentType="application/vnd.openxmlformats-officedocument.presentationml.tags+xml"/>
  <Override PartName="/ppt/theme/theme2.xml" ContentType="application/vnd.openxmlformats-officedocument.theme+xml"/>
  <Override PartName="/ppt/tags/tag6.xml" ContentType="application/vnd.openxmlformats-officedocument.presentationml.tags+xml"/>
  <Override PartName="/ppt/tags/tag21.xml" ContentType="application/vnd.openxmlformats-officedocument.presentationml.tags+xml"/>
  <Override PartName="/ppt/tags/tag40.xml" ContentType="application/vnd.openxmlformats-officedocument.presentationml.tags+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tags/tag39.xml" ContentType="application/vnd.openxmlformats-officedocument.presentationml.tags+xml"/>
  <Override PartName="/ppt/slides/slide12.xml" ContentType="application/vnd.openxmlformats-officedocument.presentationml.slide+xml"/>
  <Override PartName="/ppt/slides/slide8.xml" ContentType="application/vnd.openxmlformats-officedocument.presentationml.slide+xml"/>
  <Override PartName="/ppt/tags/tag58.xml" ContentType="application/vnd.openxmlformats-officedocument.presentationml.tags+xml"/>
  <Override PartName="/ppt/slideLayouts/slideLayout6.xml" ContentType="application/vnd.openxmlformats-officedocument.presentationml.slideLayout+xml"/>
  <Override PartName="/ppt/tags/tag25.xml" ContentType="application/vnd.openxmlformats-officedocument.presentationml.tags+xml"/>
  <Override PartName="/ppt/tags/tag44.xml" ContentType="application/vnd.openxmlformats-officedocument.presentationml.tags+xml"/>
  <Override PartName="/ppt/notesSlides/notesSlide9.xml" ContentType="application/vnd.openxmlformats-officedocument.presentationml.notesSlide+xml"/>
  <Override PartName="/ppt/tags/tag63.xml" ContentType="application/vnd.openxmlformats-officedocument.presentationml.tags+xml"/>
  <Override PartName="/ppt/notesSlides/notesSlide11.xml" ContentType="application/vnd.openxmlformats-officedocument.presentationml.notesSlide+xml"/>
  <Default Extension="rels" ContentType="application/vnd.openxmlformats-package.relationships+xml"/>
  <Override PartName="/ppt/slides/slide16.xml" ContentType="application/vnd.openxmlformats-officedocument.presentationml.slide+xml"/>
  <Override PartName="/ppt/tags/tag13.xml" ContentType="application/vnd.openxmlformats-officedocument.presentationml.tags+xml"/>
  <Override PartName="/ppt/tags/tag32.xml" ContentType="application/vnd.openxmlformats-officedocument.presentationml.tags+xml"/>
  <Override PartName="/ppt/tags/tag3.xml" ContentType="application/vnd.openxmlformats-officedocument.presentationml.tags+xml"/>
  <Override PartName="/ppt/tags/tag29.xml" ContentType="application/vnd.openxmlformats-officedocument.presentationml.tags+xml"/>
  <Override PartName="/ppt/slides/slide1.xml" ContentType="application/vnd.openxmlformats-officedocument.presentationml.slide+xml"/>
  <Override PartName="/ppt/tags/tag51.xml" ContentType="application/vnd.openxmlformats-officedocument.presentationml.tags+xml"/>
  <Override PartName="/ppt/tags/tag48.xml" ContentType="application/vnd.openxmlformats-officedocument.presentationml.tags+xml"/>
  <Override PartName="/ppt/tags/tag67.xml" ContentType="application/vnd.openxmlformats-officedocument.presentationml.tag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tags/tag17.xml" ContentType="application/vnd.openxmlformats-officedocument.presentationml.tags+xml"/>
  <Override PartName="/ppt/slides/slide5.xml" ContentType="application/vnd.openxmlformats-officedocument.presentationml.slide+xml"/>
  <Override PartName="/ppt/slideMasters/slideMaster1.xml" ContentType="application/vnd.openxmlformats-officedocument.presentationml.slideMaster+xml"/>
  <Override PartName="/ppt/tags/tag55.xml" ContentType="application/vnd.openxmlformats-officedocument.presentationml.tags+xml"/>
  <Override PartName="/ppt/slideLayouts/slideLayout3.xml" ContentType="application/vnd.openxmlformats-officedocument.presentationml.slideLayout+xml"/>
  <Override PartName="/ppt/tags/tag36.xml" ContentType="application/vnd.openxmlformats-officedocument.presentationml.tags+xml"/>
  <Override PartName="/ppt/theme/theme3.xml" ContentType="application/vnd.openxmlformats-officedocument.theme+xml"/>
  <Override PartName="/ppt/tags/tag22.xml" ContentType="application/vnd.openxmlformats-officedocument.presentationml.tags+xml"/>
  <Override PartName="/ppt/tags/tag7.xml" ContentType="application/vnd.openxmlformats-officedocument.presentationml.tags+xml"/>
  <Override PartName="/ppt/tags/tag41.xml" ContentType="application/vnd.openxmlformats-officedocument.presentationml.tags+xml"/>
  <Override PartName="/ppt/tags/tag60.xml" ContentType="application/vnd.openxmlformats-officedocument.presentationml.tags+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tags/tag59.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tags/tag45.xml" ContentType="application/vnd.openxmlformats-officedocument.presentationml.tags+xml"/>
  <Override PartName="/ppt/slideLayouts/slideLayout7.xml" ContentType="application/vnd.openxmlformats-officedocument.presentationml.slideLayout+xml"/>
  <Override PartName="/ppt/viewProps.xml" ContentType="application/vnd.openxmlformats-officedocument.presentationml.viewProps+xml"/>
  <Override PartName="/ppt/tags/tag10.xml" ContentType="application/vnd.openxmlformats-officedocument.presentationml.tags+xml"/>
  <Override PartName="/ppt/tags/tag64.xml" ContentType="application/vnd.openxmlformats-officedocument.presentationml.tags+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presentation.xml" ContentType="application/vnd.openxmlformats-officedocument.presentationml.presentation.main+xml"/>
  <Override PartName="/ppt/tags/tag14.xml" ContentType="application/vnd.openxmlformats-officedocument.presentationml.tags+xml"/>
  <Override PartName="/ppt/tags/tag33.xml" ContentType="application/vnd.openxmlformats-officedocument.presentationml.tags+xml"/>
  <Override PartName="/ppt/tags/tag4.xml" ContentType="application/vnd.openxmlformats-officedocument.presentationml.tags+xml"/>
  <Override PartName="/ppt/slides/slide2.xml" ContentType="application/vnd.openxmlformats-officedocument.presentationml.slide+xml"/>
  <Override PartName="/ppt/tags/tag52.xml" ContentType="application/vnd.openxmlformats-officedocument.presentationml.tags+xml"/>
  <Override PartName="/ppt/tags/tag49.xml" ContentType="application/vnd.openxmlformats-officedocument.presentationml.tags+xml"/>
  <Override PartName="/ppt/tags/tag68.xml" ContentType="application/vnd.openxmlformats-officedocument.presentationml.tags+xml"/>
  <Override PartName="/ppt/notesSlides/notesSlide16.xml" ContentType="application/vnd.openxmlformats-officedocument.presentationml.notesSlide+xml"/>
  <Override PartName="/ppt/notesSlides/notesSlide5.xml" ContentType="application/vnd.openxmlformats-officedocument.presentationml.notesSlide+xml"/>
  <Override PartName="/ppt/tags/tag18.xml" ContentType="application/vnd.openxmlformats-officedocument.presentationml.tags+xml"/>
  <Override PartName="/ppt/tags/tag37.xml" ContentType="application/vnd.openxmlformats-officedocument.presentationml.tags+xml"/>
  <Override PartName="/ppt/tags/tag56.xml" ContentType="application/vnd.openxmlformats-officedocument.presentationml.tags+xml"/>
  <Override PartName="/ppt/slideLayouts/slideLayout4.xml" ContentType="application/vnd.openxmlformats-officedocument.presentationml.slideLayout+xml"/>
  <Override PartName="/ppt/tags/tag8.xml" ContentType="application/vnd.openxmlformats-officedocument.presentationml.tags+xml"/>
  <Override PartName="/ppt/slides/slide10.xml" ContentType="application/vnd.openxmlformats-officedocument.presentationml.slide+xml"/>
  <Override PartName="/ppt/slides/slide6.xml" ContentType="application/vnd.openxmlformats-officedocument.presentationml.slide+xml"/>
  <Override PartName="/ppt/tags/tag23.xml" ContentType="application/vnd.openxmlformats-officedocument.presentationml.tags+xml"/>
  <Override PartName="/ppt/tags/tag42.xml" ContentType="application/vnd.openxmlformats-officedocument.presentationml.tags+xml"/>
  <Override PartName="/ppt/tags/tag61.xml" ContentType="application/vnd.openxmlformats-officedocument.presentationml.tags+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2"/>
  </p:notesMasterIdLst>
  <p:handoutMasterIdLst>
    <p:handoutMasterId r:id="rId23"/>
  </p:handoutMasterIdLst>
  <p:sldIdLst>
    <p:sldId id="257" r:id="rId2"/>
    <p:sldId id="258" r:id="rId3"/>
    <p:sldId id="278" r:id="rId4"/>
    <p:sldId id="259" r:id="rId5"/>
    <p:sldId id="279" r:id="rId6"/>
    <p:sldId id="260" r:id="rId7"/>
    <p:sldId id="261" r:id="rId8"/>
    <p:sldId id="271" r:id="rId9"/>
    <p:sldId id="272" r:id="rId10"/>
    <p:sldId id="273" r:id="rId11"/>
    <p:sldId id="266" r:id="rId12"/>
    <p:sldId id="280" r:id="rId13"/>
    <p:sldId id="281" r:id="rId14"/>
    <p:sldId id="267" r:id="rId15"/>
    <p:sldId id="263" r:id="rId16"/>
    <p:sldId id="274" r:id="rId17"/>
    <p:sldId id="275" r:id="rId18"/>
    <p:sldId id="276" r:id="rId19"/>
    <p:sldId id="282" r:id="rId20"/>
    <p:sldId id="283" r:id="rId21"/>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1" name="Émilie Harvey" initials="ÉH" lastIdx="7" clrIdx="0">
    <p:extLst>
      <p:ext uri="{19B8F6BF-5375-455C-9EA6-DF929625EA0E}">
        <p15:presenceInfo xmlns:p15="http://schemas.microsoft.com/office/powerpoint/2012/main" xmlns:p="http://schemas.openxmlformats.org/presentationml/2006/main" xmlns:r="http://schemas.openxmlformats.org/officeDocument/2006/relationships" xmlns:a="http://schemas.openxmlformats.org/drawingml/2006/main" xmlns="" userId="S-1-5-21-401356761-871046531-3594972795-23360" providerId="AD"/>
      </p:ext>
    </p:extLst>
  </p:cmAutho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987" autoAdjust="0"/>
    <p:restoredTop sz="73188" autoAdjust="0"/>
  </p:normalViewPr>
  <p:slideViewPr>
    <p:cSldViewPr snapToGrid="0">
      <p:cViewPr varScale="1">
        <p:scale>
          <a:sx n="112" d="100"/>
          <a:sy n="112" d="100"/>
        </p:scale>
        <p:origin x="-944" y="-10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11D58F1-D101-4BA2-AA04-52E3C553E211}" type="datetimeFigureOut">
              <a:rPr lang="fr-CA" smtClean="0"/>
              <a:pPr/>
              <a:t>30/08/16</a:t>
            </a:fld>
            <a:endParaRPr lang="fr-CA"/>
          </a:p>
        </p:txBody>
      </p:sp>
      <p:sp>
        <p:nvSpPr>
          <p:cNvPr id="4" name="Espace réservé du pied de page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E0E38779-6F7A-436B-9AA3-5E0A5CB8BB20}" type="slidenum">
              <a:rPr lang="fr-CA" smtClean="0"/>
              <a:pPr/>
              <a:t>‹#›</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975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C4191B5-73F6-4095-8762-80F5949847CC}" type="datetimeFigureOut">
              <a:rPr lang="fr-CA" smtClean="0"/>
              <a:pPr/>
              <a:t>30/08/16</a:t>
            </a:fld>
            <a:endParaRPr lang="fr-C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CA"/>
          </a:p>
        </p:txBody>
      </p:sp>
      <p:sp>
        <p:nvSpPr>
          <p:cNvPr id="5" name="Espace réservé des commentair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C01C5A5-3041-4004-B1CB-37A88B183558}" type="slidenum">
              <a:rPr lang="fr-CA" smtClean="0"/>
              <a:pPr/>
              <a:t>‹#›</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53847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07CA6A6-0AC8-4C5E-A89C-280C6C9B39EC}" type="slidenum">
              <a:rPr lang="fr-CA" smtClean="0">
                <a:solidFill>
                  <a:prstClr val="black"/>
                </a:solidFill>
              </a:rPr>
              <a:pPr/>
              <a:t>1</a:t>
            </a:fld>
            <a:endParaRPr lang="fr-CA">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4605118"/>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a:r>
              <a:rPr lang="fr-CA" b="1" u="sng" dirty="0" smtClean="0"/>
              <a:t>Principes</a:t>
            </a:r>
          </a:p>
          <a:p>
            <a:pPr marL="457200" indent="-457200" algn="l">
              <a:buFont typeface="Arial" panose="020B0604020202020204" pitchFamily="34" charset="0"/>
              <a:buChar char="•"/>
            </a:pPr>
            <a:r>
              <a:rPr lang="fr-CA" dirty="0" smtClean="0"/>
              <a:t>Principe du respect des pratiques actuelles</a:t>
            </a:r>
          </a:p>
          <a:p>
            <a:pPr marL="914400" lvl="1" indent="-457200" algn="l">
              <a:buFont typeface="Wingdings" panose="05000000000000000000" pitchFamily="2" charset="2"/>
              <a:buChar char="ü"/>
            </a:pPr>
            <a:r>
              <a:rPr lang="fr-CA" dirty="0" smtClean="0"/>
              <a:t>Reconnaissance du travail accompli par les personnes qui sont responsables des programmes et par toutes celles qui ont contribué, de près ou de loin, à leur administration</a:t>
            </a:r>
          </a:p>
          <a:p>
            <a:pPr marL="914400" marR="0" lvl="1"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fr-CA" dirty="0" smtClean="0"/>
              <a:t>Entre deux solutions équivalentes, celle qui se rapproche le plus des pratiques actuelles sera retenue afin de minimiser l’impact du changement implanté</a:t>
            </a:r>
          </a:p>
          <a:p>
            <a:pPr marL="457200" lvl="1" indent="0" algn="l">
              <a:buFont typeface="Wingdings" panose="05000000000000000000" pitchFamily="2" charset="2"/>
              <a:buNone/>
            </a:pPr>
            <a:endParaRPr lang="fr-CA" dirty="0" smtClean="0"/>
          </a:p>
          <a:p>
            <a:pPr marL="457200" indent="-457200" algn="l">
              <a:buFont typeface="Arial" panose="020B0604020202020204" pitchFamily="34" charset="0"/>
              <a:buChar char="•"/>
            </a:pPr>
            <a:r>
              <a:rPr lang="fr-CA" dirty="0" smtClean="0"/>
              <a:t>Principe de cohérence entre les programmes d’apprentissages en milieu de travail</a:t>
            </a:r>
          </a:p>
          <a:p>
            <a:pPr marL="914400" lvl="1" indent="-457200" algn="l">
              <a:buFont typeface="Wingdings" panose="05000000000000000000" pitchFamily="2" charset="2"/>
              <a:buChar char="ü"/>
            </a:pPr>
            <a:r>
              <a:rPr lang="fr-CA" dirty="0" smtClean="0"/>
              <a:t>Les programmes doivent être complémentaires entre eux et tenir compte des orientations ministérielles, du système scolaire et du marché du travail</a:t>
            </a:r>
          </a:p>
          <a:p>
            <a:pPr marL="914400" lvl="1" indent="-457200" algn="l">
              <a:buFont typeface="Wingdings" panose="05000000000000000000" pitchFamily="2" charset="2"/>
              <a:buChar char="ü"/>
            </a:pPr>
            <a:r>
              <a:rPr lang="fr-CA" dirty="0" smtClean="0"/>
              <a:t>Les ajouts d’apprentissage en milieu de travail doivent permettre aux étudiants d’avoir une charge de travail raisonnable en respectant leurs capacités</a:t>
            </a:r>
          </a:p>
          <a:p>
            <a:pPr marL="914400" lvl="1" indent="-457200" algn="l">
              <a:buFont typeface="Wingdings" panose="05000000000000000000" pitchFamily="2" charset="2"/>
              <a:buChar char="ü"/>
            </a:pPr>
            <a:endParaRPr lang="fr-CA" dirty="0" smtClean="0"/>
          </a:p>
          <a:p>
            <a:pPr marL="457200" indent="-457200" algn="l">
              <a:buFont typeface="Arial" panose="020B0604020202020204" pitchFamily="34" charset="0"/>
              <a:buChar char="•"/>
            </a:pPr>
            <a:r>
              <a:rPr lang="fr-CA" dirty="0" smtClean="0"/>
              <a:t>Principe d’efficience</a:t>
            </a:r>
          </a:p>
          <a:p>
            <a:pPr marL="914400" lvl="1" indent="-457200" algn="l">
              <a:buFont typeface="Wingdings" panose="05000000000000000000" pitchFamily="2" charset="2"/>
              <a:buChar char="ü"/>
            </a:pPr>
            <a:r>
              <a:rPr lang="fr-CA" dirty="0" smtClean="0"/>
              <a:t>Devant deux solutions équivalentes, la plus simple sera retenue ou encore, dans les regroupements, la composition la plus simple sera retenue</a:t>
            </a:r>
          </a:p>
          <a:p>
            <a:pPr marL="914400" lvl="1" indent="-457200" algn="l">
              <a:buFont typeface="Wingdings" panose="05000000000000000000" pitchFamily="2" charset="2"/>
              <a:buChar char="ü"/>
            </a:pPr>
            <a:r>
              <a:rPr lang="fr-CA" dirty="0" smtClean="0"/>
              <a:t>Des programmes d’apprentissages en milieu de travail ne pourront entraîner un dédoublement de financement du ministère</a:t>
            </a:r>
          </a:p>
          <a:p>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13</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38836191"/>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b="0" u="none" dirty="0" smtClean="0">
                <a:solidFill>
                  <a:schemeClr val="bg1">
                    <a:lumMod val="50000"/>
                  </a:schemeClr>
                </a:solidFill>
              </a:rPr>
              <a:t>Pour se faire, </a:t>
            </a:r>
            <a:r>
              <a:rPr lang="fr-CA" sz="1200" dirty="0" smtClean="0">
                <a:solidFill>
                  <a:schemeClr val="bg1">
                    <a:lumMod val="50000"/>
                  </a:schemeClr>
                </a:solidFill>
              </a:rPr>
              <a:t>un comité regroupant des membres du ministère de différentes directions et aux expertises variées a été mis en place</a:t>
            </a:r>
          </a:p>
          <a:p>
            <a:pPr marL="0" indent="0">
              <a:buNone/>
            </a:pPr>
            <a:endParaRPr lang="fr-CA" b="0" u="none" dirty="0" smtClean="0">
              <a:solidFill>
                <a:schemeClr val="bg1">
                  <a:lumMod val="50000"/>
                </a:schemeClr>
              </a:solidFill>
            </a:endParaRPr>
          </a:p>
          <a:p>
            <a:pPr marL="0" indent="0">
              <a:buNone/>
            </a:pPr>
            <a:r>
              <a:rPr lang="fr-CA" b="0" u="none" dirty="0" smtClean="0">
                <a:solidFill>
                  <a:schemeClr val="bg1">
                    <a:lumMod val="50000"/>
                  </a:schemeClr>
                </a:solidFill>
              </a:rPr>
              <a:t>Dans</a:t>
            </a:r>
            <a:r>
              <a:rPr lang="fr-CA" b="0" u="none" baseline="0" dirty="0" smtClean="0">
                <a:solidFill>
                  <a:schemeClr val="bg1">
                    <a:lumMod val="50000"/>
                  </a:schemeClr>
                </a:solidFill>
              </a:rPr>
              <a:t> le cadre des travaux de ce comité interne, le m</a:t>
            </a:r>
            <a:r>
              <a:rPr lang="fr-CA" b="0" u="none" dirty="0" smtClean="0">
                <a:solidFill>
                  <a:schemeClr val="bg1">
                    <a:lumMod val="50000"/>
                  </a:schemeClr>
                </a:solidFill>
              </a:rPr>
              <a:t>inistère</a:t>
            </a:r>
            <a:r>
              <a:rPr lang="fr-CA" b="0" u="none" baseline="0" dirty="0" smtClean="0">
                <a:solidFill>
                  <a:schemeClr val="bg1">
                    <a:lumMod val="50000"/>
                  </a:schemeClr>
                </a:solidFill>
              </a:rPr>
              <a:t> a ensuite é</a:t>
            </a:r>
            <a:r>
              <a:rPr lang="fr-CA" b="0" u="none" dirty="0" smtClean="0">
                <a:solidFill>
                  <a:schemeClr val="bg1">
                    <a:lumMod val="50000"/>
                  </a:schemeClr>
                </a:solidFill>
              </a:rPr>
              <a:t>tablit </a:t>
            </a:r>
            <a:r>
              <a:rPr lang="fr-CA" dirty="0" smtClean="0">
                <a:solidFill>
                  <a:schemeClr val="bg1">
                    <a:lumMod val="50000"/>
                  </a:schemeClr>
                </a:solidFill>
              </a:rPr>
              <a:t>le portrait de la situation actuelle des stages au Québec, dans les provinces et dans les autres pays .</a:t>
            </a:r>
          </a:p>
          <a:p>
            <a:pPr marL="0" indent="0">
              <a:buNone/>
            </a:pPr>
            <a:endParaRPr lang="fr-CA" dirty="0" smtClean="0">
              <a:solidFill>
                <a:schemeClr val="bg1">
                  <a:lumMod val="50000"/>
                </a:schemeClr>
              </a:solidFill>
            </a:endParaRPr>
          </a:p>
          <a:p>
            <a:pPr marL="0" indent="0">
              <a:buNone/>
            </a:pPr>
            <a:r>
              <a:rPr lang="fr-CA" dirty="0" smtClean="0">
                <a:solidFill>
                  <a:schemeClr val="bg1">
                    <a:lumMod val="50000"/>
                  </a:schemeClr>
                </a:solidFill>
              </a:rPr>
              <a:t>Les</a:t>
            </a:r>
            <a:r>
              <a:rPr lang="fr-CA" baseline="0" dirty="0" smtClean="0">
                <a:solidFill>
                  <a:schemeClr val="bg1">
                    <a:lumMod val="50000"/>
                  </a:schemeClr>
                </a:solidFill>
              </a:rPr>
              <a:t> travaux au Ministère ont pour but de d</a:t>
            </a:r>
            <a:r>
              <a:rPr lang="fr-CA" dirty="0" smtClean="0">
                <a:solidFill>
                  <a:schemeClr val="bg1">
                    <a:lumMod val="50000"/>
                  </a:schemeClr>
                </a:solidFill>
              </a:rPr>
              <a:t>évelopper, pour le Québec, des mesures de soutien:</a:t>
            </a:r>
          </a:p>
          <a:p>
            <a:pPr marL="628650" lvl="1" indent="-171450">
              <a:buFont typeface="Arial" panose="020B0604020202020204" pitchFamily="34" charset="0"/>
              <a:buChar char="•"/>
            </a:pPr>
            <a:r>
              <a:rPr lang="fr-CA" dirty="0" smtClean="0">
                <a:solidFill>
                  <a:schemeClr val="bg1">
                    <a:lumMod val="50000"/>
                  </a:schemeClr>
                </a:solidFill>
              </a:rPr>
              <a:t>Pertinentes pour les étudiants, les entreprises, le personnel enseignant et les collèges</a:t>
            </a:r>
          </a:p>
          <a:p>
            <a:pPr marL="628650" lvl="1" indent="-171450">
              <a:buFont typeface="Arial" panose="020B0604020202020204" pitchFamily="34" charset="0"/>
              <a:buChar char="•"/>
            </a:pPr>
            <a:r>
              <a:rPr lang="fr-CA" dirty="0" smtClean="0">
                <a:solidFill>
                  <a:schemeClr val="bg1">
                    <a:lumMod val="50000"/>
                  </a:schemeClr>
                </a:solidFill>
              </a:rPr>
              <a:t>Cohérentes entres elles</a:t>
            </a:r>
          </a:p>
          <a:p>
            <a:pPr marL="628650" lvl="1" indent="-171450">
              <a:buFont typeface="Arial" panose="020B0604020202020204" pitchFamily="34" charset="0"/>
              <a:buChar char="•"/>
            </a:pPr>
            <a:r>
              <a:rPr lang="fr-CA" dirty="0" smtClean="0">
                <a:solidFill>
                  <a:schemeClr val="bg1">
                    <a:lumMod val="50000"/>
                  </a:schemeClr>
                </a:solidFill>
              </a:rPr>
              <a:t>Partagées par les principaux acteurs</a:t>
            </a:r>
          </a:p>
          <a:p>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14</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70721744"/>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15</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2041111"/>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Thetford:</a:t>
            </a:r>
          </a:p>
          <a:p>
            <a:pPr marL="171450" indent="-171450">
              <a:buFontTx/>
              <a:buChar char="-"/>
            </a:pPr>
            <a:r>
              <a:rPr lang="fr-CA" dirty="0" smtClean="0"/>
              <a:t>Mise en œuvre</a:t>
            </a:r>
            <a:r>
              <a:rPr lang="fr-CA" baseline="0" dirty="0" smtClean="0"/>
              <a:t> du projet pilote dans un programme qui n’était pas encore implanté (seul DEC qui n’était pas en objectifs et standards), soit techniques de plasturgie. Ce programme était aussi en déficit de clientèle. Le programme avec le projet pilote ont donc été élaboré avec le département des profs. </a:t>
            </a:r>
          </a:p>
          <a:p>
            <a:pPr marL="171450" indent="-171450">
              <a:buFontTx/>
              <a:buChar char="-"/>
            </a:pPr>
            <a:r>
              <a:rPr lang="fr-CA" baseline="0" dirty="0" smtClean="0"/>
              <a:t>Participation du CCTT, soit le Centre de technologie minérale et de plasturgie (les locaux sont adjacents), pour compléter les équipements nécessaires</a:t>
            </a:r>
          </a:p>
          <a:p>
            <a:pPr marL="171450" indent="-171450">
              <a:buFontTx/>
              <a:buChar char="-"/>
            </a:pPr>
            <a:r>
              <a:rPr lang="fr-CA" baseline="0" dirty="0" smtClean="0"/>
              <a:t>Inspiration des programmes de soins infirmiers (stages à supervision directe) et TES (stages à supervision indirect) : le projet en plasturgie est un hybride entre les deux</a:t>
            </a:r>
          </a:p>
          <a:p>
            <a:pPr marL="171450" indent="-171450">
              <a:buFontTx/>
              <a:buChar char="-"/>
            </a:pPr>
            <a:r>
              <a:rPr lang="fr-CA" baseline="0" dirty="0" smtClean="0"/>
              <a:t>Objectifs: 50% de la formation en entreprise à la fin du DEC</a:t>
            </a:r>
          </a:p>
          <a:p>
            <a:pPr marL="171450" indent="-171450">
              <a:buFontTx/>
              <a:buChar char="-"/>
            </a:pPr>
            <a:r>
              <a:rPr lang="fr-CA" baseline="0" dirty="0" smtClean="0"/>
              <a:t>16 étudiants ont débutés à l’automne 2015, 11 sont toujours inscrits (première cohorte). Pour l’automne 2016, en date d’avril, il y avait 22 demandes d’admissions au programme. Ces chiffres constituent une belle progression puisque très peu d’étudiants s’inscrivaient dans le programme. À la fin de chaque cours, une évaluation est faite afin d’améliorer continuellement les pratiques.</a:t>
            </a:r>
          </a:p>
          <a:p>
            <a:pPr marL="171450" indent="-171450">
              <a:buFontTx/>
              <a:buChar char="-"/>
            </a:pPr>
            <a:r>
              <a:rPr lang="fr-CA" baseline="0" dirty="0" smtClean="0"/>
              <a:t>7 -8 entreprises ont été sollicités jusqu’à maintenant (avril). Des entreprises à l’échelle du Québec seront appelés à contribuer.</a:t>
            </a:r>
            <a:endParaRPr lang="fr-CA" dirty="0" smtClean="0"/>
          </a:p>
          <a:p>
            <a:endParaRPr lang="fr-CA" dirty="0" smtClean="0"/>
          </a:p>
          <a:p>
            <a:r>
              <a:rPr lang="fr-CA" dirty="0" smtClean="0"/>
              <a:t>Jonquière: </a:t>
            </a:r>
          </a:p>
          <a:p>
            <a:pPr marL="171450" indent="-171450">
              <a:buFontTx/>
              <a:buChar char="-"/>
            </a:pPr>
            <a:r>
              <a:rPr lang="fr-CA" dirty="0" smtClean="0"/>
              <a:t>Pas encore de</a:t>
            </a:r>
            <a:r>
              <a:rPr lang="fr-CA" baseline="0" dirty="0" smtClean="0"/>
              <a:t> </a:t>
            </a:r>
            <a:r>
              <a:rPr lang="fr-CA" baseline="0" dirty="0" err="1" smtClean="0"/>
              <a:t>stats</a:t>
            </a:r>
            <a:r>
              <a:rPr lang="fr-CA" baseline="0" dirty="0" smtClean="0"/>
              <a:t> pour les inscrits: débute à l’automne 2016.</a:t>
            </a:r>
            <a:endParaRPr lang="fr-CA" dirty="0" smtClean="0"/>
          </a:p>
          <a:p>
            <a:pPr marL="171450" indent="-171450">
              <a:buFontTx/>
              <a:buChar char="-"/>
            </a:pPr>
            <a:r>
              <a:rPr lang="fr-CA" dirty="0" smtClean="0"/>
              <a:t>intégration</a:t>
            </a:r>
            <a:r>
              <a:rPr lang="fr-CA" baseline="0" dirty="0" smtClean="0"/>
              <a:t> de 30% de la formation du programme TGM en entreprise, ce qui représente environ 540 heures de formation. </a:t>
            </a:r>
          </a:p>
          <a:p>
            <a:pPr marL="171450" indent="-171450">
              <a:buFontTx/>
              <a:buChar char="-"/>
            </a:pPr>
            <a:r>
              <a:rPr lang="fr-CA" dirty="0" smtClean="0"/>
              <a:t>Enjeux liés au grand nombre d’étudiants inscrits dans ce programme, ce qui rend plus difficile la réalisation d’apprentissages pratiques pour les étudiants en entreprises</a:t>
            </a:r>
          </a:p>
          <a:p>
            <a:pPr marL="171450" indent="-171450">
              <a:buFontTx/>
              <a:buChar char="-"/>
            </a:pPr>
            <a:r>
              <a:rPr lang="fr-CA" dirty="0" smtClean="0"/>
              <a:t>Les</a:t>
            </a:r>
            <a:r>
              <a:rPr lang="fr-CA" baseline="0" dirty="0" smtClean="0"/>
              <a:t> entreprises se montrent intéressées par le projet, par contre, elles souhaitent que ce ne soit pas trop « demandant ». Par contre, ce projet permet à des entreprises en difficultés de recrutement de pallier à cette problématique. Les entreprises mentionnent aussi l’importance que les étudiants développent davantage d’attitudes professionnelles.</a:t>
            </a:r>
          </a:p>
          <a:p>
            <a:pPr marL="171450" indent="-171450">
              <a:buFontTx/>
              <a:buChar char="-"/>
            </a:pPr>
            <a:r>
              <a:rPr lang="fr-CA" baseline="0" dirty="0" smtClean="0"/>
              <a:t>Modèle envisagé:</a:t>
            </a:r>
          </a:p>
          <a:p>
            <a:pPr marL="628650" lvl="1" indent="-171450">
              <a:buFontTx/>
              <a:buChar char="-"/>
            </a:pPr>
            <a:r>
              <a:rPr lang="fr-CA" baseline="0" dirty="0" smtClean="0"/>
              <a:t>Introduction de trois stages d’intégration en entreprise d’une durée d’une semaine pour chacun de ces stages (soit au début de la 2</a:t>
            </a:r>
            <a:r>
              <a:rPr lang="fr-CA" baseline="30000" dirty="0" smtClean="0"/>
              <a:t>ème</a:t>
            </a:r>
            <a:r>
              <a:rPr lang="fr-CA" baseline="0" dirty="0" smtClean="0"/>
              <a:t>, de la 4</a:t>
            </a:r>
            <a:r>
              <a:rPr lang="fr-CA" baseline="30000" dirty="0" smtClean="0"/>
              <a:t>ème</a:t>
            </a:r>
            <a:r>
              <a:rPr lang="fr-CA" baseline="0" dirty="0" smtClean="0"/>
              <a:t> et de la 6</a:t>
            </a:r>
            <a:r>
              <a:rPr lang="fr-CA" baseline="30000" dirty="0" smtClean="0"/>
              <a:t>ème</a:t>
            </a:r>
            <a:r>
              <a:rPr lang="fr-CA" baseline="0" dirty="0" smtClean="0"/>
              <a:t> session). Ces stages seraient effectués dans la première semaine de janvier et seraient en lien avec l’ensemble des cours offerts cette session-là.</a:t>
            </a:r>
          </a:p>
          <a:p>
            <a:pPr marL="628650" lvl="1" indent="-171450">
              <a:buFontTx/>
              <a:buChar char="-"/>
            </a:pPr>
            <a:r>
              <a:rPr lang="fr-CA" baseline="0" dirty="0" smtClean="0"/>
              <a:t>Les étudiants réaliseraient des projets authentiques en lien avec les entreprises ciblées durant le reste de la session. </a:t>
            </a:r>
          </a:p>
          <a:p>
            <a:pPr marL="628650" lvl="1" indent="-171450">
              <a:buFontTx/>
              <a:buChar char="-"/>
            </a:pPr>
            <a:r>
              <a:rPr lang="fr-CA" baseline="0" dirty="0" smtClean="0"/>
              <a:t>Gestion de ces projets spécifiques par des équipes multiniveaux</a:t>
            </a:r>
          </a:p>
          <a:p>
            <a:pPr marL="171450" lvl="0" indent="-171450">
              <a:buFontTx/>
              <a:buChar char="-"/>
            </a:pPr>
            <a:r>
              <a:rPr lang="fr-CA" baseline="0" dirty="0" smtClean="0"/>
              <a:t>En date d’avril, 25 entreprises avaient été approchées. Les ententes de partenariats sont à faire</a:t>
            </a:r>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16</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84691726"/>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L’appel de projet a été réalisé en considérant</a:t>
            </a:r>
            <a:r>
              <a:rPr lang="fr-CA" baseline="0" dirty="0" smtClean="0"/>
              <a:t> les éléments suivants: </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les besoins des établissements pour adapter ou bonifier leurs méthodes pédagogiques;</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la variabilité des apprentissages possibles en milieu de travail selon les différents programmes d’études et le nombre d’heures déjà occupé par des apprentissages en milieu de travail;</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le budget total octroyé (7,8 M$);</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la cible gouvernementale pour une part d’apprentissage en milieu de travail;</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la priorité accordée aux programmes en difficulté;</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la durée limitée du financement prévu par le budget. </a:t>
            </a:r>
          </a:p>
          <a:p>
            <a:pPr marL="0" lvl="0" indent="0">
              <a:buFont typeface="Arial" panose="020B0604020202020204" pitchFamily="34" charset="0"/>
              <a:buNone/>
            </a:pPr>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En procédant par un appel de projets, le Ministère permet à tous les établissements d’enseignement concernés, publics et privés, la possibilité de proposer un projet d’une nouvelle forme pédagogique soutenue par les apprentissages en milieu de travail.</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Les appels de projets comprennent des critères de sélection qui visent à apprécier la qualité des projets reçus. Aucun secteur d’activité économique n’a été ciblé en particulier, afin de permettre une diversité des propositions.</a:t>
            </a:r>
          </a:p>
          <a:p>
            <a:r>
              <a:rPr lang="fr-CA"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Toutefois, le Ministère priorisera les programmes d’études en difficulté. Une importance supplémentaire sera donc accordée au projet dont les programmes d’études s’insèrent dans l’une des catégories suivantes :</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Appartenance à la liste des programmes d’études dont les autorisations présentent des difficultés de recrutement;</a:t>
            </a:r>
          </a:p>
          <a:p>
            <a:pPr marL="171450" lvl="0" indent="-171450">
              <a:buFont typeface="Arial" panose="020B0604020202020204" pitchFamily="34" charset="0"/>
              <a:buChar char="•"/>
            </a:pPr>
            <a:r>
              <a:rPr lang="fr-CA" sz="1200" kern="1200" dirty="0" smtClean="0">
                <a:solidFill>
                  <a:schemeClr val="tx1"/>
                </a:solidFill>
                <a:effectLst/>
                <a:latin typeface="+mn-lt"/>
                <a:ea typeface="+mn-ea"/>
                <a:cs typeface="+mn-cs"/>
              </a:rPr>
              <a:t>Programmes d’études démontrant d’importants besoins selon le Modèle d’adéquation formation-emploi du Ministère.</a:t>
            </a:r>
          </a:p>
          <a:p>
            <a:pPr marL="0" indent="0">
              <a:buFont typeface="Arial" panose="020B0604020202020204" pitchFamily="34" charset="0"/>
              <a:buNone/>
            </a:pPr>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Par ailleurs, les représentants des établissements d’enseignement ont soulevé qu’une cible de 40 % des heures en milieu de travail pourrait s’avérer trop élevée et qu’il serait préférable de viser une cible plus basse. </a:t>
            </a:r>
          </a:p>
          <a:p>
            <a:r>
              <a:rPr lang="fr-CA"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Ainsi, dès l’année scolaire 2016-2017, sous réserve de l’approbation de la règle budgétaire, le Ministère prévoit donner une marge de manœuvre aux établissements d’enseignement en permettant des projets visant un minimum de 20 % des heures en milieu de travail</a:t>
            </a:r>
            <a:r>
              <a:rPr lang="fr-CA" sz="1200" kern="1200" baseline="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En formation technique, la proportion visée concerne la formation spécifique des programmes d’études et exclut les heures d’enseignement consacrées aux disciplines contributives).</a:t>
            </a:r>
          </a:p>
          <a:p>
            <a:r>
              <a:rPr lang="fr-CA"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De plus, il existe déjà une formule éducative soutenue par le Ministère : l’alternance travail‑études (ATE). Cette formule donne l’occasion aux étudiants inscrits en formation technique de réaliser au moins deux stages en milieu de travail, représentant un minimum de 20 % des heures du programme de formation, dans le cadre de leur programme d’études de six sessions. Les activités réalisées dans le cadre de l’ATE ne font pas partie intégrante du programme, mais représentent plutôt un complément non obligatoire à la formation. L’ATE, au même titre que d’autres formes ayant pu être développées et adaptées par un établissement, continuera d’exister indépendamment des projets pilotes.</a:t>
            </a:r>
          </a:p>
          <a:p>
            <a:r>
              <a:rPr lang="fr-CA" sz="1200" kern="1200" dirty="0" smtClean="0">
                <a:solidFill>
                  <a:schemeClr val="tx1"/>
                </a:solidFill>
                <a:effectLst/>
                <a:latin typeface="+mn-lt"/>
                <a:ea typeface="+mn-ea"/>
                <a:cs typeface="+mn-cs"/>
              </a:rPr>
              <a:t> </a:t>
            </a:r>
          </a:p>
          <a:p>
            <a:r>
              <a:rPr lang="fr-CA" sz="1200" kern="1200" dirty="0" smtClean="0">
                <a:solidFill>
                  <a:schemeClr val="tx1"/>
                </a:solidFill>
                <a:effectLst/>
                <a:latin typeface="+mn-lt"/>
                <a:ea typeface="+mn-ea"/>
                <a:cs typeface="+mn-cs"/>
              </a:rPr>
              <a:t>Cependant, les établissements qui désirent cumuler les formes d’apprentissage dans leur projet pilote pourront le faire, à condition qu’ils soient en mesure de démontrer qu’il y a un minimum de 20 % des apprentissages en milieu de travail lié à une approche pédagogique novatrice. Ainsi, une fois le minimum de 20 % atteint, les établissements peuvent inclure dans leur calcul sur la portée des apprentissages en milieu de travail des formes plus conventionnelles, notamment l’ATE. Cette façon de faire permettra aux établissements d’augmenter la durée totale des apprentissages en milieu de travail</a:t>
            </a:r>
          </a:p>
          <a:p>
            <a:pPr marL="0" indent="0">
              <a:buFont typeface="Arial" panose="020B0604020202020204" pitchFamily="34" charset="0"/>
              <a:buNone/>
            </a:pPr>
            <a:endParaRPr lang="fr-CA" sz="1200" kern="1200" dirty="0" smtClean="0">
              <a:solidFill>
                <a:schemeClr val="tx1"/>
              </a:solidFill>
              <a:effectLst/>
              <a:latin typeface="+mn-lt"/>
              <a:ea typeface="+mn-ea"/>
              <a:cs typeface="+mn-cs"/>
            </a:endParaRPr>
          </a:p>
          <a:p>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17</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8936763"/>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En attente d’une</a:t>
            </a:r>
            <a:r>
              <a:rPr lang="fr-CA" baseline="0" dirty="0" smtClean="0"/>
              <a:t> réponse du CAPRES</a:t>
            </a:r>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18</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42651840"/>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smtClean="0">
                <a:solidFill>
                  <a:schemeClr val="bg1">
                    <a:lumMod val="50000"/>
                  </a:schemeClr>
                </a:solidFill>
              </a:rPr>
              <a:t>Possibilité pour les collèges de mettre en place des mesures innovantes … en dehors</a:t>
            </a:r>
            <a:r>
              <a:rPr lang="fr-CA" baseline="0" dirty="0" smtClean="0">
                <a:solidFill>
                  <a:schemeClr val="bg1">
                    <a:lumMod val="50000"/>
                  </a:schemeClr>
                </a:solidFill>
              </a:rPr>
              <a:t> des stages crédités, des stages obligatoire ou de l’ATE</a:t>
            </a:r>
            <a:endParaRPr lang="fr-CA" dirty="0" smtClean="0">
              <a:solidFill>
                <a:schemeClr val="bg1">
                  <a:lumMod val="50000"/>
                </a:schemeClr>
              </a:solidFill>
            </a:endParaRPr>
          </a:p>
          <a:p>
            <a:endParaRPr lang="fr-CA" dirty="0" smtClean="0"/>
          </a:p>
          <a:p>
            <a:r>
              <a:rPr lang="fr-CA" u="sng" dirty="0" smtClean="0"/>
              <a:t>Prochaines</a:t>
            </a:r>
            <a:r>
              <a:rPr lang="fr-CA" u="sng" baseline="0" dirty="0" smtClean="0"/>
              <a:t> diapos</a:t>
            </a:r>
          </a:p>
          <a:p>
            <a:r>
              <a:rPr lang="fr-CA" baseline="0" dirty="0" smtClean="0"/>
              <a:t>échanges et discussions: </a:t>
            </a:r>
            <a:r>
              <a:rPr lang="fr-CA" dirty="0" smtClean="0"/>
              <a:t>Quelles sont les conditions qui facilitent</a:t>
            </a:r>
            <a:r>
              <a:rPr lang="fr-CA" baseline="0" dirty="0" smtClean="0"/>
              <a:t> les AMT? Ou qu’est-ce que peut faire en sorte que les AMT sont plus difficiles à implanter?</a:t>
            </a:r>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19</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12936331"/>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2</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7908795"/>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ATE: annexe budgétaire</a:t>
            </a:r>
            <a:r>
              <a:rPr lang="fr-CA" baseline="0" dirty="0" smtClean="0"/>
              <a:t> S016 pour le public et 033 pour le privé qui prévoient toutes les règles relatives à cette mesure</a:t>
            </a:r>
          </a:p>
          <a:p>
            <a:r>
              <a:rPr lang="fr-CA" baseline="0" dirty="0" smtClean="0"/>
              <a:t>Le crédit d’impôt pour stages en milieu de travail est géré par Revenu Québec. Le MEES est chargé de promouvoir cette mesure et de soutenir les établissements d’enseignements.</a:t>
            </a:r>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4</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9198495"/>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Nous répondrons</a:t>
            </a:r>
            <a:r>
              <a:rPr lang="fr-CA" baseline="0" dirty="0" smtClean="0"/>
              <a:t> à cette question à la fin de la présentation. Je vous invite à la conserver en tête.</a:t>
            </a:r>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6</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3308209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dirty="0" smtClean="0"/>
              <a:t>Le PM s’est engagé, dans</a:t>
            </a:r>
            <a:r>
              <a:rPr lang="fr-CA" baseline="0" dirty="0" smtClean="0"/>
              <a:t> son discours inaugural,</a:t>
            </a:r>
            <a:r>
              <a:rPr lang="fr-CA" dirty="0" smtClean="0"/>
              <a:t> à moderniser</a:t>
            </a:r>
            <a:r>
              <a:rPr lang="fr-CA" baseline="0" dirty="0" smtClean="0"/>
              <a:t> la formation technique en s’inspirant du modèle allemand. </a:t>
            </a:r>
            <a:r>
              <a:rPr lang="fr-CA" sz="1200" kern="1200" dirty="0" smtClean="0">
                <a:solidFill>
                  <a:schemeClr val="tx1"/>
                </a:solidFill>
                <a:effectLst/>
                <a:latin typeface="+mn-lt"/>
                <a:ea typeface="+mn-ea"/>
                <a:cs typeface="+mn-cs"/>
              </a:rPr>
              <a:t>Dans la même mouvance, un engagement électoral visait à « intégrer davantage de stages en entreprise dans les programmes de formation professionnelle et technique». </a:t>
            </a:r>
          </a:p>
          <a:p>
            <a:pPr marL="0" marR="0" indent="0" algn="l" defTabSz="914400" rtl="0" eaLnBrk="1" fontAlgn="auto" latinLnBrk="0" hangingPunct="1">
              <a:lnSpc>
                <a:spcPct val="100000"/>
              </a:lnSpc>
              <a:spcBef>
                <a:spcPts val="0"/>
              </a:spcBef>
              <a:spcAft>
                <a:spcPts val="0"/>
              </a:spcAft>
              <a:buClrTx/>
              <a:buSzTx/>
              <a:buFontTx/>
              <a:buNone/>
              <a:tabLst/>
              <a:defRPr/>
            </a:pPr>
            <a:endParaRPr lang="fr-CA"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CA" sz="1200" kern="1200" dirty="0" smtClean="0">
                <a:solidFill>
                  <a:schemeClr val="tx1"/>
                </a:solidFill>
                <a:effectLst/>
                <a:latin typeface="+mn-lt"/>
                <a:ea typeface="+mn-ea"/>
                <a:cs typeface="+mn-cs"/>
              </a:rPr>
              <a:t>Ces engagements trouvent écho dans les recommandations du rapport final du chantier sur l’offre de formation collégiale (rapport Demers), notamment, l’identification des freins à l’utilisation de l’alternance travail-études ainsi que l’engagement des associations patronales à l’égard de la promotion du programme et de la sensibilisation des entreprises sur l’importance de leur implication à la formation de la main-d’œuvre par le moyen des stages (recommandation 15).</a:t>
            </a:r>
          </a:p>
          <a:p>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7</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12498621"/>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8</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33693116"/>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Importance de respecter les rôles et responsabilités</a:t>
            </a:r>
            <a:r>
              <a:rPr lang="fr-CA" baseline="0" dirty="0" smtClean="0"/>
              <a:t> des collèges, des entreprises et de leur personnel respectif: </a:t>
            </a:r>
          </a:p>
          <a:p>
            <a:pPr marL="174708" indent="-174708">
              <a:buFontTx/>
              <a:buChar char="-"/>
            </a:pPr>
            <a:r>
              <a:rPr lang="fr-CA" baseline="0" dirty="0" smtClean="0"/>
              <a:t>Les entreprises offrent des emplois</a:t>
            </a:r>
          </a:p>
          <a:p>
            <a:pPr marL="174708" indent="-174708">
              <a:buFontTx/>
              <a:buChar char="-"/>
            </a:pPr>
            <a:r>
              <a:rPr lang="fr-CA" baseline="0" dirty="0" smtClean="0"/>
              <a:t>Les établissements forment et évaluent</a:t>
            </a:r>
          </a:p>
          <a:p>
            <a:r>
              <a:rPr lang="fr-CA" baseline="0" dirty="0" smtClean="0"/>
              <a:t>Il revient aux collèges de déterminer les meilleures pratiques à adopter à partir des programmes d’apprentissages en MT et le marge de manœuvre </a:t>
            </a:r>
            <a:r>
              <a:rPr lang="fr-CA" baseline="0" dirty="0" err="1" smtClean="0"/>
              <a:t>exsitante</a:t>
            </a:r>
            <a:endParaRPr lang="fr-CA" dirty="0"/>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9</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1508810"/>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10</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86748564"/>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EC01C5A5-3041-4004-B1CB-37A88B183558}" type="slidenum">
              <a:rPr lang="fr-CA" smtClean="0"/>
              <a:pPr/>
              <a:t>11</a:t>
            </a:fld>
            <a:endParaRPr lang="fr-CA"/>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65841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F913202-24A2-435C-BB9A-6CB6F01F2901}" type="datetime1">
              <a:rPr lang="fr-CA" smtClean="0">
                <a:solidFill>
                  <a:prstClr val="black">
                    <a:tint val="75000"/>
                  </a:prstClr>
                </a:solidFill>
              </a:rPr>
              <a:pPr/>
              <a:t>30/08/16</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fr-CA" dirty="0" smtClean="0">
                <a:solidFill>
                  <a:prstClr val="black">
                    <a:tint val="75000"/>
                  </a:prstClr>
                </a:solidFill>
              </a:rPr>
              <a:t>Version provisoire – Ne pas diffuser</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84499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9F7D17D-115A-4C77-AA3F-3D4ECD4264BC}" type="datetime1">
              <a:rPr lang="fr-CA" smtClean="0">
                <a:solidFill>
                  <a:prstClr val="black">
                    <a:tint val="75000"/>
                  </a:prstClr>
                </a:solidFill>
              </a:rPr>
              <a:pPr/>
              <a:t>30/08/16</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42630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60422FC-7228-4B65-B713-A8CEB3AC992E}" type="datetime1">
              <a:rPr lang="fr-CA" smtClean="0">
                <a:solidFill>
                  <a:prstClr val="black">
                    <a:tint val="75000"/>
                  </a:prstClr>
                </a:solidFill>
              </a:rPr>
              <a:pPr/>
              <a:t>30/08/16</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27837598"/>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B7EB8ABD-3E5F-42D1-8338-1B5B8EF09E21}" type="datetime1">
              <a:rPr lang="fr-CA" smtClean="0">
                <a:solidFill>
                  <a:prstClr val="black">
                    <a:tint val="75000"/>
                  </a:prstClr>
                </a:solidFill>
              </a:rPr>
              <a:pPr/>
              <a:t>30/08/16</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fr-CA" dirty="0" smtClean="0">
                <a:solidFill>
                  <a:prstClr val="black">
                    <a:tint val="75000"/>
                  </a:prstClr>
                </a:solidFill>
              </a:rPr>
              <a:t>Version provisoire – Ne pas diffuser</a:t>
            </a:r>
            <a:endParaRPr lang="fr-CA"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B9F8A0E7-764D-4CC3-A163-5861ABA739D6}" type="slidenum">
              <a:rPr lang="fr-CA" smtClean="0">
                <a:solidFill>
                  <a:prstClr val="black">
                    <a:tint val="75000"/>
                  </a:prstClr>
                </a:solidFill>
              </a:rPr>
              <a:pPr/>
              <a:t>‹#›</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2395944"/>
      </p:ext>
    </p:extLst>
  </p:cSld>
  <p:clrMapOvr>
    <a:masterClrMapping/>
  </p:clrMapOvr>
  <p:timing>
    <p:tnLst>
      <p:par>
        <p:cTn id="1" dur="indefinite" restart="never" nodeType="tmRoot"/>
      </p:par>
    </p:tnLst>
  </p:timing>
  <p:hf hdr="0" dt="0"/>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34FCAE86-ECA4-4D66-B741-5E2F75437605}" type="datetime1">
              <a:rPr lang="fr-CA" smtClean="0">
                <a:solidFill>
                  <a:prstClr val="black">
                    <a:tint val="75000"/>
                  </a:prstClr>
                </a:solidFill>
              </a:rPr>
              <a:pPr/>
              <a:t>30/08/16</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p>
            <a:r>
              <a:rPr lang="fr-CA" dirty="0" smtClean="0">
                <a:solidFill>
                  <a:prstClr val="black">
                    <a:tint val="75000"/>
                  </a:prstClr>
                </a:solidFill>
              </a:rPr>
              <a:t>Version provisoire – Ne pas diffuser</a:t>
            </a:r>
          </a:p>
        </p:txBody>
      </p:sp>
      <p:sp>
        <p:nvSpPr>
          <p:cNvPr id="6" name="Espace réservé du numéro de diapositive 5"/>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8281514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4A7FC682-61FA-4F4F-9289-AA4938EF1C26}" type="datetime1">
              <a:rPr lang="fr-CA" smtClean="0">
                <a:solidFill>
                  <a:prstClr val="black">
                    <a:tint val="75000"/>
                  </a:prstClr>
                </a:solidFill>
              </a:rPr>
              <a:pPr/>
              <a:t>30/08/16</a:t>
            </a:fld>
            <a:endParaRPr lang="fr-CA">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09257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F1120232-DF9B-405A-93F7-B3161A001BD7}" type="datetime1">
              <a:rPr lang="fr-CA" smtClean="0">
                <a:solidFill>
                  <a:prstClr val="black">
                    <a:tint val="75000"/>
                  </a:prstClr>
                </a:solidFill>
              </a:rPr>
              <a:pPr/>
              <a:t>30/08/16</a:t>
            </a:fld>
            <a:endParaRPr lang="fr-CA">
              <a:solidFill>
                <a:prstClr val="black">
                  <a:tint val="75000"/>
                </a:prstClr>
              </a:solidFill>
            </a:endParaRPr>
          </a:p>
        </p:txBody>
      </p:sp>
      <p:sp>
        <p:nvSpPr>
          <p:cNvPr id="8" name="Espace réservé du pied de page 7"/>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847063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07159721-C68B-46B2-AEE8-706565514045}" type="datetime1">
              <a:rPr lang="fr-CA" smtClean="0">
                <a:solidFill>
                  <a:prstClr val="black">
                    <a:tint val="75000"/>
                  </a:prstClr>
                </a:solidFill>
              </a:rPr>
              <a:pPr/>
              <a:t>30/08/16</a:t>
            </a:fld>
            <a:endParaRPr lang="fr-CA">
              <a:solidFill>
                <a:prstClr val="black">
                  <a:tint val="75000"/>
                </a:prstClr>
              </a:solidFill>
            </a:endParaRPr>
          </a:p>
        </p:txBody>
      </p:sp>
      <p:sp>
        <p:nvSpPr>
          <p:cNvPr id="4" name="Espace réservé du pied de page 3"/>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506881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2459EAD-13B5-410D-8CC1-555FD2112E79}" type="datetime1">
              <a:rPr lang="fr-CA" smtClean="0">
                <a:solidFill>
                  <a:prstClr val="black">
                    <a:tint val="75000"/>
                  </a:prstClr>
                </a:solidFill>
              </a:rPr>
              <a:pPr/>
              <a:t>30/08/16</a:t>
            </a:fld>
            <a:endParaRPr lang="fr-CA">
              <a:solidFill>
                <a:prstClr val="black">
                  <a:tint val="75000"/>
                </a:prstClr>
              </a:solidFill>
            </a:endParaRPr>
          </a:p>
        </p:txBody>
      </p:sp>
      <p:sp>
        <p:nvSpPr>
          <p:cNvPr id="3" name="Espace réservé du pied de page 2"/>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019787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F2E1AA0-291F-4A8C-9884-17E1FE8DDCB2}" type="datetime1">
              <a:rPr lang="fr-CA" smtClean="0">
                <a:solidFill>
                  <a:prstClr val="black">
                    <a:tint val="75000"/>
                  </a:prstClr>
                </a:solidFill>
              </a:rPr>
              <a:pPr/>
              <a:t>30/08/16</a:t>
            </a:fld>
            <a:endParaRPr lang="fr-CA">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773452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E0604C2-BE4C-405E-950C-8F673A9056CA}" type="datetime1">
              <a:rPr lang="fr-CA" smtClean="0">
                <a:solidFill>
                  <a:prstClr val="black">
                    <a:tint val="75000"/>
                  </a:prstClr>
                </a:solidFill>
              </a:rPr>
              <a:pPr/>
              <a:t>30/08/16</a:t>
            </a:fld>
            <a:endParaRPr lang="fr-CA">
              <a:solidFill>
                <a:prstClr val="black">
                  <a:tint val="75000"/>
                </a:prstClr>
              </a:solidFill>
            </a:endParaRPr>
          </a:p>
        </p:txBody>
      </p:sp>
      <p:sp>
        <p:nvSpPr>
          <p:cNvPr id="6" name="Espace réservé du pied de page 5"/>
          <p:cNvSpPr>
            <a:spLocks noGrp="1"/>
          </p:cNvSpPr>
          <p:nvPr>
            <p:ph type="ftr" sz="quarter" idx="11"/>
          </p:nvPr>
        </p:nvSpPr>
        <p:spPr/>
        <p:txBody>
          <a:bodyPr/>
          <a:lstStyle/>
          <a:p>
            <a:r>
              <a:rPr lang="fr-CA" smtClean="0">
                <a:solidFill>
                  <a:prstClr val="black">
                    <a:tint val="75000"/>
                  </a:prstClr>
                </a:solidFill>
              </a:rPr>
              <a:t>Version provisoire – Ne pas diffuser</a:t>
            </a:r>
            <a:endParaRPr lang="fr-CA">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58760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404664"/>
            <a:ext cx="109728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609600" y="1700808"/>
            <a:ext cx="10972800" cy="410445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sp>
        <p:nvSpPr>
          <p:cNvPr id="4" name="Espace réservé de la date 3"/>
          <p:cNvSpPr>
            <a:spLocks noGrp="1"/>
          </p:cNvSpPr>
          <p:nvPr>
            <p:ph type="dt" sz="half" idx="2"/>
          </p:nvPr>
        </p:nvSpPr>
        <p:spPr>
          <a:xfrm>
            <a:off x="609600" y="11663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82A253-36E0-4AAB-83DA-4308D39B5C63}" type="datetime1">
              <a:rPr lang="fr-CA" smtClean="0">
                <a:solidFill>
                  <a:prstClr val="black">
                    <a:tint val="75000"/>
                  </a:prstClr>
                </a:solidFill>
              </a:rPr>
              <a:pPr/>
              <a:t>30/08/16</a:t>
            </a:fld>
            <a:endParaRPr lang="fr-CA" dirty="0">
              <a:solidFill>
                <a:prstClr val="black">
                  <a:tint val="75000"/>
                </a:prstClr>
              </a:solidFill>
            </a:endParaRP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A" dirty="0" smtClean="0">
                <a:solidFill>
                  <a:prstClr val="black">
                    <a:tint val="75000"/>
                  </a:prstClr>
                </a:solidFill>
              </a:rPr>
              <a:t>Version provisoire – Ne pas diffuser</a:t>
            </a:r>
          </a:p>
        </p:txBody>
      </p:sp>
      <p:sp>
        <p:nvSpPr>
          <p:cNvPr id="6" name="Espace réservé du numéro de diapositive 5"/>
          <p:cNvSpPr>
            <a:spLocks noGrp="1"/>
          </p:cNvSpPr>
          <p:nvPr>
            <p:ph type="sldNum" sz="quarter" idx="4"/>
          </p:nvPr>
        </p:nvSpPr>
        <p:spPr>
          <a:xfrm>
            <a:off x="8737600" y="11663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ECA8BF-1D2F-4883-803A-292BF5D93BED}" type="slidenum">
              <a:rPr lang="fr-CA" smtClean="0">
                <a:solidFill>
                  <a:prstClr val="black">
                    <a:tint val="75000"/>
                  </a:prstClr>
                </a:solidFill>
              </a:rPr>
              <a:pPr/>
              <a:t>‹#›</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65645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notesSlide" Target="../notesSlides/notesSlide1.xml"/><Relationship Id="rId1" Type="http://schemas.openxmlformats.org/officeDocument/2006/relationships/tags" Target="../tags/tag1.xml"/><Relationship Id="rId2"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tags" Target="../tags/tag31.xml"/><Relationship Id="rId4" Type="http://schemas.openxmlformats.org/officeDocument/2006/relationships/tags" Target="../tags/tag32.xml"/><Relationship Id="rId5" Type="http://schemas.openxmlformats.org/officeDocument/2006/relationships/slideLayout" Target="../slideLayouts/slideLayout2.xml"/><Relationship Id="rId6" Type="http://schemas.openxmlformats.org/officeDocument/2006/relationships/notesSlide" Target="../notesSlides/notesSlide8.xml"/><Relationship Id="rId1" Type="http://schemas.openxmlformats.org/officeDocument/2006/relationships/tags" Target="../tags/tag29.xml"/><Relationship Id="rId2" Type="http://schemas.openxmlformats.org/officeDocument/2006/relationships/tags" Target="../tags/tag30.xml"/></Relationships>
</file>

<file path=ppt/slides/_rels/slide11.xml.rels><?xml version="1.0" encoding="UTF-8" standalone="yes"?>
<Relationships xmlns="http://schemas.openxmlformats.org/package/2006/relationships"><Relationship Id="rId3" Type="http://schemas.openxmlformats.org/officeDocument/2006/relationships/tags" Target="../tags/tag35.xml"/><Relationship Id="rId4" Type="http://schemas.openxmlformats.org/officeDocument/2006/relationships/slideLayout" Target="../slideLayouts/slideLayout3.xml"/><Relationship Id="rId5" Type="http://schemas.openxmlformats.org/officeDocument/2006/relationships/notesSlide" Target="../notesSlides/notesSlide9.xml"/><Relationship Id="rId1" Type="http://schemas.openxmlformats.org/officeDocument/2006/relationships/tags" Target="../tags/tag33.xml"/><Relationship Id="rId2" Type="http://schemas.openxmlformats.org/officeDocument/2006/relationships/tags" Target="../tags/tag34.xml"/></Relationships>
</file>

<file path=ppt/slides/_rels/slide12.xml.rels><?xml version="1.0" encoding="UTF-8" standalone="yes"?>
<Relationships xmlns="http://schemas.openxmlformats.org/package/2006/relationships"><Relationship Id="rId3" Type="http://schemas.openxmlformats.org/officeDocument/2006/relationships/tags" Target="../tags/tag38.xml"/><Relationship Id="rId4" Type="http://schemas.openxmlformats.org/officeDocument/2006/relationships/slideLayout" Target="../slideLayouts/slideLayout2.xml"/><Relationship Id="rId1" Type="http://schemas.openxmlformats.org/officeDocument/2006/relationships/tags" Target="../tags/tag36.xml"/><Relationship Id="rId2" Type="http://schemas.openxmlformats.org/officeDocument/2006/relationships/tags" Target="../tags/tag37.xml"/></Relationships>
</file>

<file path=ppt/slides/_rels/slide13.xml.rels><?xml version="1.0" encoding="UTF-8" standalone="yes"?>
<Relationships xmlns="http://schemas.openxmlformats.org/package/2006/relationships"><Relationship Id="rId3" Type="http://schemas.openxmlformats.org/officeDocument/2006/relationships/tags" Target="../tags/tag41.xml"/><Relationship Id="rId4" Type="http://schemas.openxmlformats.org/officeDocument/2006/relationships/tags" Target="../tags/tag42.xml"/><Relationship Id="rId5" Type="http://schemas.openxmlformats.org/officeDocument/2006/relationships/slideLayout" Target="../slideLayouts/slideLayout2.xml"/><Relationship Id="rId6" Type="http://schemas.openxmlformats.org/officeDocument/2006/relationships/notesSlide" Target="../notesSlides/notesSlide10.xml"/><Relationship Id="rId1" Type="http://schemas.openxmlformats.org/officeDocument/2006/relationships/tags" Target="../tags/tag39.xml"/><Relationship Id="rId2" Type="http://schemas.openxmlformats.org/officeDocument/2006/relationships/tags" Target="../tags/tag40.xml"/></Relationships>
</file>

<file path=ppt/slides/_rels/slide14.xml.rels><?xml version="1.0" encoding="UTF-8" standalone="yes"?>
<Relationships xmlns="http://schemas.openxmlformats.org/package/2006/relationships"><Relationship Id="rId3" Type="http://schemas.openxmlformats.org/officeDocument/2006/relationships/tags" Target="../tags/tag45.xml"/><Relationship Id="rId4" Type="http://schemas.openxmlformats.org/officeDocument/2006/relationships/slideLayout" Target="../slideLayouts/slideLayout3.xml"/><Relationship Id="rId5" Type="http://schemas.openxmlformats.org/officeDocument/2006/relationships/notesSlide" Target="../notesSlides/notesSlide11.xml"/><Relationship Id="rId1" Type="http://schemas.openxmlformats.org/officeDocument/2006/relationships/tags" Target="../tags/tag43.xml"/><Relationship Id="rId2" Type="http://schemas.openxmlformats.org/officeDocument/2006/relationships/tags" Target="../tags/tag44.xml"/></Relationships>
</file>

<file path=ppt/slides/_rels/slide15.xml.rels><?xml version="1.0" encoding="UTF-8" standalone="yes"?>
<Relationships xmlns="http://schemas.openxmlformats.org/package/2006/relationships"><Relationship Id="rId3" Type="http://schemas.openxmlformats.org/officeDocument/2006/relationships/tags" Target="../tags/tag48.xml"/><Relationship Id="rId4" Type="http://schemas.openxmlformats.org/officeDocument/2006/relationships/slideLayout" Target="../slideLayouts/slideLayout3.xml"/><Relationship Id="rId5" Type="http://schemas.openxmlformats.org/officeDocument/2006/relationships/notesSlide" Target="../notesSlides/notesSlide12.xml"/><Relationship Id="rId1" Type="http://schemas.openxmlformats.org/officeDocument/2006/relationships/tags" Target="../tags/tag46.xml"/><Relationship Id="rId2" Type="http://schemas.openxmlformats.org/officeDocument/2006/relationships/tags" Target="../tags/tag47.xml"/></Relationships>
</file>

<file path=ppt/slides/_rels/slide16.xml.rels><?xml version="1.0" encoding="UTF-8" standalone="yes"?>
<Relationships xmlns="http://schemas.openxmlformats.org/package/2006/relationships"><Relationship Id="rId3" Type="http://schemas.openxmlformats.org/officeDocument/2006/relationships/tags" Target="../tags/tag51.xml"/><Relationship Id="rId4" Type="http://schemas.openxmlformats.org/officeDocument/2006/relationships/tags" Target="../tags/tag52.xml"/><Relationship Id="rId5" Type="http://schemas.openxmlformats.org/officeDocument/2006/relationships/slideLayout" Target="../slideLayouts/slideLayout2.xml"/><Relationship Id="rId6" Type="http://schemas.openxmlformats.org/officeDocument/2006/relationships/notesSlide" Target="../notesSlides/notesSlide13.xml"/><Relationship Id="rId1" Type="http://schemas.openxmlformats.org/officeDocument/2006/relationships/tags" Target="../tags/tag49.xml"/><Relationship Id="rId2" Type="http://schemas.openxmlformats.org/officeDocument/2006/relationships/tags" Target="../tags/tag50.xml"/></Relationships>
</file>

<file path=ppt/slides/_rels/slide17.xml.rels><?xml version="1.0" encoding="UTF-8" standalone="yes"?>
<Relationships xmlns="http://schemas.openxmlformats.org/package/2006/relationships"><Relationship Id="rId3" Type="http://schemas.openxmlformats.org/officeDocument/2006/relationships/tags" Target="../tags/tag55.xml"/><Relationship Id="rId4" Type="http://schemas.openxmlformats.org/officeDocument/2006/relationships/tags" Target="../tags/tag56.xml"/><Relationship Id="rId5" Type="http://schemas.openxmlformats.org/officeDocument/2006/relationships/slideLayout" Target="../slideLayouts/slideLayout2.xml"/><Relationship Id="rId6" Type="http://schemas.openxmlformats.org/officeDocument/2006/relationships/notesSlide" Target="../notesSlides/notesSlide14.xml"/><Relationship Id="rId1" Type="http://schemas.openxmlformats.org/officeDocument/2006/relationships/tags" Target="../tags/tag53.xml"/><Relationship Id="rId2" Type="http://schemas.openxmlformats.org/officeDocument/2006/relationships/tags" Target="../tags/tag54.xml"/></Relationships>
</file>

<file path=ppt/slides/_rels/slide18.xml.rels><?xml version="1.0" encoding="UTF-8" standalone="yes"?>
<Relationships xmlns="http://schemas.openxmlformats.org/package/2006/relationships"><Relationship Id="rId3" Type="http://schemas.openxmlformats.org/officeDocument/2006/relationships/tags" Target="../tags/tag59.xml"/><Relationship Id="rId4" Type="http://schemas.openxmlformats.org/officeDocument/2006/relationships/tags" Target="../tags/tag60.xml"/><Relationship Id="rId5" Type="http://schemas.openxmlformats.org/officeDocument/2006/relationships/slideLayout" Target="../slideLayouts/slideLayout2.xml"/><Relationship Id="rId6" Type="http://schemas.openxmlformats.org/officeDocument/2006/relationships/notesSlide" Target="../notesSlides/notesSlide15.xml"/><Relationship Id="rId1" Type="http://schemas.openxmlformats.org/officeDocument/2006/relationships/tags" Target="../tags/tag57.xml"/><Relationship Id="rId2" Type="http://schemas.openxmlformats.org/officeDocument/2006/relationships/tags" Target="../tags/tag58.xml"/></Relationships>
</file>

<file path=ppt/slides/_rels/slide19.xml.rels><?xml version="1.0" encoding="UTF-8" standalone="yes"?>
<Relationships xmlns="http://schemas.openxmlformats.org/package/2006/relationships"><Relationship Id="rId3" Type="http://schemas.openxmlformats.org/officeDocument/2006/relationships/tags" Target="../tags/tag63.xml"/><Relationship Id="rId4" Type="http://schemas.openxmlformats.org/officeDocument/2006/relationships/tags" Target="../tags/tag64.xml"/><Relationship Id="rId5" Type="http://schemas.openxmlformats.org/officeDocument/2006/relationships/slideLayout" Target="../slideLayouts/slideLayout2.xml"/><Relationship Id="rId6" Type="http://schemas.openxmlformats.org/officeDocument/2006/relationships/notesSlide" Target="../notesSlides/notesSlide16.xml"/><Relationship Id="rId1" Type="http://schemas.openxmlformats.org/officeDocument/2006/relationships/tags" Target="../tags/tag61.xml"/><Relationship Id="rId2" Type="http://schemas.openxmlformats.org/officeDocument/2006/relationships/tags" Target="../tags/tag62.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4" Type="http://schemas.openxmlformats.org/officeDocument/2006/relationships/slideLayout" Target="../slideLayouts/slideLayout3.xml"/><Relationship Id="rId5" Type="http://schemas.openxmlformats.org/officeDocument/2006/relationships/notesSlide" Target="../notesSlides/notesSlide2.xml"/><Relationship Id="rId1" Type="http://schemas.openxmlformats.org/officeDocument/2006/relationships/tags" Target="../tags/tag3.xml"/><Relationship Id="rId2"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tags" Target="../tags/tag67.xml"/><Relationship Id="rId4" Type="http://schemas.openxmlformats.org/officeDocument/2006/relationships/tags" Target="../tags/tag68.xml"/><Relationship Id="rId5" Type="http://schemas.openxmlformats.org/officeDocument/2006/relationships/slideLayout" Target="../slideLayouts/slideLayout2.xml"/><Relationship Id="rId1" Type="http://schemas.openxmlformats.org/officeDocument/2006/relationships/tags" Target="../tags/tag65.xml"/><Relationship Id="rId2" Type="http://schemas.openxmlformats.org/officeDocument/2006/relationships/tags" Target="../tags/tag66.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4" Type="http://schemas.openxmlformats.org/officeDocument/2006/relationships/slideLayout" Target="../slideLayouts/slideLayout2.xml"/><Relationship Id="rId1" Type="http://schemas.openxmlformats.org/officeDocument/2006/relationships/tags" Target="../tags/tag6.xml"/><Relationship Id="rId2" Type="http://schemas.openxmlformats.org/officeDocument/2006/relationships/tags" Target="../tags/tag7.xm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4" Type="http://schemas.openxmlformats.org/officeDocument/2006/relationships/slideLayout" Target="../slideLayouts/slideLayout3.xml"/><Relationship Id="rId5" Type="http://schemas.openxmlformats.org/officeDocument/2006/relationships/notesSlide" Target="../notesSlides/notesSlide3.xml"/><Relationship Id="rId1" Type="http://schemas.openxmlformats.org/officeDocument/2006/relationships/tags" Target="../tags/tag9.xml"/><Relationship Id="rId2" Type="http://schemas.openxmlformats.org/officeDocument/2006/relationships/tags" Target="../tags/tag10.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4" Type="http://schemas.openxmlformats.org/officeDocument/2006/relationships/slideLayout" Target="../slideLayouts/slideLayout2.xml"/><Relationship Id="rId1" Type="http://schemas.openxmlformats.org/officeDocument/2006/relationships/tags" Target="../tags/tag12.xml"/><Relationship Id="rId2"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4" Type="http://schemas.openxmlformats.org/officeDocument/2006/relationships/slideLayout" Target="../slideLayouts/slideLayout3.xml"/><Relationship Id="rId5" Type="http://schemas.openxmlformats.org/officeDocument/2006/relationships/notesSlide" Target="../notesSlides/notesSlide4.xml"/><Relationship Id="rId1" Type="http://schemas.openxmlformats.org/officeDocument/2006/relationships/tags" Target="../tags/tag15.xml"/><Relationship Id="rId2"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tags" Target="../tags/tag20.xml"/><Relationship Id="rId4" Type="http://schemas.openxmlformats.org/officeDocument/2006/relationships/slideLayout" Target="../slideLayouts/slideLayout3.xml"/><Relationship Id="rId5" Type="http://schemas.openxmlformats.org/officeDocument/2006/relationships/notesSlide" Target="../notesSlides/notesSlide5.xml"/><Relationship Id="rId1" Type="http://schemas.openxmlformats.org/officeDocument/2006/relationships/tags" Target="../tags/tag18.xml"/><Relationship Id="rId2" Type="http://schemas.openxmlformats.org/officeDocument/2006/relationships/tags" Target="../tags/tag19.xml"/></Relationships>
</file>

<file path=ppt/slides/_rels/slide8.xml.rels><?xml version="1.0" encoding="UTF-8" standalone="yes"?>
<Relationships xmlns="http://schemas.openxmlformats.org/package/2006/relationships"><Relationship Id="rId3" Type="http://schemas.openxmlformats.org/officeDocument/2006/relationships/tags" Target="../tags/tag23.xml"/><Relationship Id="rId4" Type="http://schemas.openxmlformats.org/officeDocument/2006/relationships/tags" Target="../tags/tag24.xml"/><Relationship Id="rId5" Type="http://schemas.openxmlformats.org/officeDocument/2006/relationships/slideLayout" Target="../slideLayouts/slideLayout2.xml"/><Relationship Id="rId6" Type="http://schemas.openxmlformats.org/officeDocument/2006/relationships/notesSlide" Target="../notesSlides/notesSlide6.xml"/><Relationship Id="rId1" Type="http://schemas.openxmlformats.org/officeDocument/2006/relationships/tags" Target="../tags/tag21.xml"/><Relationship Id="rId2" Type="http://schemas.openxmlformats.org/officeDocument/2006/relationships/tags" Target="../tags/tag22.xml"/></Relationships>
</file>

<file path=ppt/slides/_rels/slide9.xml.rels><?xml version="1.0" encoding="UTF-8" standalone="yes"?>
<Relationships xmlns="http://schemas.openxmlformats.org/package/2006/relationships"><Relationship Id="rId3" Type="http://schemas.openxmlformats.org/officeDocument/2006/relationships/tags" Target="../tags/tag27.xml"/><Relationship Id="rId4" Type="http://schemas.openxmlformats.org/officeDocument/2006/relationships/tags" Target="../tags/tag28.xml"/><Relationship Id="rId5" Type="http://schemas.openxmlformats.org/officeDocument/2006/relationships/slideLayout" Target="../slideLayouts/slideLayout2.xml"/><Relationship Id="rId6" Type="http://schemas.openxmlformats.org/officeDocument/2006/relationships/notesSlide" Target="../notesSlides/notesSlide7.xml"/><Relationship Id="rId1" Type="http://schemas.openxmlformats.org/officeDocument/2006/relationships/tags" Target="../tags/tag25.xml"/><Relationship Id="rId2"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2209800" y="2130426"/>
            <a:ext cx="7772400" cy="2514726"/>
          </a:xfrm>
        </p:spPr>
        <p:txBody>
          <a:bodyPr>
            <a:normAutofit fontScale="90000"/>
          </a:bodyPr>
          <a:lstStyle/>
          <a:p>
            <a:r>
              <a:rPr lang="fr-CA" sz="4000" dirty="0"/>
              <a:t>Travaux</a:t>
            </a:r>
            <a:r>
              <a:rPr lang="fr-CA" sz="3600" dirty="0"/>
              <a:t> </a:t>
            </a:r>
            <a:r>
              <a:rPr lang="fr-CA" sz="4000" dirty="0" smtClean="0"/>
              <a:t>sur</a:t>
            </a:r>
            <a:r>
              <a:rPr lang="fr-CA" sz="3600" dirty="0" smtClean="0"/>
              <a:t> </a:t>
            </a:r>
            <a:r>
              <a:rPr lang="fr-CA" sz="4000" dirty="0"/>
              <a:t>les</a:t>
            </a:r>
            <a:r>
              <a:rPr lang="fr-CA" sz="3600" dirty="0"/>
              <a:t> </a:t>
            </a:r>
            <a:r>
              <a:rPr lang="fr-CA" sz="4000" dirty="0"/>
              <a:t>apprentissages</a:t>
            </a:r>
            <a:r>
              <a:rPr lang="fr-CA" sz="3600" dirty="0"/>
              <a:t> </a:t>
            </a:r>
            <a:r>
              <a:rPr lang="fr-CA" sz="3600" dirty="0" smtClean="0"/>
              <a:t/>
            </a:r>
            <a:br>
              <a:rPr lang="fr-CA" sz="3600" dirty="0" smtClean="0"/>
            </a:br>
            <a:r>
              <a:rPr lang="fr-CA" sz="4000" dirty="0" smtClean="0"/>
              <a:t>en</a:t>
            </a:r>
            <a:r>
              <a:rPr lang="fr-CA" sz="3600" dirty="0" smtClean="0"/>
              <a:t> </a:t>
            </a:r>
            <a:r>
              <a:rPr lang="fr-CA" sz="4000" dirty="0" smtClean="0"/>
              <a:t>milieu</a:t>
            </a:r>
            <a:r>
              <a:rPr lang="fr-CA" sz="3600" dirty="0"/>
              <a:t> </a:t>
            </a:r>
            <a:r>
              <a:rPr lang="fr-CA" sz="4000" dirty="0" smtClean="0"/>
              <a:t>de</a:t>
            </a:r>
            <a:r>
              <a:rPr lang="fr-CA" sz="3600" dirty="0" smtClean="0"/>
              <a:t> </a:t>
            </a:r>
            <a:r>
              <a:rPr lang="fr-CA" sz="4000" dirty="0" smtClean="0"/>
              <a:t>travail (AMT)</a:t>
            </a:r>
            <a:br>
              <a:rPr lang="fr-CA" sz="4000" dirty="0" smtClean="0"/>
            </a:br>
            <a:r>
              <a:rPr lang="fr-CA" sz="4000" dirty="0"/>
              <a:t/>
            </a:r>
            <a:br>
              <a:rPr lang="fr-CA" sz="4000" dirty="0"/>
            </a:br>
            <a:r>
              <a:rPr lang="fr-CA" sz="3100" dirty="0"/>
              <a:t>Présentation à </a:t>
            </a:r>
            <a:r>
              <a:rPr lang="fr-CA" sz="3100" dirty="0" smtClean="0"/>
              <a:t>l’Association québécoise </a:t>
            </a:r>
            <a:br>
              <a:rPr lang="fr-CA" sz="3100" dirty="0" smtClean="0"/>
            </a:br>
            <a:r>
              <a:rPr lang="fr-CA" sz="3100" dirty="0" smtClean="0"/>
              <a:t>de pédagogie collégiale (AQPC)</a:t>
            </a:r>
            <a:endParaRPr lang="fr-CA" sz="3100" dirty="0"/>
          </a:p>
        </p:txBody>
      </p:sp>
      <p:sp>
        <p:nvSpPr>
          <p:cNvPr id="3" name="Sous-titre 2"/>
          <p:cNvSpPr>
            <a:spLocks noGrp="1"/>
          </p:cNvSpPr>
          <p:nvPr>
            <p:ph type="subTitle" idx="1"/>
            <p:custDataLst>
              <p:tags r:id="rId2"/>
            </p:custDataLst>
          </p:nvPr>
        </p:nvSpPr>
        <p:spPr>
          <a:xfrm>
            <a:off x="432112" y="5164056"/>
            <a:ext cx="6400800" cy="846600"/>
          </a:xfrm>
        </p:spPr>
        <p:txBody>
          <a:bodyPr>
            <a:normAutofit fontScale="85000" lnSpcReduction="20000"/>
          </a:bodyPr>
          <a:lstStyle/>
          <a:p>
            <a:pPr algn="l"/>
            <a:r>
              <a:rPr lang="fr-CA" altLang="fr-FR" sz="2000" dirty="0"/>
              <a:t>Direction de la planification de l’offre </a:t>
            </a:r>
            <a:r>
              <a:rPr lang="fr-CA" altLang="fr-FR" sz="2000" dirty="0" smtClean="0"/>
              <a:t>et </a:t>
            </a:r>
            <a:r>
              <a:rPr lang="fr-CA" altLang="fr-FR" sz="2000" dirty="0"/>
              <a:t>de la formation </a:t>
            </a:r>
            <a:r>
              <a:rPr lang="fr-CA" altLang="fr-FR" sz="2000" dirty="0" smtClean="0"/>
              <a:t>continue</a:t>
            </a:r>
          </a:p>
          <a:p>
            <a:pPr algn="l"/>
            <a:r>
              <a:rPr lang="fr-CA" altLang="fr-FR" sz="2000" dirty="0" smtClean="0"/>
              <a:t>Ministère de l’Éducation et de l’Enseignement supérieur (MEES)</a:t>
            </a:r>
            <a:endParaRPr lang="fr-CA" altLang="fr-FR" sz="2000" dirty="0"/>
          </a:p>
          <a:p>
            <a:pPr algn="l"/>
            <a:r>
              <a:rPr lang="fr-CA" altLang="fr-FR" sz="2000" dirty="0"/>
              <a:t>Le 9 juin 2016</a:t>
            </a:r>
          </a:p>
          <a:p>
            <a:endParaRPr lang="fr-CA" sz="2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124049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dirty="0"/>
              <a:t>5. Organisation des travaux </a:t>
            </a:r>
            <a:r>
              <a:rPr lang="fr-CA" dirty="0" smtClean="0"/>
              <a:t>(</a:t>
            </a:r>
            <a:r>
              <a:rPr lang="fr-CA" dirty="0"/>
              <a:t>suite)</a:t>
            </a:r>
          </a:p>
        </p:txBody>
      </p:sp>
      <p:sp>
        <p:nvSpPr>
          <p:cNvPr id="3" name="Espace réservé du contenu 2"/>
          <p:cNvSpPr>
            <a:spLocks noGrp="1"/>
          </p:cNvSpPr>
          <p:nvPr>
            <p:ph idx="1"/>
            <p:custDataLst>
              <p:tags r:id="rId2"/>
            </p:custDataLst>
          </p:nvPr>
        </p:nvSpPr>
        <p:spPr/>
        <p:txBody>
          <a:bodyPr/>
          <a:lstStyle/>
          <a:p>
            <a:pPr marL="0" indent="0">
              <a:buNone/>
            </a:pPr>
            <a:r>
              <a:rPr lang="fr-CA" sz="2400" b="1" i="1" dirty="0"/>
              <a:t>Hypothèses de travail</a:t>
            </a:r>
          </a:p>
          <a:p>
            <a:r>
              <a:rPr lang="fr-CA" dirty="0" smtClean="0"/>
              <a:t>Pour les programmes d’études :</a:t>
            </a:r>
          </a:p>
          <a:p>
            <a:pPr lvl="1"/>
            <a:r>
              <a:rPr lang="fr-CA" dirty="0" smtClean="0"/>
              <a:t>en ce qui concerne les programmes d’AMT, leurs avantages ou leurs limites doivent pouvoir être mesurés pour assurer un processus d’amélioration en continu</a:t>
            </a:r>
          </a:p>
          <a:p>
            <a:pPr lvl="1"/>
            <a:r>
              <a:rPr lang="fr-CA" dirty="0" smtClean="0"/>
              <a:t>un programme d’AMT peut être limité à certains secteurs ou programmes d’études</a:t>
            </a:r>
            <a:endParaRPr lang="fr-CA" dirty="0"/>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10</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56323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980303" y="116633"/>
            <a:ext cx="10363200" cy="1470025"/>
          </a:xfrm>
        </p:spPr>
        <p:txBody>
          <a:bodyPr>
            <a:normAutofit/>
          </a:bodyPr>
          <a:lstStyle/>
          <a:p>
            <a:r>
              <a:rPr lang="fr-CA" dirty="0"/>
              <a:t>5. Organisation des travaux </a:t>
            </a:r>
            <a:r>
              <a:rPr lang="fr-CA" dirty="0" smtClean="0"/>
              <a:t>(suite)</a:t>
            </a:r>
            <a:endParaRPr lang="fr-CA" dirty="0"/>
          </a:p>
        </p:txBody>
      </p:sp>
      <p:sp>
        <p:nvSpPr>
          <p:cNvPr id="3" name="Sous-titre 2"/>
          <p:cNvSpPr>
            <a:spLocks noGrp="1"/>
          </p:cNvSpPr>
          <p:nvPr>
            <p:ph type="subTitle" idx="1"/>
            <p:custDataLst>
              <p:tags r:id="rId2"/>
            </p:custDataLst>
          </p:nvPr>
        </p:nvSpPr>
        <p:spPr>
          <a:xfrm>
            <a:off x="626076" y="1586658"/>
            <a:ext cx="9737124" cy="4052142"/>
          </a:xfrm>
        </p:spPr>
        <p:txBody>
          <a:bodyPr>
            <a:normAutofit/>
          </a:bodyPr>
          <a:lstStyle/>
          <a:p>
            <a:pPr marL="457200" indent="-457200" algn="l">
              <a:buFont typeface="Arial" panose="020B0604020202020204" pitchFamily="34" charset="0"/>
              <a:buChar char="•"/>
            </a:pPr>
            <a:r>
              <a:rPr lang="fr-CA" sz="3600" dirty="0" smtClean="0">
                <a:solidFill>
                  <a:schemeClr val="tx1"/>
                </a:solidFill>
              </a:rPr>
              <a:t>Objectif des travaux : </a:t>
            </a:r>
          </a:p>
          <a:p>
            <a:pPr marL="742950" lvl="1" indent="-285750" algn="l">
              <a:buFont typeface="Arial" panose="020B0604020202020204" pitchFamily="34" charset="0"/>
              <a:buChar char="–"/>
            </a:pPr>
            <a:r>
              <a:rPr lang="fr-CA" sz="3200" dirty="0">
                <a:solidFill>
                  <a:schemeClr val="tx1"/>
                </a:solidFill>
              </a:rPr>
              <a:t>permettre aux collèges de mettre en œuvre des initiatives innovantes, en réponse aux besoins de leur région, tout en tenant compte des particularités propres à chaque </a:t>
            </a:r>
            <a:r>
              <a:rPr lang="fr-CA" sz="3200" dirty="0" smtClean="0">
                <a:solidFill>
                  <a:schemeClr val="tx1"/>
                </a:solidFill>
              </a:rPr>
              <a:t>établissement</a:t>
            </a:r>
            <a:endParaRPr lang="fr-CA" sz="3200" dirty="0">
              <a:solidFill>
                <a:schemeClr val="tx1"/>
              </a:solidFill>
            </a:endParaRPr>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11</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6039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re 4"/>
          <p:cNvSpPr>
            <a:spLocks noGrp="1"/>
          </p:cNvSpPr>
          <p:nvPr>
            <p:ph type="title"/>
            <p:custDataLst>
              <p:tags r:id="rId1"/>
            </p:custDataLst>
          </p:nvPr>
        </p:nvSpPr>
        <p:spPr/>
        <p:txBody>
          <a:bodyPr/>
          <a:lstStyle/>
          <a:p>
            <a:r>
              <a:rPr lang="fr-CA" dirty="0"/>
              <a:t>5. Organisation des travaux (suite)</a:t>
            </a:r>
          </a:p>
        </p:txBody>
      </p:sp>
      <p:sp>
        <p:nvSpPr>
          <p:cNvPr id="6" name="Espace réservé du contenu 5"/>
          <p:cNvSpPr>
            <a:spLocks noGrp="1"/>
          </p:cNvSpPr>
          <p:nvPr>
            <p:ph idx="1"/>
            <p:custDataLst>
              <p:tags r:id="rId2"/>
            </p:custDataLst>
          </p:nvPr>
        </p:nvSpPr>
        <p:spPr/>
        <p:txBody>
          <a:bodyPr>
            <a:normAutofit fontScale="85000" lnSpcReduction="20000"/>
          </a:bodyPr>
          <a:lstStyle/>
          <a:p>
            <a:pPr marL="0" indent="0">
              <a:buNone/>
            </a:pPr>
            <a:r>
              <a:rPr lang="fr-CA" dirty="0" smtClean="0"/>
              <a:t>Comité Fédération des cégeps-MEES sur les AMT en formation technique</a:t>
            </a:r>
          </a:p>
          <a:p>
            <a:r>
              <a:rPr lang="fr-CA" dirty="0" smtClean="0"/>
              <a:t>Mandat :</a:t>
            </a:r>
          </a:p>
          <a:p>
            <a:pPr lvl="1"/>
            <a:r>
              <a:rPr lang="fr-CA" dirty="0"/>
              <a:t>i</a:t>
            </a:r>
            <a:r>
              <a:rPr lang="fr-CA" dirty="0" smtClean="0"/>
              <a:t>dentifier les facteurs qui favorisent l’évolution des AMT ainsi que ceux limitant son évolution</a:t>
            </a:r>
          </a:p>
          <a:p>
            <a:pPr lvl="1"/>
            <a:r>
              <a:rPr lang="fr-CA" dirty="0" smtClean="0"/>
              <a:t>cibler les actions pouvant être prises à court, moyen et long termes afin de réunir les facteurs favorisant l’évolution des AMT et minimiser l’influence de ceux qui limitent cette évolution</a:t>
            </a:r>
          </a:p>
          <a:p>
            <a:pPr lvl="1"/>
            <a:r>
              <a:rPr lang="fr-CA" dirty="0"/>
              <a:t>i</a:t>
            </a:r>
            <a:r>
              <a:rPr lang="fr-CA" dirty="0" smtClean="0"/>
              <a:t>dentifier les principaux acteurs ayant une emprise sur les facteurs identifiés et sur les actions ciblées, dans une perspective de sensibilisation</a:t>
            </a:r>
          </a:p>
          <a:p>
            <a:pPr lvl="1"/>
            <a:r>
              <a:rPr lang="fr-CA" dirty="0"/>
              <a:t>a</a:t>
            </a:r>
            <a:r>
              <a:rPr lang="fr-CA" dirty="0" smtClean="0"/>
              <a:t>ssurer un suivi auprès du Comité mixte sur les affaires éducatives et du </a:t>
            </a:r>
            <a:r>
              <a:rPr lang="fr-CA" dirty="0"/>
              <a:t>Comité mixte </a:t>
            </a:r>
            <a:r>
              <a:rPr lang="fr-CA" dirty="0" smtClean="0"/>
              <a:t>sur les affaires matérielles et financières, le cas échéant</a:t>
            </a:r>
            <a:endParaRPr lang="fr-CA" dirty="0"/>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12</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60587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5. Organisation des travaux </a:t>
            </a:r>
            <a:r>
              <a:rPr lang="fr-CA" dirty="0" smtClean="0"/>
              <a:t>(suite)</a:t>
            </a:r>
            <a:endParaRPr lang="fr-CA" dirty="0"/>
          </a:p>
        </p:txBody>
      </p:sp>
      <p:sp>
        <p:nvSpPr>
          <p:cNvPr id="3" name="Espace réservé du contenu 2"/>
          <p:cNvSpPr>
            <a:spLocks noGrp="1"/>
          </p:cNvSpPr>
          <p:nvPr>
            <p:ph idx="1"/>
            <p:custDataLst>
              <p:tags r:id="rId2"/>
            </p:custDataLst>
          </p:nvPr>
        </p:nvSpPr>
        <p:spPr/>
        <p:txBody>
          <a:bodyPr>
            <a:normAutofit fontScale="47500" lnSpcReduction="20000"/>
          </a:bodyPr>
          <a:lstStyle/>
          <a:p>
            <a:pPr marL="0" indent="0">
              <a:buNone/>
            </a:pPr>
            <a:r>
              <a:rPr lang="fr-CA" sz="4400" b="1" i="1" dirty="0" smtClean="0"/>
              <a:t>Principes des directeurs du Comité </a:t>
            </a:r>
          </a:p>
          <a:p>
            <a:r>
              <a:rPr lang="fr-CA" sz="4400" dirty="0" smtClean="0"/>
              <a:t>L’évolution des AMT doit soutenir :</a:t>
            </a:r>
          </a:p>
          <a:p>
            <a:pPr lvl="1"/>
            <a:r>
              <a:rPr lang="fr-CA" sz="4400" dirty="0"/>
              <a:t>l</a:t>
            </a:r>
            <a:r>
              <a:rPr lang="fr-CA" sz="4400" dirty="0" smtClean="0"/>
              <a:t>a persévérance et la réussite chez les étudiants</a:t>
            </a:r>
          </a:p>
          <a:p>
            <a:pPr lvl="1"/>
            <a:r>
              <a:rPr lang="fr-CA" sz="4400" dirty="0"/>
              <a:t>l</a:t>
            </a:r>
            <a:r>
              <a:rPr lang="fr-CA" sz="4400" dirty="0" smtClean="0"/>
              <a:t>’émergence de formules souples et adaptées aux divers contextes pédagogiques, économiques et régionaux</a:t>
            </a:r>
          </a:p>
          <a:p>
            <a:pPr lvl="1"/>
            <a:r>
              <a:rPr lang="fr-CA" sz="4400" dirty="0"/>
              <a:t>l</a:t>
            </a:r>
            <a:r>
              <a:rPr lang="fr-CA" sz="4400" dirty="0" smtClean="0"/>
              <a:t>a prise de responsabilités par les acteurs concernés (respect des rôles et responsabilités)</a:t>
            </a:r>
          </a:p>
          <a:p>
            <a:r>
              <a:rPr lang="fr-CA" sz="4400" dirty="0" smtClean="0"/>
              <a:t>Objectifs :</a:t>
            </a:r>
          </a:p>
          <a:p>
            <a:pPr lvl="1"/>
            <a:r>
              <a:rPr lang="fr-CA" sz="4400" dirty="0" smtClean="0"/>
              <a:t>concevoir un plan de travail détaillé, en effectuer régulièrement le suivi et la mise à jour</a:t>
            </a:r>
          </a:p>
          <a:p>
            <a:pPr lvl="1"/>
            <a:r>
              <a:rPr lang="fr-CA" sz="4400" dirty="0"/>
              <a:t>i</a:t>
            </a:r>
            <a:r>
              <a:rPr lang="fr-CA" sz="4400" dirty="0" smtClean="0"/>
              <a:t>dentifier les facteurs positifs et négatifs à partir, notamment, des mesures d’AMT existantes (ex. : ATE, coexistence travail-études, autres formules)</a:t>
            </a:r>
          </a:p>
          <a:p>
            <a:pPr lvl="1"/>
            <a:r>
              <a:rPr lang="fr-CA" sz="4400" dirty="0" smtClean="0"/>
              <a:t>cibler les actions concrètes et établir une méthodologie de priorisation pour leur mise en œuvre</a:t>
            </a:r>
          </a:p>
          <a:p>
            <a:pPr lvl="1"/>
            <a:r>
              <a:rPr lang="fr-CA" sz="4400" dirty="0"/>
              <a:t>i</a:t>
            </a:r>
            <a:r>
              <a:rPr lang="fr-CA" sz="4400" dirty="0" smtClean="0"/>
              <a:t>dentifier les acteurs responsables et les actions des contributeurs</a:t>
            </a:r>
          </a:p>
          <a:p>
            <a:pPr lvl="1"/>
            <a:endParaRPr lang="fr-CA" dirty="0">
              <a:solidFill>
                <a:schemeClr val="bg1">
                  <a:lumMod val="50000"/>
                </a:schemeClr>
              </a:solidFill>
            </a:endParaRPr>
          </a:p>
        </p:txBody>
      </p:sp>
      <p:sp>
        <p:nvSpPr>
          <p:cNvPr id="4" name="Espace réservé du pied de page 3"/>
          <p:cNvSpPr>
            <a:spLocks noGrp="1"/>
          </p:cNvSpPr>
          <p:nvPr>
            <p:ph type="ftr" sz="quarter" idx="11"/>
            <p:custDataLst>
              <p:tags r:id="rId3"/>
            </p:custDataLst>
          </p:nvPr>
        </p:nvSpPr>
        <p:spPr>
          <a:xfrm>
            <a:off x="4334933" y="6311196"/>
            <a:ext cx="3860800" cy="365125"/>
          </a:xfrm>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13</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4466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914400" y="202772"/>
            <a:ext cx="10363200" cy="1470025"/>
          </a:xfrm>
        </p:spPr>
        <p:txBody>
          <a:bodyPr>
            <a:normAutofit/>
          </a:bodyPr>
          <a:lstStyle/>
          <a:p>
            <a:r>
              <a:rPr lang="fr-CA" dirty="0" smtClean="0"/>
              <a:t>5. Organisation </a:t>
            </a:r>
            <a:r>
              <a:rPr lang="fr-CA" dirty="0"/>
              <a:t>des travaux </a:t>
            </a:r>
            <a:r>
              <a:rPr lang="fr-CA" dirty="0" smtClean="0"/>
              <a:t>(suite)</a:t>
            </a:r>
            <a:endParaRPr lang="fr-CA" dirty="0"/>
          </a:p>
        </p:txBody>
      </p:sp>
      <p:sp>
        <p:nvSpPr>
          <p:cNvPr id="3" name="Sous-titre 2"/>
          <p:cNvSpPr>
            <a:spLocks noGrp="1"/>
          </p:cNvSpPr>
          <p:nvPr>
            <p:ph type="subTitle" idx="1"/>
            <p:custDataLst>
              <p:tags r:id="rId2"/>
            </p:custDataLst>
          </p:nvPr>
        </p:nvSpPr>
        <p:spPr>
          <a:xfrm>
            <a:off x="914400" y="1596081"/>
            <a:ext cx="10173730" cy="4565822"/>
          </a:xfrm>
        </p:spPr>
        <p:txBody>
          <a:bodyPr>
            <a:normAutofit/>
          </a:bodyPr>
          <a:lstStyle/>
          <a:p>
            <a:pPr marL="457200" indent="-457200" algn="l">
              <a:buFont typeface="Arial" panose="020B0604020202020204" pitchFamily="34" charset="0"/>
              <a:buChar char="•"/>
            </a:pPr>
            <a:r>
              <a:rPr lang="fr-CA" sz="2800" dirty="0" smtClean="0">
                <a:solidFill>
                  <a:schemeClr val="tx1"/>
                </a:solidFill>
              </a:rPr>
              <a:t>En parallèle, le Ministère doit examiner et déterminer les mesures de soutien et les orientations applicables au réseau collégial</a:t>
            </a:r>
          </a:p>
          <a:p>
            <a:pPr marL="457200" indent="-457200" algn="l">
              <a:buFont typeface="Arial" panose="020B0604020202020204" pitchFamily="34" charset="0"/>
              <a:buChar char="•"/>
            </a:pPr>
            <a:r>
              <a:rPr lang="fr-CA" sz="2800" dirty="0" smtClean="0">
                <a:solidFill>
                  <a:schemeClr val="tx1"/>
                </a:solidFill>
              </a:rPr>
              <a:t>Les orientations et les mesures de soutien permettront de :</a:t>
            </a:r>
          </a:p>
          <a:p>
            <a:pPr marL="742950" lvl="1" indent="-285750" algn="l">
              <a:lnSpc>
                <a:spcPct val="80000"/>
              </a:lnSpc>
              <a:buFont typeface="Arial" panose="020B0604020202020204" pitchFamily="34" charset="0"/>
              <a:buChar char="–"/>
            </a:pPr>
            <a:r>
              <a:rPr lang="fr-CA" sz="2400" dirty="0" smtClean="0">
                <a:solidFill>
                  <a:schemeClr val="tx1"/>
                </a:solidFill>
              </a:rPr>
              <a:t>guider </a:t>
            </a:r>
            <a:r>
              <a:rPr lang="fr-CA" sz="2400" dirty="0">
                <a:solidFill>
                  <a:schemeClr val="tx1"/>
                </a:solidFill>
              </a:rPr>
              <a:t>les prises de décision des établissements dans leurs choix de programmes </a:t>
            </a:r>
            <a:r>
              <a:rPr lang="fr-CA" sz="2400" dirty="0" smtClean="0">
                <a:solidFill>
                  <a:schemeClr val="tx1"/>
                </a:solidFill>
              </a:rPr>
              <a:t>d’AMT</a:t>
            </a:r>
            <a:endParaRPr lang="fr-CA" sz="2400" dirty="0">
              <a:solidFill>
                <a:schemeClr val="tx1"/>
              </a:solidFill>
            </a:endParaRPr>
          </a:p>
          <a:p>
            <a:pPr marL="742950" lvl="1" indent="-285750" algn="l">
              <a:lnSpc>
                <a:spcPct val="80000"/>
              </a:lnSpc>
              <a:buFont typeface="Arial" panose="020B0604020202020204" pitchFamily="34" charset="0"/>
              <a:buChar char="–"/>
            </a:pPr>
            <a:r>
              <a:rPr lang="fr-CA" sz="2400" dirty="0" smtClean="0">
                <a:solidFill>
                  <a:schemeClr val="tx1"/>
                </a:solidFill>
              </a:rPr>
              <a:t>soutenir </a:t>
            </a:r>
            <a:r>
              <a:rPr lang="fr-CA" sz="2400" dirty="0">
                <a:solidFill>
                  <a:schemeClr val="tx1"/>
                </a:solidFill>
              </a:rPr>
              <a:t>financièrement, au besoin, les établissements</a:t>
            </a:r>
          </a:p>
          <a:p>
            <a:pPr marL="742950" lvl="1" indent="-285750" algn="l">
              <a:lnSpc>
                <a:spcPct val="80000"/>
              </a:lnSpc>
              <a:buFont typeface="Arial" panose="020B0604020202020204" pitchFamily="34" charset="0"/>
              <a:buChar char="–"/>
            </a:pPr>
            <a:r>
              <a:rPr lang="fr-CA" sz="2400" dirty="0" smtClean="0">
                <a:solidFill>
                  <a:schemeClr val="tx1"/>
                </a:solidFill>
              </a:rPr>
              <a:t>s’assurer </a:t>
            </a:r>
            <a:r>
              <a:rPr lang="fr-CA" sz="2400" dirty="0">
                <a:solidFill>
                  <a:schemeClr val="tx1"/>
                </a:solidFill>
              </a:rPr>
              <a:t>que les mesures sont bénéfiques pour les étudiants</a:t>
            </a:r>
          </a:p>
          <a:p>
            <a:pPr lvl="1" algn="l"/>
            <a:endParaRPr lang="fr-CA" sz="2400" dirty="0"/>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14</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342998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914400" y="231470"/>
            <a:ext cx="10363200" cy="538460"/>
          </a:xfrm>
        </p:spPr>
        <p:txBody>
          <a:bodyPr>
            <a:normAutofit fontScale="90000"/>
          </a:bodyPr>
          <a:lstStyle/>
          <a:p>
            <a:r>
              <a:rPr lang="fr-CA" dirty="0" smtClean="0"/>
              <a:t>6. Projets </a:t>
            </a:r>
            <a:r>
              <a:rPr lang="fr-CA" dirty="0"/>
              <a:t>en </a:t>
            </a:r>
            <a:r>
              <a:rPr lang="fr-CA" dirty="0" smtClean="0"/>
              <a:t>cours</a:t>
            </a:r>
            <a:endParaRPr lang="fr-CA" dirty="0"/>
          </a:p>
        </p:txBody>
      </p:sp>
      <p:sp>
        <p:nvSpPr>
          <p:cNvPr id="3" name="Sous-titre 2"/>
          <p:cNvSpPr>
            <a:spLocks noGrp="1"/>
          </p:cNvSpPr>
          <p:nvPr>
            <p:ph type="subTitle" idx="1"/>
            <p:custDataLst>
              <p:tags r:id="rId2"/>
            </p:custDataLst>
          </p:nvPr>
        </p:nvSpPr>
        <p:spPr>
          <a:xfrm>
            <a:off x="683491" y="987552"/>
            <a:ext cx="10594109" cy="5212618"/>
          </a:xfrm>
        </p:spPr>
        <p:txBody>
          <a:bodyPr>
            <a:normAutofit fontScale="92500" lnSpcReduction="20000"/>
          </a:bodyPr>
          <a:lstStyle/>
          <a:p>
            <a:pPr algn="l"/>
            <a:r>
              <a:rPr lang="fr-CA" sz="2400" b="1" i="1" dirty="0" smtClean="0">
                <a:solidFill>
                  <a:schemeClr val="tx1"/>
                </a:solidFill>
              </a:rPr>
              <a:t>Projets de la Fédération des cégeps</a:t>
            </a:r>
          </a:p>
          <a:p>
            <a:pPr marL="457200" indent="-457200" algn="l">
              <a:buFont typeface="Arial" panose="020B0604020202020204" pitchFamily="34" charset="0"/>
              <a:buChar char="•"/>
            </a:pPr>
            <a:r>
              <a:rPr lang="fr-CA" sz="2800" dirty="0" smtClean="0">
                <a:solidFill>
                  <a:schemeClr val="tx1"/>
                </a:solidFill>
              </a:rPr>
              <a:t>Projet « M » : en partenariat avec la </a:t>
            </a:r>
            <a:r>
              <a:rPr lang="fr-CA" sz="2800" dirty="0">
                <a:solidFill>
                  <a:schemeClr val="tx1"/>
                </a:solidFill>
              </a:rPr>
              <a:t>Fédération des commissions scolaires du </a:t>
            </a:r>
            <a:r>
              <a:rPr lang="fr-CA" sz="2800" dirty="0" smtClean="0">
                <a:solidFill>
                  <a:schemeClr val="tx1"/>
                </a:solidFill>
              </a:rPr>
              <a:t>Québec </a:t>
            </a:r>
          </a:p>
          <a:p>
            <a:pPr marL="742950" lvl="1" indent="-285750" algn="l">
              <a:lnSpc>
                <a:spcPct val="90000"/>
              </a:lnSpc>
              <a:buFont typeface="Arial" panose="020B0604020202020204" pitchFamily="34" charset="0"/>
              <a:buChar char="–"/>
            </a:pPr>
            <a:r>
              <a:rPr lang="fr-CA" sz="2400" dirty="0" smtClean="0">
                <a:solidFill>
                  <a:schemeClr val="tx1"/>
                </a:solidFill>
              </a:rPr>
              <a:t>vise </a:t>
            </a:r>
            <a:r>
              <a:rPr lang="fr-CA" sz="2400" dirty="0">
                <a:solidFill>
                  <a:schemeClr val="tx1"/>
                </a:solidFill>
              </a:rPr>
              <a:t>les formations de </a:t>
            </a:r>
            <a:r>
              <a:rPr lang="fr-CA" sz="2400" dirty="0" smtClean="0">
                <a:solidFill>
                  <a:schemeClr val="tx1"/>
                </a:solidFill>
              </a:rPr>
              <a:t>courte durée </a:t>
            </a:r>
            <a:r>
              <a:rPr lang="fr-CA" sz="2400" dirty="0">
                <a:solidFill>
                  <a:schemeClr val="tx1"/>
                </a:solidFill>
              </a:rPr>
              <a:t>dans le domaine manufacturier (identification de domaines particuliers)</a:t>
            </a:r>
          </a:p>
          <a:p>
            <a:pPr marL="742950" lvl="1" indent="-285750" algn="l">
              <a:lnSpc>
                <a:spcPct val="90000"/>
              </a:lnSpc>
              <a:buFont typeface="Arial" panose="020B0604020202020204" pitchFamily="34" charset="0"/>
              <a:buChar char="–"/>
            </a:pPr>
            <a:r>
              <a:rPr lang="fr-CA" sz="2400" dirty="0" smtClean="0">
                <a:solidFill>
                  <a:schemeClr val="tx1"/>
                </a:solidFill>
              </a:rPr>
              <a:t>alternance </a:t>
            </a:r>
            <a:r>
              <a:rPr lang="fr-CA" sz="2400" dirty="0">
                <a:solidFill>
                  <a:schemeClr val="tx1"/>
                </a:solidFill>
              </a:rPr>
              <a:t>entre la formation et l’emploi</a:t>
            </a:r>
          </a:p>
          <a:p>
            <a:pPr marL="742950" lvl="1" indent="-285750" algn="l">
              <a:lnSpc>
                <a:spcPct val="90000"/>
              </a:lnSpc>
              <a:buFont typeface="Arial" panose="020B0604020202020204" pitchFamily="34" charset="0"/>
              <a:buChar char="–"/>
            </a:pPr>
            <a:r>
              <a:rPr lang="fr-CA" sz="2400" dirty="0" smtClean="0">
                <a:solidFill>
                  <a:schemeClr val="tx1"/>
                </a:solidFill>
              </a:rPr>
              <a:t>toujours </a:t>
            </a:r>
            <a:r>
              <a:rPr lang="fr-CA" sz="2400" dirty="0">
                <a:solidFill>
                  <a:schemeClr val="tx1"/>
                </a:solidFill>
              </a:rPr>
              <a:t>au stade de projet</a:t>
            </a:r>
          </a:p>
          <a:p>
            <a:pPr marL="457200" indent="-457200" algn="l">
              <a:buFont typeface="Arial" panose="020B0604020202020204" pitchFamily="34" charset="0"/>
              <a:buChar char="•"/>
            </a:pPr>
            <a:r>
              <a:rPr lang="fr-CA" sz="2800" dirty="0" smtClean="0">
                <a:solidFill>
                  <a:schemeClr val="tx1"/>
                </a:solidFill>
              </a:rPr>
              <a:t>Projet avec la chambre de commerce : déposé à la </a:t>
            </a:r>
            <a:r>
              <a:rPr lang="fr-CA" sz="2800" dirty="0">
                <a:solidFill>
                  <a:schemeClr val="tx1"/>
                </a:solidFill>
              </a:rPr>
              <a:t>Commission des partenaires du marché du </a:t>
            </a:r>
            <a:r>
              <a:rPr lang="fr-CA" sz="2800" dirty="0" smtClean="0">
                <a:solidFill>
                  <a:schemeClr val="tx1"/>
                </a:solidFill>
              </a:rPr>
              <a:t>travail (CPMT)</a:t>
            </a:r>
          </a:p>
          <a:p>
            <a:pPr marL="742950" lvl="1" indent="-285750" algn="l">
              <a:lnSpc>
                <a:spcPct val="80000"/>
              </a:lnSpc>
              <a:buFont typeface="Arial" panose="020B0604020202020204" pitchFamily="34" charset="0"/>
              <a:buChar char="–"/>
            </a:pPr>
            <a:r>
              <a:rPr lang="fr-CA" sz="2400" dirty="0" smtClean="0">
                <a:solidFill>
                  <a:schemeClr val="tx1"/>
                </a:solidFill>
              </a:rPr>
              <a:t>mise </a:t>
            </a:r>
            <a:r>
              <a:rPr lang="fr-CA" sz="2400" dirty="0">
                <a:solidFill>
                  <a:schemeClr val="tx1"/>
                </a:solidFill>
              </a:rPr>
              <a:t>en place de projets pilotes dans plusieurs régions</a:t>
            </a:r>
          </a:p>
          <a:p>
            <a:pPr marL="742950" lvl="1" indent="-285750" algn="l">
              <a:lnSpc>
                <a:spcPct val="80000"/>
              </a:lnSpc>
              <a:buFont typeface="Arial" panose="020B0604020202020204" pitchFamily="34" charset="0"/>
              <a:buChar char="–"/>
            </a:pPr>
            <a:r>
              <a:rPr lang="fr-CA" sz="2400" dirty="0" smtClean="0">
                <a:solidFill>
                  <a:schemeClr val="tx1"/>
                </a:solidFill>
              </a:rPr>
              <a:t>vise </a:t>
            </a:r>
            <a:r>
              <a:rPr lang="fr-CA" sz="2400" dirty="0">
                <a:solidFill>
                  <a:schemeClr val="tx1"/>
                </a:solidFill>
              </a:rPr>
              <a:t>à pallier </a:t>
            </a:r>
            <a:r>
              <a:rPr lang="fr-CA" sz="2400" dirty="0" smtClean="0">
                <a:solidFill>
                  <a:schemeClr val="tx1"/>
                </a:solidFill>
              </a:rPr>
              <a:t>les </a:t>
            </a:r>
            <a:r>
              <a:rPr lang="fr-CA" sz="2400" dirty="0">
                <a:solidFill>
                  <a:schemeClr val="tx1"/>
                </a:solidFill>
              </a:rPr>
              <a:t>difficultés d’accueil des stagiaires dans les </a:t>
            </a:r>
            <a:r>
              <a:rPr lang="fr-CA" sz="2400" dirty="0" smtClean="0">
                <a:solidFill>
                  <a:schemeClr val="tx1"/>
                </a:solidFill>
              </a:rPr>
              <a:t>petites et moyennes entreprises</a:t>
            </a:r>
            <a:endParaRPr lang="fr-CA" sz="2400" dirty="0">
              <a:solidFill>
                <a:schemeClr val="tx1"/>
              </a:solidFill>
            </a:endParaRPr>
          </a:p>
          <a:p>
            <a:pPr marL="457200" indent="-457200" algn="l">
              <a:buFont typeface="Arial" panose="020B0604020202020204" pitchFamily="34" charset="0"/>
              <a:buChar char="•"/>
            </a:pPr>
            <a:r>
              <a:rPr lang="fr-CA" sz="2800" dirty="0" smtClean="0">
                <a:solidFill>
                  <a:schemeClr val="tx1"/>
                </a:solidFill>
              </a:rPr>
              <a:t>Projet visant à favoriser l’accueil de stagiaires : en voie d’être déposé à </a:t>
            </a:r>
            <a:r>
              <a:rPr lang="fr-CA" sz="2800" dirty="0">
                <a:solidFill>
                  <a:schemeClr val="tx1"/>
                </a:solidFill>
              </a:rPr>
              <a:t>la </a:t>
            </a:r>
            <a:r>
              <a:rPr lang="fr-CA" sz="2800" dirty="0" smtClean="0">
                <a:solidFill>
                  <a:schemeClr val="tx1"/>
                </a:solidFill>
              </a:rPr>
              <a:t>CPMT</a:t>
            </a:r>
          </a:p>
          <a:p>
            <a:pPr marL="742950" lvl="1" indent="-285750" algn="l">
              <a:lnSpc>
                <a:spcPct val="80000"/>
              </a:lnSpc>
              <a:buFont typeface="Arial" panose="020B0604020202020204" pitchFamily="34" charset="0"/>
              <a:buChar char="–"/>
            </a:pPr>
            <a:r>
              <a:rPr lang="fr-CA" sz="2400" dirty="0" smtClean="0">
                <a:solidFill>
                  <a:schemeClr val="tx1"/>
                </a:solidFill>
              </a:rPr>
              <a:t>programme incitatif pour les superviseurs de stagiaires </a:t>
            </a:r>
          </a:p>
          <a:p>
            <a:pPr marL="742950" lvl="1" indent="-285750" algn="l">
              <a:lnSpc>
                <a:spcPct val="80000"/>
              </a:lnSpc>
              <a:buFont typeface="Arial" panose="020B0604020202020204" pitchFamily="34" charset="0"/>
              <a:buChar char="–"/>
            </a:pPr>
            <a:r>
              <a:rPr lang="fr-CA" sz="2400" dirty="0" smtClean="0">
                <a:solidFill>
                  <a:schemeClr val="tx1"/>
                </a:solidFill>
              </a:rPr>
              <a:t>permettra </a:t>
            </a:r>
            <a:r>
              <a:rPr lang="fr-CA" sz="2400" dirty="0">
                <a:solidFill>
                  <a:schemeClr val="tx1"/>
                </a:solidFill>
              </a:rPr>
              <a:t>d’outiller les entreprises dans l’accueil des </a:t>
            </a:r>
            <a:r>
              <a:rPr lang="fr-CA" sz="2400" dirty="0" smtClean="0">
                <a:solidFill>
                  <a:schemeClr val="tx1"/>
                </a:solidFill>
              </a:rPr>
              <a:t>stagiaires</a:t>
            </a:r>
            <a:endParaRPr lang="fr-CA" sz="3200" dirty="0" smtClean="0">
              <a:solidFill>
                <a:schemeClr val="bg1">
                  <a:lumMod val="50000"/>
                </a:schemeClr>
              </a:solidFill>
            </a:endParaRPr>
          </a:p>
          <a:p>
            <a:pPr marL="914400" lvl="1" indent="-457200" algn="l">
              <a:buFont typeface="Wingdings" panose="05000000000000000000" pitchFamily="2" charset="2"/>
              <a:buChar char="ü"/>
            </a:pPr>
            <a:endParaRPr lang="fr-CA" dirty="0">
              <a:solidFill>
                <a:schemeClr val="bg1">
                  <a:lumMod val="50000"/>
                </a:schemeClr>
              </a:solidFill>
            </a:endParaRPr>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15</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6573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6. Projets </a:t>
            </a:r>
            <a:r>
              <a:rPr lang="fr-CA" dirty="0"/>
              <a:t>en </a:t>
            </a:r>
            <a:r>
              <a:rPr lang="fr-CA" dirty="0" smtClean="0"/>
              <a:t>cours (suite)</a:t>
            </a:r>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sz="2800" b="1" i="1" dirty="0" smtClean="0"/>
              <a:t>Projet d’inspiration duale à Thetford et à Jonquière</a:t>
            </a:r>
          </a:p>
          <a:p>
            <a:r>
              <a:rPr lang="fr-CA" dirty="0" smtClean="0"/>
              <a:t>Projets pilotes en cours dans ces deux établissements</a:t>
            </a:r>
          </a:p>
          <a:p>
            <a:pPr lvl="1"/>
            <a:r>
              <a:rPr lang="fr-CA" dirty="0" smtClean="0"/>
              <a:t>Cégep de </a:t>
            </a:r>
            <a:r>
              <a:rPr lang="fr-CA" dirty="0"/>
              <a:t>Thetford, première cohorte à l’automne 2015</a:t>
            </a:r>
          </a:p>
          <a:p>
            <a:pPr lvl="1"/>
            <a:r>
              <a:rPr lang="fr-CA" dirty="0" smtClean="0"/>
              <a:t>Cégep de </a:t>
            </a:r>
            <a:r>
              <a:rPr lang="fr-CA" dirty="0"/>
              <a:t>Jonquière, première cohorte à l’automne </a:t>
            </a:r>
            <a:r>
              <a:rPr lang="fr-CA" dirty="0" smtClean="0"/>
              <a:t>2016</a:t>
            </a:r>
          </a:p>
          <a:p>
            <a:r>
              <a:rPr lang="fr-CA" dirty="0" smtClean="0"/>
              <a:t>Techniques de la plasturgie et Techniques de génie mécanique</a:t>
            </a:r>
          </a:p>
          <a:p>
            <a:pPr marL="0" indent="0">
              <a:buNone/>
            </a:pPr>
            <a:endParaRPr lang="fr-CA" dirty="0" smtClean="0">
              <a:solidFill>
                <a:schemeClr val="bg1">
                  <a:lumMod val="50000"/>
                </a:schemeClr>
              </a:solidFill>
            </a:endParaRPr>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16</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08792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6. Projets </a:t>
            </a:r>
            <a:r>
              <a:rPr lang="fr-CA" dirty="0"/>
              <a:t>en </a:t>
            </a:r>
            <a:r>
              <a:rPr lang="fr-CA" dirty="0" smtClean="0"/>
              <a:t>cours (suite)</a:t>
            </a:r>
            <a:endParaRPr lang="fr-CA" dirty="0"/>
          </a:p>
        </p:txBody>
      </p:sp>
      <p:sp>
        <p:nvSpPr>
          <p:cNvPr id="3" name="Espace réservé du contenu 2"/>
          <p:cNvSpPr>
            <a:spLocks noGrp="1"/>
          </p:cNvSpPr>
          <p:nvPr>
            <p:ph idx="1"/>
            <p:custDataLst>
              <p:tags r:id="rId2"/>
            </p:custDataLst>
          </p:nvPr>
        </p:nvSpPr>
        <p:spPr/>
        <p:txBody>
          <a:bodyPr>
            <a:normAutofit fontScale="92500" lnSpcReduction="10000"/>
          </a:bodyPr>
          <a:lstStyle/>
          <a:p>
            <a:pPr marL="0" indent="0">
              <a:buNone/>
            </a:pPr>
            <a:r>
              <a:rPr lang="fr-CA" sz="2600" b="1" i="1" dirty="0" smtClean="0"/>
              <a:t>Appel de projets visant à accroître les apprentissages en milieu de travail dans les programmes de formation technique (à venir)</a:t>
            </a:r>
          </a:p>
          <a:p>
            <a:r>
              <a:rPr lang="fr-CA" dirty="0" smtClean="0"/>
              <a:t>Comme annoncé dans le Plan économique du Québec en mars 2015 pour la formation professionnelle et la formation technique</a:t>
            </a:r>
          </a:p>
          <a:p>
            <a:r>
              <a:rPr lang="fr-CA" dirty="0" smtClean="0"/>
              <a:t>Développement d’appel de projets visant la mise sur pied de projets d’expérimentation</a:t>
            </a:r>
          </a:p>
          <a:p>
            <a:r>
              <a:rPr lang="fr-CA" dirty="0" smtClean="0"/>
              <a:t>Des critères de sélection visant à apprécier la qualité des projets reçus sont prévus</a:t>
            </a:r>
          </a:p>
          <a:p>
            <a:r>
              <a:rPr lang="fr-CA" dirty="0" smtClean="0"/>
              <a:t>Les projets seront suivis et évalués par le Ministère</a:t>
            </a:r>
          </a:p>
          <a:p>
            <a:endParaRPr lang="fr-CA" dirty="0">
              <a:solidFill>
                <a:schemeClr val="bg1">
                  <a:lumMod val="50000"/>
                </a:schemeClr>
              </a:solidFill>
            </a:endParaRPr>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17</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790329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6. Projets </a:t>
            </a:r>
            <a:r>
              <a:rPr lang="fr-CA" dirty="0"/>
              <a:t>en </a:t>
            </a:r>
            <a:r>
              <a:rPr lang="fr-CA" dirty="0" smtClean="0"/>
              <a:t>cours (suite)</a:t>
            </a: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sz="2400" b="1" i="1" dirty="0" smtClean="0"/>
              <a:t>Recherche du Consortium d’animation sur la persévérance et la réussite en enseignement supérieur</a:t>
            </a:r>
          </a:p>
          <a:p>
            <a:r>
              <a:rPr lang="fr-CA" dirty="0" smtClean="0"/>
              <a:t>Dossier thématique présentant les effets des différentes formules de stage sur la réussite des étudiants inscrits à l’enseignement supérieur</a:t>
            </a:r>
          </a:p>
          <a:p>
            <a:r>
              <a:rPr lang="fr-CA" dirty="0" smtClean="0"/>
              <a:t>Objectif : voir comment les stages permettent des apprentissages significatifs et une meilleure réussite chez ceux qui les réalisent pendant leur parcours académique</a:t>
            </a:r>
          </a:p>
          <a:p>
            <a:endParaRPr lang="fr-CA" dirty="0">
              <a:solidFill>
                <a:schemeClr val="bg1">
                  <a:lumMod val="50000"/>
                </a:schemeClr>
              </a:solidFill>
            </a:endParaRPr>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18</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42820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Conclusion</a:t>
            </a:r>
            <a:endParaRPr lang="fr-CA" dirty="0"/>
          </a:p>
        </p:txBody>
      </p:sp>
      <p:sp>
        <p:nvSpPr>
          <p:cNvPr id="3" name="Espace réservé du contenu 2"/>
          <p:cNvSpPr>
            <a:spLocks noGrp="1"/>
          </p:cNvSpPr>
          <p:nvPr>
            <p:ph idx="1"/>
            <p:custDataLst>
              <p:tags r:id="rId2"/>
            </p:custDataLst>
          </p:nvPr>
        </p:nvSpPr>
        <p:spPr/>
        <p:txBody>
          <a:bodyPr>
            <a:normAutofit lnSpcReduction="10000"/>
          </a:bodyPr>
          <a:lstStyle/>
          <a:p>
            <a:pPr marL="0" indent="0">
              <a:buNone/>
            </a:pPr>
            <a:r>
              <a:rPr lang="fr-CA" dirty="0" smtClean="0"/>
              <a:t>En résumé :</a:t>
            </a:r>
          </a:p>
          <a:p>
            <a:r>
              <a:rPr lang="fr-CA" dirty="0" smtClean="0"/>
              <a:t>Plusieurs initiatives existantes permettent la réalisation d’AMT</a:t>
            </a:r>
          </a:p>
          <a:p>
            <a:r>
              <a:rPr lang="fr-CA" dirty="0" smtClean="0"/>
              <a:t>Possibilité pour les collèges de mettre en place des mesures innovantes </a:t>
            </a:r>
          </a:p>
          <a:p>
            <a:r>
              <a:rPr lang="fr-CA" dirty="0" smtClean="0"/>
              <a:t>Pour le moment, l’accroissement des AMT passe par deux véhicules :</a:t>
            </a:r>
          </a:p>
          <a:p>
            <a:pPr lvl="1"/>
            <a:r>
              <a:rPr lang="fr-CA" dirty="0"/>
              <a:t>l</a:t>
            </a:r>
            <a:r>
              <a:rPr lang="fr-CA" dirty="0" smtClean="0"/>
              <a:t>es projets pilotes et l’appel de projets</a:t>
            </a:r>
          </a:p>
          <a:p>
            <a:pPr lvl="1"/>
            <a:r>
              <a:rPr lang="fr-CA" dirty="0"/>
              <a:t>l</a:t>
            </a:r>
            <a:r>
              <a:rPr lang="fr-CA" dirty="0" smtClean="0"/>
              <a:t>es recherches en cours</a:t>
            </a:r>
          </a:p>
          <a:p>
            <a:pPr marL="0" indent="0">
              <a:buNone/>
            </a:pPr>
            <a:endParaRPr lang="fr-CA" dirty="0">
              <a:solidFill>
                <a:schemeClr val="bg1">
                  <a:lumMod val="50000"/>
                </a:schemeClr>
              </a:solidFill>
            </a:endParaRPr>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19</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55232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914400" y="378942"/>
            <a:ext cx="10363200" cy="1005015"/>
          </a:xfrm>
        </p:spPr>
        <p:txBody>
          <a:bodyPr/>
          <a:lstStyle/>
          <a:p>
            <a:r>
              <a:rPr lang="fr-CA" dirty="0" smtClean="0"/>
              <a:t>Plan de la présentation</a:t>
            </a:r>
            <a:endParaRPr lang="fr-CA" dirty="0"/>
          </a:p>
        </p:txBody>
      </p:sp>
      <p:sp>
        <p:nvSpPr>
          <p:cNvPr id="3" name="Sous-titre 2"/>
          <p:cNvSpPr>
            <a:spLocks noGrp="1"/>
          </p:cNvSpPr>
          <p:nvPr>
            <p:ph type="subTitle" idx="1"/>
            <p:custDataLst>
              <p:tags r:id="rId2"/>
            </p:custDataLst>
          </p:nvPr>
        </p:nvSpPr>
        <p:spPr>
          <a:xfrm>
            <a:off x="1334530" y="1383957"/>
            <a:ext cx="9745362" cy="4254843"/>
          </a:xfrm>
        </p:spPr>
        <p:txBody>
          <a:bodyPr>
            <a:normAutofit/>
          </a:bodyPr>
          <a:lstStyle/>
          <a:p>
            <a:pPr marL="514350" indent="-514350" algn="l">
              <a:buFont typeface="+mj-lt"/>
              <a:buAutoNum type="arabicPeriod"/>
            </a:pPr>
            <a:r>
              <a:rPr lang="fr-CA" sz="2800" dirty="0" smtClean="0">
                <a:solidFill>
                  <a:schemeClr val="tx1"/>
                </a:solidFill>
              </a:rPr>
              <a:t>Objectifs de la présentation</a:t>
            </a:r>
          </a:p>
          <a:p>
            <a:pPr marL="514350" indent="-514350" algn="l">
              <a:buFont typeface="+mj-lt"/>
              <a:buAutoNum type="arabicPeriod"/>
            </a:pPr>
            <a:r>
              <a:rPr lang="fr-CA" sz="2800" dirty="0" smtClean="0">
                <a:solidFill>
                  <a:schemeClr val="tx1"/>
                </a:solidFill>
              </a:rPr>
              <a:t>Situation actuelle des stages</a:t>
            </a:r>
          </a:p>
          <a:p>
            <a:pPr marL="514350" indent="-514350" algn="l">
              <a:buFont typeface="+mj-lt"/>
              <a:buAutoNum type="arabicPeriod"/>
            </a:pPr>
            <a:r>
              <a:rPr lang="fr-CA" sz="2800" dirty="0" smtClean="0">
                <a:solidFill>
                  <a:schemeClr val="tx1"/>
                </a:solidFill>
              </a:rPr>
              <a:t>Ce que l’on cherche à favoriser chez les étudiants avec les AMT</a:t>
            </a:r>
          </a:p>
          <a:p>
            <a:pPr marL="514350" indent="-514350" algn="l">
              <a:buFont typeface="+mj-lt"/>
              <a:buAutoNum type="arabicPeriod"/>
            </a:pPr>
            <a:r>
              <a:rPr lang="fr-CA" sz="2800" dirty="0" smtClean="0">
                <a:solidFill>
                  <a:schemeClr val="tx1"/>
                </a:solidFill>
              </a:rPr>
              <a:t>Orientations gouvernementales en matière d’AMT</a:t>
            </a:r>
          </a:p>
          <a:p>
            <a:pPr marL="514350" indent="-514350" algn="l">
              <a:buFont typeface="+mj-lt"/>
              <a:buAutoNum type="arabicPeriod"/>
            </a:pPr>
            <a:r>
              <a:rPr lang="fr-CA" sz="2800" dirty="0" smtClean="0">
                <a:solidFill>
                  <a:schemeClr val="tx1"/>
                </a:solidFill>
              </a:rPr>
              <a:t>Organisation des travaux </a:t>
            </a:r>
          </a:p>
          <a:p>
            <a:pPr marL="514350" indent="-514350" algn="l">
              <a:buFont typeface="+mj-lt"/>
              <a:buAutoNum type="arabicPeriod"/>
            </a:pPr>
            <a:r>
              <a:rPr lang="fr-CA" sz="2800" dirty="0" smtClean="0">
                <a:solidFill>
                  <a:schemeClr val="tx1"/>
                </a:solidFill>
              </a:rPr>
              <a:t>Projets en cours</a:t>
            </a:r>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2</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0953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Échanges et discussions</a:t>
            </a:r>
            <a:endParaRPr lang="fr-CA" dirty="0"/>
          </a:p>
        </p:txBody>
      </p:sp>
      <p:sp>
        <p:nvSpPr>
          <p:cNvPr id="3" name="Espace réservé du contenu 2"/>
          <p:cNvSpPr>
            <a:spLocks noGrp="1"/>
          </p:cNvSpPr>
          <p:nvPr>
            <p:ph idx="1"/>
            <p:custDataLst>
              <p:tags r:id="rId2"/>
            </p:custDataLst>
          </p:nvPr>
        </p:nvSpPr>
        <p:spPr/>
        <p:txBody>
          <a:bodyPr/>
          <a:lstStyle/>
          <a:p>
            <a:r>
              <a:rPr lang="fr-CA" dirty="0"/>
              <a:t>Selon vous, </a:t>
            </a:r>
            <a:r>
              <a:rPr lang="fr-CA" dirty="0" smtClean="0"/>
              <a:t>quelles sont les conditions qui doivent être réunies afin de mettre en </a:t>
            </a:r>
            <a:r>
              <a:rPr lang="fr-CA" dirty="0"/>
              <a:t>œuvre </a:t>
            </a:r>
            <a:r>
              <a:rPr lang="fr-CA" dirty="0" smtClean="0"/>
              <a:t>des mesures </a:t>
            </a:r>
            <a:r>
              <a:rPr lang="fr-CA" dirty="0"/>
              <a:t>innovantes </a:t>
            </a:r>
            <a:r>
              <a:rPr lang="fr-CA" dirty="0" smtClean="0"/>
              <a:t>concernant les AMT</a:t>
            </a:r>
            <a:r>
              <a:rPr lang="fr-CA" dirty="0"/>
              <a:t>?</a:t>
            </a:r>
          </a:p>
          <a:p>
            <a:pPr lvl="0"/>
            <a:r>
              <a:rPr lang="fr-CA" dirty="0"/>
              <a:t>Est-ce que les </a:t>
            </a:r>
            <a:r>
              <a:rPr lang="fr-CA" dirty="0" smtClean="0"/>
              <a:t>AMT </a:t>
            </a:r>
            <a:r>
              <a:rPr lang="fr-CA" dirty="0"/>
              <a:t>constituent une source de motivation, de persévérance et de réussite </a:t>
            </a:r>
            <a:r>
              <a:rPr lang="fr-CA" dirty="0" smtClean="0"/>
              <a:t>scolaires?</a:t>
            </a:r>
            <a:endParaRPr lang="fr-CA" dirty="0"/>
          </a:p>
          <a:p>
            <a:pPr>
              <a:buFont typeface="Wingdings" panose="05000000000000000000" pitchFamily="2" charset="2"/>
              <a:buChar char="Ø"/>
            </a:pPr>
            <a:endParaRPr lang="fr-CA" dirty="0"/>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20</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77417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re 4"/>
          <p:cNvSpPr>
            <a:spLocks noGrp="1"/>
          </p:cNvSpPr>
          <p:nvPr>
            <p:ph type="title"/>
            <p:custDataLst>
              <p:tags r:id="rId1"/>
            </p:custDataLst>
          </p:nvPr>
        </p:nvSpPr>
        <p:spPr/>
        <p:txBody>
          <a:bodyPr/>
          <a:lstStyle/>
          <a:p>
            <a:r>
              <a:rPr lang="fr-CA" dirty="0" smtClean="0"/>
              <a:t>1. Objectifs de la rencontre</a:t>
            </a:r>
            <a:endParaRPr lang="fr-CA" dirty="0"/>
          </a:p>
        </p:txBody>
      </p:sp>
      <p:sp>
        <p:nvSpPr>
          <p:cNvPr id="6" name="Espace réservé du contenu 5"/>
          <p:cNvSpPr>
            <a:spLocks noGrp="1"/>
          </p:cNvSpPr>
          <p:nvPr>
            <p:ph idx="1"/>
            <p:custDataLst>
              <p:tags r:id="rId2"/>
            </p:custDataLst>
          </p:nvPr>
        </p:nvSpPr>
        <p:spPr/>
        <p:txBody>
          <a:bodyPr/>
          <a:lstStyle/>
          <a:p>
            <a:r>
              <a:rPr lang="fr-CA" dirty="0" smtClean="0"/>
              <a:t>Présenter les orientations gouvernementales ainsi que des moyens pour les mettre en œuvre</a:t>
            </a:r>
          </a:p>
          <a:p>
            <a:r>
              <a:rPr lang="fr-CA" dirty="0" smtClean="0"/>
              <a:t>Illustrer la mise en œuvre des orientations gouvernementales par les projets en cours</a:t>
            </a:r>
          </a:p>
          <a:p>
            <a:r>
              <a:rPr lang="fr-CA" dirty="0" smtClean="0"/>
              <a:t>Échanger sur les conditions de succès permettant de favoriser les AMT</a:t>
            </a:r>
            <a:endParaRPr lang="fr-CA" dirty="0"/>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3</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32569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914400" y="299195"/>
            <a:ext cx="10363200" cy="944719"/>
          </a:xfrm>
        </p:spPr>
        <p:txBody>
          <a:bodyPr>
            <a:normAutofit/>
          </a:bodyPr>
          <a:lstStyle/>
          <a:p>
            <a:r>
              <a:rPr lang="fr-CA" dirty="0" smtClean="0"/>
              <a:t>2. Situation </a:t>
            </a:r>
            <a:r>
              <a:rPr lang="fr-CA" dirty="0"/>
              <a:t>actuelle des </a:t>
            </a:r>
            <a:r>
              <a:rPr lang="fr-CA" dirty="0" smtClean="0"/>
              <a:t>stages</a:t>
            </a:r>
            <a:endParaRPr lang="fr-CA" dirty="0"/>
          </a:p>
        </p:txBody>
      </p:sp>
      <p:sp>
        <p:nvSpPr>
          <p:cNvPr id="3" name="Sous-titre 2"/>
          <p:cNvSpPr>
            <a:spLocks noGrp="1"/>
          </p:cNvSpPr>
          <p:nvPr>
            <p:ph type="subTitle" idx="1"/>
            <p:custDataLst>
              <p:tags r:id="rId2"/>
            </p:custDataLst>
          </p:nvPr>
        </p:nvSpPr>
        <p:spPr>
          <a:xfrm>
            <a:off x="450375" y="1426476"/>
            <a:ext cx="11368585" cy="4364724"/>
          </a:xfrm>
        </p:spPr>
        <p:txBody>
          <a:bodyPr>
            <a:normAutofit lnSpcReduction="10000"/>
          </a:bodyPr>
          <a:lstStyle/>
          <a:p>
            <a:pPr marL="457200" indent="-457200" algn="l">
              <a:buFont typeface="Arial" panose="020B0604020202020204" pitchFamily="34" charset="0"/>
              <a:buChar char="•"/>
            </a:pPr>
            <a:r>
              <a:rPr lang="fr-CA" dirty="0" smtClean="0">
                <a:solidFill>
                  <a:schemeClr val="tx1"/>
                </a:solidFill>
              </a:rPr>
              <a:t>Types de stage : Stage d’observation, d’acquisition (développement) de compétences ou d’intégration (mise en œuvre) de compétences</a:t>
            </a:r>
          </a:p>
          <a:p>
            <a:pPr marL="457200" indent="-457200" algn="l">
              <a:buFont typeface="Arial" panose="020B0604020202020204" pitchFamily="34" charset="0"/>
              <a:buChar char="•"/>
            </a:pPr>
            <a:r>
              <a:rPr lang="fr-CA" dirty="0" smtClean="0">
                <a:solidFill>
                  <a:schemeClr val="tx1"/>
                </a:solidFill>
              </a:rPr>
              <a:t>Les stages qui ne sont pas prévus au programme d’études sont des activités d’apprentissage déterminées par les établissements d’enseignement</a:t>
            </a:r>
          </a:p>
          <a:p>
            <a:pPr marL="457200" indent="-457200" algn="l">
              <a:buFont typeface="Arial" panose="020B0604020202020204" pitchFamily="34" charset="0"/>
              <a:buChar char="•"/>
            </a:pPr>
            <a:r>
              <a:rPr lang="fr-CA" dirty="0" smtClean="0">
                <a:solidFill>
                  <a:schemeClr val="tx1"/>
                </a:solidFill>
              </a:rPr>
              <a:t>Mesure de soutien financier du MEES pour la formule d’alternance travail-études (ATE)</a:t>
            </a:r>
          </a:p>
          <a:p>
            <a:pPr marL="457200" indent="-457200" algn="l">
              <a:buFont typeface="Arial" panose="020B0604020202020204" pitchFamily="34" charset="0"/>
              <a:buChar char="•"/>
            </a:pPr>
            <a:r>
              <a:rPr lang="fr-CA" dirty="0" smtClean="0">
                <a:solidFill>
                  <a:schemeClr val="tx1"/>
                </a:solidFill>
              </a:rPr>
              <a:t>Crédit d’impôt pour les stages en milieu de travail</a:t>
            </a:r>
            <a:endParaRPr lang="fr-CA" dirty="0">
              <a:solidFill>
                <a:schemeClr val="tx1"/>
              </a:solidFill>
            </a:endParaRPr>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4</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10683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re 4"/>
          <p:cNvSpPr>
            <a:spLocks noGrp="1"/>
          </p:cNvSpPr>
          <p:nvPr>
            <p:ph type="title"/>
            <p:custDataLst>
              <p:tags r:id="rId1"/>
            </p:custDataLst>
          </p:nvPr>
        </p:nvSpPr>
        <p:spPr/>
        <p:txBody>
          <a:bodyPr/>
          <a:lstStyle/>
          <a:p>
            <a:r>
              <a:rPr lang="fr-CA" dirty="0" smtClean="0"/>
              <a:t>2. Situation actuelle des stages (suite)</a:t>
            </a:r>
            <a:endParaRPr lang="fr-CA" dirty="0"/>
          </a:p>
        </p:txBody>
      </p:sp>
      <p:sp>
        <p:nvSpPr>
          <p:cNvPr id="6" name="Espace réservé du contenu 5"/>
          <p:cNvSpPr>
            <a:spLocks noGrp="1"/>
          </p:cNvSpPr>
          <p:nvPr>
            <p:ph idx="1"/>
            <p:custDataLst>
              <p:tags r:id="rId2"/>
            </p:custDataLst>
          </p:nvPr>
        </p:nvSpPr>
        <p:spPr/>
        <p:txBody>
          <a:bodyPr>
            <a:normAutofit fontScale="70000" lnSpcReduction="20000"/>
          </a:bodyPr>
          <a:lstStyle/>
          <a:p>
            <a:pPr marL="0" indent="0">
              <a:buNone/>
            </a:pPr>
            <a:r>
              <a:rPr lang="fr-CA" dirty="0" smtClean="0"/>
              <a:t>La Fédération des cégeps a réalisé une collecte de données par rapport aux activités de formation pratique dans les programmes d’études menant au diplôme d’études collégiales (DEC) et à l’attestation d’études collégiales (AEC). Ce sondage s’est déroulé entre </a:t>
            </a:r>
            <a:br>
              <a:rPr lang="fr-CA" dirty="0" smtClean="0"/>
            </a:br>
            <a:r>
              <a:rPr lang="fr-CA" dirty="0" smtClean="0"/>
              <a:t>décembre 2015 et janvier 2016.</a:t>
            </a:r>
          </a:p>
          <a:p>
            <a:r>
              <a:rPr lang="fr-CA" dirty="0" smtClean="0"/>
              <a:t>DEC techniques :</a:t>
            </a:r>
            <a:endParaRPr lang="fr-CA" dirty="0"/>
          </a:p>
          <a:p>
            <a:pPr lvl="1"/>
            <a:r>
              <a:rPr lang="fr-CA" dirty="0" smtClean="0"/>
              <a:t>37 cégeps répondants</a:t>
            </a:r>
          </a:p>
          <a:p>
            <a:pPr lvl="1"/>
            <a:r>
              <a:rPr lang="fr-CA" dirty="0" smtClean="0"/>
              <a:t>137 programmes différents</a:t>
            </a:r>
          </a:p>
          <a:p>
            <a:pPr lvl="1"/>
            <a:r>
              <a:rPr lang="fr-CA" dirty="0" smtClean="0"/>
              <a:t>492 mises en œuvre de programmes</a:t>
            </a:r>
          </a:p>
          <a:p>
            <a:r>
              <a:rPr lang="fr-CA" dirty="0" smtClean="0"/>
              <a:t>AEC :</a:t>
            </a:r>
          </a:p>
          <a:p>
            <a:pPr lvl="1"/>
            <a:r>
              <a:rPr lang="fr-CA" dirty="0" smtClean="0"/>
              <a:t>10 cégeps répondants</a:t>
            </a:r>
          </a:p>
          <a:p>
            <a:pPr lvl="1"/>
            <a:r>
              <a:rPr lang="fr-CA" dirty="0" smtClean="0"/>
              <a:t>84 programmes différents</a:t>
            </a:r>
          </a:p>
          <a:p>
            <a:pPr lvl="1"/>
            <a:r>
              <a:rPr lang="fr-CA" dirty="0" smtClean="0"/>
              <a:t>99 mises en œuvre de programmes</a:t>
            </a:r>
          </a:p>
          <a:p>
            <a:r>
              <a:rPr lang="fr-CA" dirty="0" smtClean="0"/>
              <a:t>Sur les 492 programmes de DEC techniques, 395 comportent des stages (80 %)</a:t>
            </a:r>
          </a:p>
          <a:p>
            <a:pPr marL="0" indent="0">
              <a:buNone/>
            </a:pPr>
            <a:endParaRPr lang="fr-CA" dirty="0">
              <a:solidFill>
                <a:schemeClr val="bg1">
                  <a:lumMod val="50000"/>
                </a:schemeClr>
              </a:solidFill>
            </a:endParaRPr>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5</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66436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914400" y="227487"/>
            <a:ext cx="10363200" cy="1214136"/>
          </a:xfrm>
        </p:spPr>
        <p:txBody>
          <a:bodyPr>
            <a:noAutofit/>
          </a:bodyPr>
          <a:lstStyle/>
          <a:p>
            <a:r>
              <a:rPr lang="fr-CA" sz="3600" dirty="0" smtClean="0"/>
              <a:t>3. Ce que l’on cherche à favoriser chez les </a:t>
            </a:r>
            <a:br>
              <a:rPr lang="fr-CA" sz="3600" dirty="0" smtClean="0"/>
            </a:br>
            <a:r>
              <a:rPr lang="fr-CA" sz="3600" dirty="0" smtClean="0"/>
              <a:t>étudiants avec les AMT</a:t>
            </a:r>
            <a:endParaRPr lang="fr-CA" sz="3600" dirty="0"/>
          </a:p>
        </p:txBody>
      </p:sp>
      <p:sp>
        <p:nvSpPr>
          <p:cNvPr id="3" name="Sous-titre 2"/>
          <p:cNvSpPr>
            <a:spLocks noGrp="1"/>
          </p:cNvSpPr>
          <p:nvPr>
            <p:ph type="subTitle" idx="1"/>
            <p:custDataLst>
              <p:tags r:id="rId2"/>
            </p:custDataLst>
          </p:nvPr>
        </p:nvSpPr>
        <p:spPr>
          <a:xfrm>
            <a:off x="914400" y="1441623"/>
            <a:ext cx="10474036" cy="4197177"/>
          </a:xfrm>
        </p:spPr>
        <p:txBody>
          <a:bodyPr>
            <a:normAutofit fontScale="92500" lnSpcReduction="10000"/>
          </a:bodyPr>
          <a:lstStyle/>
          <a:p>
            <a:pPr marL="457200" indent="-457200" algn="just">
              <a:buFont typeface="Arial" panose="020B0604020202020204" pitchFamily="34" charset="0"/>
              <a:buChar char="•"/>
            </a:pPr>
            <a:r>
              <a:rPr lang="fr-CA" sz="3500" dirty="0" smtClean="0">
                <a:solidFill>
                  <a:schemeClr val="tx1"/>
                </a:solidFill>
              </a:rPr>
              <a:t>Les AMT permettent notamment :</a:t>
            </a:r>
          </a:p>
          <a:p>
            <a:pPr marL="742950" lvl="1" indent="-285750" algn="l">
              <a:buFont typeface="Arial" panose="020B0604020202020204" pitchFamily="34" charset="0"/>
              <a:buChar char="–"/>
            </a:pPr>
            <a:r>
              <a:rPr lang="fr-CA" dirty="0" smtClean="0">
                <a:solidFill>
                  <a:schemeClr val="tx1"/>
                </a:solidFill>
              </a:rPr>
              <a:t>d’acquérir </a:t>
            </a:r>
            <a:r>
              <a:rPr lang="fr-CA" dirty="0">
                <a:solidFill>
                  <a:schemeClr val="tx1"/>
                </a:solidFill>
              </a:rPr>
              <a:t>des compétences </a:t>
            </a:r>
            <a:r>
              <a:rPr lang="fr-CA" dirty="0" smtClean="0">
                <a:solidFill>
                  <a:schemeClr val="tx1"/>
                </a:solidFill>
              </a:rPr>
              <a:t>portant sur </a:t>
            </a:r>
            <a:r>
              <a:rPr lang="fr-CA" dirty="0">
                <a:solidFill>
                  <a:schemeClr val="tx1"/>
                </a:solidFill>
              </a:rPr>
              <a:t>les réalités du monde du travail</a:t>
            </a:r>
          </a:p>
          <a:p>
            <a:pPr marL="742950" lvl="1" indent="-285750" algn="l">
              <a:buFont typeface="Arial" panose="020B0604020202020204" pitchFamily="34" charset="0"/>
              <a:buChar char="–"/>
            </a:pPr>
            <a:r>
              <a:rPr lang="fr-CA" dirty="0" smtClean="0">
                <a:solidFill>
                  <a:schemeClr val="tx1"/>
                </a:solidFill>
              </a:rPr>
              <a:t>de </a:t>
            </a:r>
            <a:r>
              <a:rPr lang="fr-CA" dirty="0">
                <a:solidFill>
                  <a:schemeClr val="tx1"/>
                </a:solidFill>
              </a:rPr>
              <a:t>confirmer </a:t>
            </a:r>
            <a:r>
              <a:rPr lang="fr-CA" dirty="0" smtClean="0">
                <a:solidFill>
                  <a:schemeClr val="tx1"/>
                </a:solidFill>
              </a:rPr>
              <a:t>(ou d’infirmer</a:t>
            </a:r>
            <a:r>
              <a:rPr lang="fr-CA" dirty="0">
                <a:solidFill>
                  <a:schemeClr val="tx1"/>
                </a:solidFill>
              </a:rPr>
              <a:t>) le choix de carrière</a:t>
            </a:r>
          </a:p>
          <a:p>
            <a:pPr marL="742950" lvl="1" indent="-285750" algn="l">
              <a:buFont typeface="Arial" panose="020B0604020202020204" pitchFamily="34" charset="0"/>
              <a:buChar char="–"/>
            </a:pPr>
            <a:r>
              <a:rPr lang="fr-CA" dirty="0" smtClean="0">
                <a:solidFill>
                  <a:schemeClr val="tx1"/>
                </a:solidFill>
              </a:rPr>
              <a:t>d’augmenter </a:t>
            </a:r>
            <a:r>
              <a:rPr lang="fr-CA" dirty="0">
                <a:solidFill>
                  <a:schemeClr val="tx1"/>
                </a:solidFill>
              </a:rPr>
              <a:t>les aptitudes socioprofessionnelles </a:t>
            </a:r>
            <a:r>
              <a:rPr lang="fr-CA" dirty="0" smtClean="0">
                <a:solidFill>
                  <a:schemeClr val="tx1"/>
                </a:solidFill>
              </a:rPr>
              <a:t>relativement à </a:t>
            </a:r>
            <a:r>
              <a:rPr lang="fr-CA" dirty="0">
                <a:solidFill>
                  <a:schemeClr val="tx1"/>
                </a:solidFill>
              </a:rPr>
              <a:t>l’emploi</a:t>
            </a:r>
          </a:p>
          <a:p>
            <a:pPr marL="742950" lvl="1" indent="-285750" algn="l">
              <a:buFont typeface="Arial" panose="020B0604020202020204" pitchFamily="34" charset="0"/>
              <a:buChar char="–"/>
            </a:pPr>
            <a:r>
              <a:rPr lang="fr-CA" dirty="0" smtClean="0">
                <a:solidFill>
                  <a:schemeClr val="tx1"/>
                </a:solidFill>
              </a:rPr>
              <a:t>d’augmenter l’employabilité</a:t>
            </a:r>
          </a:p>
          <a:p>
            <a:pPr marL="571500" indent="-571500" algn="l">
              <a:buFont typeface="Arial" panose="020B0604020202020204" pitchFamily="34" charset="0"/>
              <a:buChar char="•"/>
            </a:pPr>
            <a:r>
              <a:rPr lang="fr-CA" sz="3500" dirty="0" smtClean="0">
                <a:solidFill>
                  <a:schemeClr val="tx1"/>
                </a:solidFill>
              </a:rPr>
              <a:t>Est-ce </a:t>
            </a:r>
            <a:r>
              <a:rPr lang="fr-CA" sz="3500" dirty="0">
                <a:solidFill>
                  <a:schemeClr val="tx1"/>
                </a:solidFill>
              </a:rPr>
              <a:t>que les AMT constituent une source de motivation, de persévérance et de réussite </a:t>
            </a:r>
            <a:r>
              <a:rPr lang="fr-CA" sz="3500" dirty="0" smtClean="0">
                <a:solidFill>
                  <a:schemeClr val="tx1"/>
                </a:solidFill>
              </a:rPr>
              <a:t>scolaires? </a:t>
            </a:r>
            <a:endParaRPr lang="fr-CA" sz="3500" dirty="0">
              <a:solidFill>
                <a:schemeClr val="tx1"/>
              </a:solidFill>
            </a:endParaRPr>
          </a:p>
          <a:p>
            <a:pPr algn="l"/>
            <a:endParaRPr lang="fr-CA" dirty="0"/>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6</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27405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1054443" y="299196"/>
            <a:ext cx="10363200" cy="1191854"/>
          </a:xfrm>
        </p:spPr>
        <p:txBody>
          <a:bodyPr>
            <a:noAutofit/>
          </a:bodyPr>
          <a:lstStyle/>
          <a:p>
            <a:r>
              <a:rPr lang="fr-CA" sz="3600" dirty="0" smtClean="0"/>
              <a:t>4. Orientations </a:t>
            </a:r>
            <a:r>
              <a:rPr lang="fr-CA" sz="3600" dirty="0"/>
              <a:t>gouvernementales en </a:t>
            </a:r>
            <a:r>
              <a:rPr lang="fr-CA" sz="3600" dirty="0" smtClean="0"/>
              <a:t>matière d’AMT</a:t>
            </a:r>
            <a:endParaRPr lang="fr-CA" sz="3600" dirty="0"/>
          </a:p>
        </p:txBody>
      </p:sp>
      <p:sp>
        <p:nvSpPr>
          <p:cNvPr id="3" name="Sous-titre 2"/>
          <p:cNvSpPr>
            <a:spLocks noGrp="1"/>
          </p:cNvSpPr>
          <p:nvPr>
            <p:ph type="subTitle" idx="1"/>
            <p:custDataLst>
              <p:tags r:id="rId2"/>
            </p:custDataLst>
          </p:nvPr>
        </p:nvSpPr>
        <p:spPr>
          <a:xfrm>
            <a:off x="1112108" y="1309816"/>
            <a:ext cx="10050162" cy="4328984"/>
          </a:xfrm>
        </p:spPr>
        <p:txBody>
          <a:bodyPr>
            <a:normAutofit fontScale="92500" lnSpcReduction="10000"/>
          </a:bodyPr>
          <a:lstStyle/>
          <a:p>
            <a:pPr marL="457200" indent="-457200" algn="l">
              <a:buFont typeface="Arial" panose="020B0604020202020204" pitchFamily="34" charset="0"/>
              <a:buChar char="•"/>
            </a:pPr>
            <a:r>
              <a:rPr lang="fr-CA" dirty="0">
                <a:solidFill>
                  <a:schemeClr val="tx1"/>
                </a:solidFill>
              </a:rPr>
              <a:t>Volonté des autorités politiques </a:t>
            </a:r>
            <a:r>
              <a:rPr lang="fr-CA" dirty="0" smtClean="0">
                <a:solidFill>
                  <a:schemeClr val="tx1"/>
                </a:solidFill>
              </a:rPr>
              <a:t>exprimée </a:t>
            </a:r>
            <a:r>
              <a:rPr lang="fr-CA" dirty="0">
                <a:solidFill>
                  <a:schemeClr val="tx1"/>
                </a:solidFill>
              </a:rPr>
              <a:t>dans le discours </a:t>
            </a:r>
            <a:r>
              <a:rPr lang="fr-CA" dirty="0" smtClean="0">
                <a:solidFill>
                  <a:schemeClr val="tx1"/>
                </a:solidFill>
              </a:rPr>
              <a:t>inaugural </a:t>
            </a:r>
            <a:r>
              <a:rPr lang="fr-CA" dirty="0">
                <a:solidFill>
                  <a:schemeClr val="tx1"/>
                </a:solidFill>
              </a:rPr>
              <a:t>du </a:t>
            </a:r>
            <a:r>
              <a:rPr lang="fr-CA" dirty="0" smtClean="0">
                <a:solidFill>
                  <a:schemeClr val="tx1"/>
                </a:solidFill>
              </a:rPr>
              <a:t>premier ministre du Québec en 2013 </a:t>
            </a:r>
            <a:r>
              <a:rPr lang="fr-CA" dirty="0">
                <a:solidFill>
                  <a:schemeClr val="tx1"/>
                </a:solidFill>
              </a:rPr>
              <a:t>en vue de faciliter et d’accroître les apprentissages en milieu de </a:t>
            </a:r>
            <a:r>
              <a:rPr lang="fr-CA" dirty="0" smtClean="0">
                <a:solidFill>
                  <a:schemeClr val="tx1"/>
                </a:solidFill>
              </a:rPr>
              <a:t>travail</a:t>
            </a:r>
            <a:endParaRPr lang="fr-CA" dirty="0">
              <a:solidFill>
                <a:schemeClr val="tx1"/>
              </a:solidFill>
            </a:endParaRPr>
          </a:p>
          <a:p>
            <a:pPr marL="457200" indent="-457200" algn="l">
              <a:buFont typeface="Arial" panose="020B0604020202020204" pitchFamily="34" charset="0"/>
              <a:buChar char="•"/>
            </a:pPr>
            <a:r>
              <a:rPr lang="fr-CA" dirty="0" smtClean="0">
                <a:solidFill>
                  <a:schemeClr val="tx1"/>
                </a:solidFill>
              </a:rPr>
              <a:t>7,8 M$ prévus dans le discours du budget, réparti sur cinq ans entre la formation professionnelle et la formation technique pour adapter dix programmes de formation afin d’y inclure un volet de formation en milieu de travail </a:t>
            </a:r>
          </a:p>
          <a:p>
            <a:pPr marL="457200" indent="-457200" algn="l">
              <a:buFont typeface="Arial" panose="020B0604020202020204" pitchFamily="34" charset="0"/>
              <a:buChar char="•"/>
            </a:pPr>
            <a:r>
              <a:rPr lang="fr-CA" dirty="0" smtClean="0">
                <a:solidFill>
                  <a:schemeClr val="tx1"/>
                </a:solidFill>
              </a:rPr>
              <a:t>Des sommes ont aussi été prévues pour les deux projets pilotes qui sont en cours (Thetford et Jonquière)</a:t>
            </a:r>
            <a:endParaRPr lang="fr-CA" dirty="0" smtClean="0"/>
          </a:p>
          <a:p>
            <a:pPr marL="457200" indent="-457200" algn="l">
              <a:buFont typeface="Arial" panose="020B0604020202020204" pitchFamily="34" charset="0"/>
              <a:buChar char="•"/>
            </a:pPr>
            <a:endParaRPr lang="fr-CA" dirty="0"/>
          </a:p>
        </p:txBody>
      </p:sp>
      <p:sp>
        <p:nvSpPr>
          <p:cNvPr id="4" name="Espace réservé du numéro de diapositive 3"/>
          <p:cNvSpPr>
            <a:spLocks noGrp="1"/>
          </p:cNvSpPr>
          <p:nvPr>
            <p:ph type="sldNum" sz="quarter" idx="12"/>
            <p:custDataLst>
              <p:tags r:id="rId3"/>
            </p:custDataLst>
          </p:nvPr>
        </p:nvSpPr>
        <p:spPr/>
        <p:txBody>
          <a:bodyPr/>
          <a:lstStyle/>
          <a:p>
            <a:fld id="{AEECA8BF-1D2F-4883-803A-292BF5D93BED}" type="slidenum">
              <a:rPr lang="fr-CA" smtClean="0">
                <a:solidFill>
                  <a:prstClr val="black">
                    <a:tint val="75000"/>
                  </a:prstClr>
                </a:solidFill>
              </a:rPr>
              <a:pPr/>
              <a:t>7</a:t>
            </a:fld>
            <a:endParaRPr lang="fr-CA">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57682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dirty="0"/>
              <a:t>5. Organisation des </a:t>
            </a:r>
            <a:r>
              <a:rPr lang="fr-CA" dirty="0" smtClean="0"/>
              <a:t>travaux</a:t>
            </a:r>
            <a:endParaRPr lang="fr-CA" dirty="0"/>
          </a:p>
        </p:txBody>
      </p:sp>
      <p:sp>
        <p:nvSpPr>
          <p:cNvPr id="3" name="Espace réservé du contenu 2"/>
          <p:cNvSpPr>
            <a:spLocks noGrp="1"/>
          </p:cNvSpPr>
          <p:nvPr>
            <p:ph idx="1"/>
            <p:custDataLst>
              <p:tags r:id="rId2"/>
            </p:custDataLst>
          </p:nvPr>
        </p:nvSpPr>
        <p:spPr>
          <a:xfrm>
            <a:off x="609600" y="1700807"/>
            <a:ext cx="10972800" cy="4230435"/>
          </a:xfrm>
        </p:spPr>
        <p:txBody>
          <a:bodyPr>
            <a:normAutofit/>
          </a:bodyPr>
          <a:lstStyle/>
          <a:p>
            <a:pPr marL="0" indent="0">
              <a:buNone/>
            </a:pPr>
            <a:r>
              <a:rPr lang="fr-CA" sz="2400" b="1" i="1" dirty="0" smtClean="0"/>
              <a:t>Hypothèses de travail</a:t>
            </a:r>
          </a:p>
          <a:p>
            <a:r>
              <a:rPr lang="fr-CA" sz="2400" dirty="0" smtClean="0"/>
              <a:t>Pour les étudiants :</a:t>
            </a:r>
          </a:p>
          <a:p>
            <a:pPr lvl="1"/>
            <a:r>
              <a:rPr lang="fr-CA" sz="2400" dirty="0" smtClean="0"/>
              <a:t>de plus en plus d’étudiants occupent un emploi rémunéré pendant leurs études</a:t>
            </a:r>
          </a:p>
          <a:p>
            <a:pPr lvl="1"/>
            <a:r>
              <a:rPr lang="fr-CA" sz="2400" dirty="0"/>
              <a:t>v</a:t>
            </a:r>
            <a:r>
              <a:rPr lang="fr-CA" sz="2400" dirty="0" smtClean="0"/>
              <a:t>olonté de confirmer le choix vocationnel, la perception du milieu de travail et d’acquérir une expérience dans le domaine d’études</a:t>
            </a:r>
          </a:p>
          <a:p>
            <a:pPr lvl="1"/>
            <a:r>
              <a:rPr lang="fr-CA" sz="2400" dirty="0"/>
              <a:t>l</a:t>
            </a:r>
            <a:r>
              <a:rPr lang="fr-CA" sz="2400" dirty="0" smtClean="0"/>
              <a:t>es programmes d’AMT doivent prendre en considération la diversité de la population étudiante, de ses besoins ou de ses styles d’apprentissage</a:t>
            </a:r>
          </a:p>
          <a:p>
            <a:pPr lvl="1"/>
            <a:r>
              <a:rPr lang="fr-CA" sz="2400" dirty="0"/>
              <a:t>l</a:t>
            </a:r>
            <a:r>
              <a:rPr lang="fr-CA" sz="2400" dirty="0" smtClean="0"/>
              <a:t>es AMT contribuent à favoriser l’employabilité par le développement de certaines aptitudes propres au travail (résolution de problèmes, </a:t>
            </a:r>
            <a:r>
              <a:rPr lang="fr-CA" sz="2400" i="1" dirty="0" smtClean="0"/>
              <a:t>leadership</a:t>
            </a:r>
            <a:r>
              <a:rPr lang="fr-CA" sz="2400" dirty="0" smtClean="0"/>
              <a:t>, communication, savoir-être, etc.)</a:t>
            </a:r>
          </a:p>
          <a:p>
            <a:pPr lvl="1"/>
            <a:endParaRPr lang="fr-CA" dirty="0">
              <a:solidFill>
                <a:schemeClr val="bg1">
                  <a:lumMod val="50000"/>
                </a:schemeClr>
              </a:solidFill>
            </a:endParaRPr>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8</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12487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dirty="0"/>
              <a:t>5. Organisation des travaux </a:t>
            </a:r>
            <a:r>
              <a:rPr lang="fr-CA" dirty="0" smtClean="0"/>
              <a:t>(</a:t>
            </a:r>
            <a:r>
              <a:rPr lang="fr-CA" dirty="0"/>
              <a:t>suite)</a:t>
            </a:r>
          </a:p>
        </p:txBody>
      </p:sp>
      <p:sp>
        <p:nvSpPr>
          <p:cNvPr id="3" name="Espace réservé du contenu 2"/>
          <p:cNvSpPr>
            <a:spLocks noGrp="1"/>
          </p:cNvSpPr>
          <p:nvPr>
            <p:ph idx="1"/>
            <p:custDataLst>
              <p:tags r:id="rId2"/>
            </p:custDataLst>
          </p:nvPr>
        </p:nvSpPr>
        <p:spPr/>
        <p:txBody>
          <a:bodyPr>
            <a:normAutofit fontScale="92500" lnSpcReduction="10000"/>
          </a:bodyPr>
          <a:lstStyle/>
          <a:p>
            <a:pPr marL="0" indent="0">
              <a:buNone/>
            </a:pPr>
            <a:r>
              <a:rPr lang="fr-CA" sz="2600" b="1" i="1" dirty="0"/>
              <a:t>Hypothèses de </a:t>
            </a:r>
            <a:r>
              <a:rPr lang="fr-CA" sz="2600" b="1" i="1" dirty="0" smtClean="0"/>
              <a:t>travail</a:t>
            </a:r>
            <a:endParaRPr lang="fr-CA" sz="2600" i="1" dirty="0" smtClean="0"/>
          </a:p>
          <a:p>
            <a:r>
              <a:rPr lang="fr-CA" dirty="0" smtClean="0"/>
              <a:t>Pour les établissements scolaires et les entreprises :</a:t>
            </a:r>
          </a:p>
          <a:p>
            <a:pPr lvl="1"/>
            <a:r>
              <a:rPr lang="fr-CA" dirty="0"/>
              <a:t>l</a:t>
            </a:r>
            <a:r>
              <a:rPr lang="fr-CA" dirty="0" smtClean="0"/>
              <a:t>’ajout d’AMT doit être réalisé avec des entreprises qui sont en mesure d’accueillir des stagiaires</a:t>
            </a:r>
          </a:p>
          <a:p>
            <a:pPr lvl="2"/>
            <a:r>
              <a:rPr lang="fr-CA" dirty="0"/>
              <a:t>s</a:t>
            </a:r>
            <a:r>
              <a:rPr lang="fr-CA" dirty="0" smtClean="0"/>
              <a:t>upport, formation et compétence du personnel qui accompagne les stagiaires</a:t>
            </a:r>
          </a:p>
          <a:p>
            <a:pPr lvl="2"/>
            <a:r>
              <a:rPr lang="fr-CA" dirty="0"/>
              <a:t>é</a:t>
            </a:r>
            <a:r>
              <a:rPr lang="fr-CA" dirty="0" smtClean="0"/>
              <a:t>quipements de qualité</a:t>
            </a:r>
          </a:p>
          <a:p>
            <a:pPr lvl="2"/>
            <a:r>
              <a:rPr lang="fr-CA" dirty="0"/>
              <a:t>e</a:t>
            </a:r>
            <a:r>
              <a:rPr lang="fr-CA" dirty="0" smtClean="0"/>
              <a:t>ntreprise motivée à créer des conditions facilitantes</a:t>
            </a:r>
          </a:p>
          <a:p>
            <a:pPr lvl="1"/>
            <a:r>
              <a:rPr lang="fr-CA" dirty="0"/>
              <a:t>l</a:t>
            </a:r>
            <a:r>
              <a:rPr lang="fr-CA" dirty="0" smtClean="0"/>
              <a:t>’ajout d’AMT doit aussi prendre en compte les rôles et responsabilités des différentes parties prenantes (collèges, enseignants, entreprises, MEES et autres ministères, autres partenaires)</a:t>
            </a:r>
            <a:endParaRPr lang="fr-CA" dirty="0"/>
          </a:p>
        </p:txBody>
      </p:sp>
      <p:sp>
        <p:nvSpPr>
          <p:cNvPr id="4" name="Espace réservé du pied de page 3"/>
          <p:cNvSpPr>
            <a:spLocks noGrp="1"/>
          </p:cNvSpPr>
          <p:nvPr>
            <p:ph type="ftr" sz="quarter" idx="11"/>
            <p:custDataLst>
              <p:tags r:id="rId3"/>
            </p:custDataLst>
          </p:nvPr>
        </p:nvSpPr>
        <p:spPr/>
        <p:txBody>
          <a:bodyPr/>
          <a:lstStyle/>
          <a:p>
            <a:endParaRPr lang="fr-CA" dirty="0">
              <a:solidFill>
                <a:prstClr val="black">
                  <a:tint val="75000"/>
                </a:prstClr>
              </a:solidFill>
            </a:endParaRPr>
          </a:p>
        </p:txBody>
      </p:sp>
      <p:sp>
        <p:nvSpPr>
          <p:cNvPr id="5" name="Espace réservé du numéro de diapositive 4"/>
          <p:cNvSpPr>
            <a:spLocks noGrp="1"/>
          </p:cNvSpPr>
          <p:nvPr>
            <p:ph type="sldNum" sz="quarter" idx="12"/>
            <p:custDataLst>
              <p:tags r:id="rId4"/>
            </p:custDataLst>
          </p:nvPr>
        </p:nvSpPr>
        <p:spPr/>
        <p:txBody>
          <a:bodyPr/>
          <a:lstStyle/>
          <a:p>
            <a:fld id="{B9F8A0E7-764D-4CC3-A163-5861ABA739D6}" type="slidenum">
              <a:rPr lang="fr-CA" smtClean="0">
                <a:solidFill>
                  <a:prstClr val="black">
                    <a:tint val="75000"/>
                  </a:prstClr>
                </a:solidFill>
              </a:rPr>
              <a:pPr/>
              <a:t>9</a:t>
            </a:fld>
            <a:endParaRPr lang="fr-CA" dirty="0">
              <a:solidFill>
                <a:prstClr val="black">
                  <a:tint val="75000"/>
                </a:prstClr>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25134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4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4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4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4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4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4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4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4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4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5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5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5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5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5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5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5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5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5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5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6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6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6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6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6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6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ags/tag6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6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6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4"/>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2"/>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3"/>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UM" val="1"/>
</p:tagLst>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2642</TotalTime>
  <Words>3080</Words>
  <Application>Microsoft Macintosh PowerPoint</Application>
  <PresentationFormat>Personnalisé</PresentationFormat>
  <Paragraphs>238</Paragraphs>
  <Slides>20</Slides>
  <Notes>16</Notes>
  <HiddenSlides>0</HiddenSlides>
  <MMClips>0</MMClips>
  <ScaleCrop>false</ScaleCrop>
  <HeadingPairs>
    <vt:vector size="4" baseType="variant">
      <vt:variant>
        <vt:lpstr>Modèle de conception</vt:lpstr>
      </vt:variant>
      <vt:variant>
        <vt:i4>1</vt:i4>
      </vt:variant>
      <vt:variant>
        <vt:lpstr>Titres des diapositives</vt:lpstr>
      </vt:variant>
      <vt:variant>
        <vt:i4>20</vt:i4>
      </vt:variant>
    </vt:vector>
  </HeadingPairs>
  <TitlesOfParts>
    <vt:vector size="21" baseType="lpstr">
      <vt:lpstr>1_Thème Office</vt:lpstr>
      <vt:lpstr>Travaux sur les apprentissages  en milieu de travail (AMT)  Présentation à l’Association québécoise  de pédagogie collégiale (AQPC)</vt:lpstr>
      <vt:lpstr>Plan de la présentation</vt:lpstr>
      <vt:lpstr>1. Objectifs de la rencontre</vt:lpstr>
      <vt:lpstr>2. Situation actuelle des stages</vt:lpstr>
      <vt:lpstr>2. Situation actuelle des stages (suite)</vt:lpstr>
      <vt:lpstr>3. Ce que l’on cherche à favoriser chez les  étudiants avec les AMT</vt:lpstr>
      <vt:lpstr>4. Orientations gouvernementales en matière d’AMT</vt:lpstr>
      <vt:lpstr>5. Organisation des travaux</vt:lpstr>
      <vt:lpstr>5. Organisation des travaux (suite)</vt:lpstr>
      <vt:lpstr>5. Organisation des travaux (suite)</vt:lpstr>
      <vt:lpstr>5. Organisation des travaux (suite)</vt:lpstr>
      <vt:lpstr>5. Organisation des travaux (suite)</vt:lpstr>
      <vt:lpstr>5. Organisation des travaux (suite)</vt:lpstr>
      <vt:lpstr>5. Organisation des travaux (suite)</vt:lpstr>
      <vt:lpstr>6. Projets en cours</vt:lpstr>
      <vt:lpstr>6. Projets en cours (suite)</vt:lpstr>
      <vt:lpstr>6. Projets en cours (suite)</vt:lpstr>
      <vt:lpstr>6. Projets en cours (suite)</vt:lpstr>
      <vt:lpstr>Conclusion</vt:lpstr>
      <vt:lpstr>Échanges et discussions</vt:lpstr>
    </vt:vector>
  </TitlesOfParts>
  <Manager/>
  <Company>Gouvernement du Québec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Travaux ministériels sur les apprentissages en milieu de travail Présentation à l’AQPC</dc:title>
  <dc:subject/>
  <dc:creator>Émilie Harvey</dc:creator>
  <cp:keywords/>
  <dc:description/>
  <cp:lastModifiedBy>Cécile Dumont</cp:lastModifiedBy>
  <cp:revision>86</cp:revision>
  <cp:lastPrinted>2016-05-11T18:06:31Z</cp:lastPrinted>
  <dcterms:created xsi:type="dcterms:W3CDTF">2016-08-30T18:02:29Z</dcterms:created>
  <dcterms:modified xsi:type="dcterms:W3CDTF">2016-08-30T18:02:41Z</dcterms:modified>
  <cp:category/>
</cp:coreProperties>
</file>