
<file path=[Content_Types].xml><?xml version="1.0" encoding="utf-8"?>
<Types xmlns="http://schemas.openxmlformats.org/package/2006/content-types">
  <Override PartName="/ppt/tags/tag65.xml" ContentType="application/vnd.openxmlformats-officedocument.presentationml.tags+xml"/>
  <Override PartName="/ppt/slides/slide18.xml" ContentType="application/vnd.openxmlformats-officedocument.presentationml.slide+xml"/>
  <Override PartName="/ppt/tags/tag74.xml" ContentType="application/vnd.openxmlformats-officedocument.presentationml.tags+xml"/>
  <Override PartName="/ppt/slides/slide28.xml" ContentType="application/vnd.openxmlformats-officedocument.presentationml.slide+xml"/>
  <Override PartName="/ppt/tags/tag84.xml" ContentType="application/vnd.openxmlformats-officedocument.presentationml.tags+xml"/>
  <Override PartName="/ppt/tags/tag105.xml" ContentType="application/vnd.openxmlformats-officedocument.presentationml.tags+xml"/>
  <Override PartName="/ppt/slides/slide37.xml" ContentType="application/vnd.openxmlformats-officedocument.presentationml.slide+xml"/>
  <Override PartName="/ppt/slides/slide9.xml" ContentType="application/vnd.openxmlformats-officedocument.presentationml.slide+xml"/>
  <Override PartName="/ppt/tags/tag94.xml" ContentType="application/vnd.openxmlformats-officedocument.presentationml.tags+xml"/>
  <Override PartName="/ppt/tags/tag115.xml" ContentType="application/vnd.openxmlformats-officedocument.presentationml.tags+xml"/>
  <Override PartName="/ppt/tags/tag124.xml" ContentType="application/vnd.openxmlformats-officedocument.presentationml.tags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tags/tag134.xml" ContentType="application/vnd.openxmlformats-officedocument.presentationml.tags+xml"/>
  <Override PartName="/ppt/tags/tag12.xml" ContentType="application/vnd.openxmlformats-officedocument.presentationml.tags+xml"/>
  <Override PartName="/ppt/theme/theme1.xml" ContentType="application/vnd.openxmlformats-officedocument.theme+xml"/>
  <Override PartName="/ppt/notesSlides/notesSlide2.xml" ContentType="application/vnd.openxmlformats-officedocument.presentationml.notesSlide+xml"/>
  <Override PartName="/ppt/tags/tag22.xml" ContentType="application/vnd.openxmlformats-officedocument.presentationml.tags+xml"/>
  <Override PartName="/ppt/tags/tag99.xml" ContentType="application/vnd.openxmlformats-officedocument.presentationml.tags+xml"/>
  <Override PartName="/ppt/tags/tag31.xml" ContentType="application/vnd.openxmlformats-officedocument.presentationml.tags+xml"/>
  <Override PartName="/ppt/tags/tag41.xml" ContentType="application/vnd.openxmlformats-officedocument.presentationml.tags+xml"/>
  <Override PartName="/ppt/tags/tag7.xml" ContentType="application/vnd.openxmlformats-officedocument.presentationml.tags+xml"/>
  <Override PartName="/ppt/tags/tag50.xml" ContentType="application/vnd.openxmlformats-officedocument.presentationml.tags+xml"/>
  <Override PartName="/ppt/tags/tag18.xml" ContentType="application/vnd.openxmlformats-officedocument.presentationml.tags+xml"/>
  <Default Extension="jpeg" ContentType="image/jpeg"/>
  <Override PartName="/ppt/tags/tag60.xml" ContentType="application/vnd.openxmlformats-officedocument.presentationml.tags+xml"/>
  <Override PartName="/ppt/tags/tag28.xml" ContentType="application/vnd.openxmlformats-officedocument.presentationml.tags+xml"/>
  <Override PartName="/ppt/slides/slide13.xml" ContentType="application/vnd.openxmlformats-officedocument.presentationml.slide+xml"/>
  <Override PartName="/ppt/tags/tag70.xml" ContentType="application/vnd.openxmlformats-officedocument.presentationml.tags+xml"/>
  <Override PartName="/ppt/tags/tag37.xml" ContentType="application/vnd.openxmlformats-officedocument.presentationml.tags+xml"/>
  <Override PartName="/ppt/slides/slide23.xml" ContentType="application/vnd.openxmlformats-officedocument.presentationml.slide+xml"/>
  <Override PartName="/ppt/tags/tag100.xml" ContentType="application/vnd.openxmlformats-officedocument.presentationml.tags+xml"/>
  <Override PartName="/ppt/tags/tag47.xml" ContentType="application/vnd.openxmlformats-officedocument.presentationml.tags+xml"/>
  <Override PartName="/ppt/slides/slide32.xml" ContentType="application/vnd.openxmlformats-officedocument.presentationml.slide+xml"/>
  <Override PartName="/ppt/slides/slide4.xml" ContentType="application/vnd.openxmlformats-officedocument.presentationml.slide+xml"/>
  <Override PartName="/ppt/tags/tag56.xml" ContentType="application/vnd.openxmlformats-officedocument.presentationml.tags+xml"/>
  <Override PartName="/ppt/tags/tag110.xml" ContentType="application/vnd.openxmlformats-officedocument.presentationml.tags+xml"/>
  <Override PartName="/ppt/tags/tag66.xml" ContentType="application/vnd.openxmlformats-officedocument.presentationml.tags+xml"/>
  <Override PartName="/ppt/slides/slide19.xml" ContentType="application/vnd.openxmlformats-officedocument.presentationml.slide+xml"/>
  <Override PartName="/ppt/tags/tag75.xml" ContentType="application/vnd.openxmlformats-officedocument.presentationml.tags+xml"/>
  <Override PartName="/ppt/slides/slide29.xml" ContentType="application/vnd.openxmlformats-officedocument.presentationml.slide+xml"/>
  <Override PartName="/ppt/tags/tag85.xml" ContentType="application/vnd.openxmlformats-officedocument.presentationml.tags+xml"/>
  <Override PartName="/ppt/tags/tag106.xml" ContentType="application/vnd.openxmlformats-officedocument.presentationml.tags+xml"/>
  <Override PartName="/ppt/slides/slide38.xml" ContentType="application/vnd.openxmlformats-officedocument.presentationml.slide+xml"/>
  <Override PartName="/ppt/tags/tag95.xml" ContentType="application/vnd.openxmlformats-officedocument.presentationml.tags+xml"/>
  <Override PartName="/ppt/tags/tag116.xml" ContentType="application/vnd.openxmlformats-officedocument.presentationml.tags+xml"/>
  <Override PartName="/ppt/tags/tag125.xml" ContentType="application/vnd.openxmlformats-officedocument.presentationml.tags+xml"/>
  <Override PartName="/ppt/tags/tag2.xml" ContentType="application/vnd.openxmlformats-officedocument.presentationml.tags+xml"/>
  <Override PartName="/ppt/tags/tag135.xml" ContentType="application/vnd.openxmlformats-officedocument.presentationml.tags+xml"/>
  <Override PartName="/ppt/tags/tag13.xml" ContentType="application/vnd.openxmlformats-officedocument.presentationml.tags+xml"/>
  <Override PartName="/ppt/theme/theme2.xml" ContentType="application/vnd.openxmlformats-officedocument.theme+xml"/>
  <Override PartName="/ppt/notesSlides/notesSlide3.xml" ContentType="application/vnd.openxmlformats-officedocument.presentationml.notesSlide+xml"/>
  <Override PartName="/ppt/tags/tag23.xml" ContentType="application/vnd.openxmlformats-officedocument.presentationml.tags+xml"/>
  <Override PartName="/ppt/tags/tag32.xml" ContentType="application/vnd.openxmlformats-officedocument.presentationml.tags+xml"/>
  <Override PartName="/ppt/tags/tag42.xml" ContentType="application/vnd.openxmlformats-officedocument.presentationml.tags+xml"/>
  <Override PartName="/ppt/tags/tag8.xml" ContentType="application/vnd.openxmlformats-officedocument.presentationml.tags+xml"/>
  <Override PartName="/ppt/tags/tag51.xml" ContentType="application/vnd.openxmlformats-officedocument.presentationml.tags+xml"/>
  <Override PartName="/ppt/tags/tag19.xml" ContentType="application/vnd.openxmlformats-officedocument.presentationml.tags+xml"/>
  <Override PartName="/ppt/tags/tag61.xml" ContentType="application/vnd.openxmlformats-officedocument.presentationml.tags+xml"/>
  <Override PartName="/ppt/tags/tag29.xml" ContentType="application/vnd.openxmlformats-officedocument.presentationml.tags+xml"/>
  <Override PartName="/ppt/slides/slide14.xml" ContentType="application/vnd.openxmlformats-officedocument.presentationml.slide+xml"/>
  <Override PartName="/ppt/tags/tag38.xml" ContentType="application/vnd.openxmlformats-officedocument.presentationml.tags+xml"/>
  <Override PartName="/ppt/tags/tag71.xml" ContentType="application/vnd.openxmlformats-officedocument.presentationml.tags+xml"/>
  <Override PartName="/ppt/slides/slide24.xml" ContentType="application/vnd.openxmlformats-officedocument.presentationml.slide+xml"/>
  <Default Extension="bin" ContentType="application/vnd.openxmlformats-officedocument.presentationml.printerSettings"/>
  <Override PartName="/ppt/tags/tag80.xml" ContentType="application/vnd.openxmlformats-officedocument.presentationml.tags+xml"/>
  <Override PartName="/ppt/tags/tag48.xml" ContentType="application/vnd.openxmlformats-officedocument.presentationml.tags+xml"/>
  <Override PartName="/ppt/slides/slide33.xml" ContentType="application/vnd.openxmlformats-officedocument.presentationml.slide+xml"/>
  <Override PartName="/ppt/slides/slide5.xml" ContentType="application/vnd.openxmlformats-officedocument.presentationml.slide+xml"/>
  <Default Extension="xml" ContentType="application/xml"/>
  <Override PartName="/ppt/tags/tag57.xml" ContentType="application/vnd.openxmlformats-officedocument.presentationml.tags+xml"/>
  <Override PartName="/ppt/tags/tag90.xml" ContentType="application/vnd.openxmlformats-officedocument.presentationml.tags+xml"/>
  <Override PartName="/ppt/tableStyles.xml" ContentType="application/vnd.openxmlformats-officedocument.presentationml.tableStyles+xml"/>
  <Override PartName="/ppt/tags/tag101.xml" ContentType="application/vnd.openxmlformats-officedocument.presentationml.tags+xml"/>
  <Override PartName="/ppt/tags/tag111.xml" ContentType="application/vnd.openxmlformats-officedocument.presentationml.tags+xml"/>
  <Override PartName="/ppt/tags/tag67.xml" ContentType="application/vnd.openxmlformats-officedocument.presentationml.tags+xml"/>
  <Override PartName="/ppt/tags/tag120.xml" ContentType="application/vnd.openxmlformats-officedocument.presentationml.tags+xml"/>
  <Override PartName="/ppt/tags/tag76.xml" ContentType="application/vnd.openxmlformats-officedocument.presentationml.tags+xml"/>
  <Override PartName="/ppt/tags/tag130.xml" ContentType="application/vnd.openxmlformats-officedocument.presentationml.tags+xml"/>
  <Override PartName="/ppt/tags/tag86.xml" ContentType="application/vnd.openxmlformats-officedocument.presentationml.tags+xml"/>
  <Override PartName="/ppt/tags/tag107.xml" ContentType="application/vnd.openxmlformats-officedocument.presentationml.tags+xml"/>
  <Override PartName="/ppt/slides/slide39.xml" ContentType="application/vnd.openxmlformats-officedocument.presentationml.slide+xml"/>
  <Override PartName="/ppt/tags/tag140.xml" ContentType="application/vnd.openxmlformats-officedocument.presentationml.tags+xml"/>
  <Override PartName="/docProps/app.xml" ContentType="application/vnd.openxmlformats-officedocument.extended-properties+xml"/>
  <Override PartName="/ppt/tags/tag96.xml" ContentType="application/vnd.openxmlformats-officedocument.presentationml.tags+xml"/>
  <Override PartName="/ppt/tags/tag117.xml" ContentType="application/vnd.openxmlformats-officedocument.presentationml.tags+xml"/>
  <Override PartName="/ppt/tags/tag126.xml" ContentType="application/vnd.openxmlformats-officedocument.presentationml.tags+xml"/>
  <Override PartName="/docProps/core.xml" ContentType="application/vnd.openxmlformats-package.core-properties+xml"/>
  <Override PartName="/ppt/tags/tag3.xml" ContentType="application/vnd.openxmlformats-officedocument.presentationml.tags+xml"/>
  <Override PartName="/ppt/tags/tag136.xml" ContentType="application/vnd.openxmlformats-officedocument.presentationml.tags+xml"/>
  <Override PartName="/ppt/tags/tag14.xml" ContentType="application/vnd.openxmlformats-officedocument.presentationml.tags+xml"/>
  <Override PartName="/ppt/theme/theme3.xml" ContentType="application/vnd.openxmlformats-officedocument.theme+xml"/>
  <Override PartName="/ppt/notesSlides/notesSlide4.xml" ContentType="application/vnd.openxmlformats-officedocument.presentationml.notesSlide+xml"/>
  <Override PartName="/ppt/tags/tag24.xml" ContentType="application/vnd.openxmlformats-officedocument.presentationml.tags+xml"/>
  <Override PartName="/ppt/tags/tag33.xml" ContentType="application/vnd.openxmlformats-officedocument.presentationml.tags+xml"/>
  <Override PartName="/ppt/tags/tag43.xml" ContentType="application/vnd.openxmlformats-officedocument.presentationml.tags+xml"/>
  <Override PartName="/ppt/tags/tag9.xml" ContentType="application/vnd.openxmlformats-officedocument.presentationml.tags+xml"/>
  <Override PartName="/ppt/slideLayouts/slideLayout1.xml" ContentType="application/vnd.openxmlformats-officedocument.presentationml.slideLayout+xml"/>
  <Override PartName="/ppt/tags/tag52.xml" ContentType="application/vnd.openxmlformats-officedocument.presentationml.tags+xml"/>
  <Override PartName="/ppt/tags/tag62.xml" ContentType="application/vnd.openxmlformats-officedocument.presentationml.tags+xml"/>
  <Override PartName="/ppt/slides/slide15.xml" ContentType="application/vnd.openxmlformats-officedocument.presentationml.slide+xml"/>
  <Override PartName="/ppt/tags/tag39.xml" ContentType="application/vnd.openxmlformats-officedocument.presentationml.tags+xml"/>
  <Override PartName="/ppt/tags/tag72.xml" ContentType="application/vnd.openxmlformats-officedocument.presentationml.tags+xml"/>
  <Override PartName="/ppt/slides/slide25.xml" ContentType="application/vnd.openxmlformats-officedocument.presentationml.slide+xml"/>
  <Override PartName="/ppt/tags/tag81.xml" ContentType="application/vnd.openxmlformats-officedocument.presentationml.tags+xml"/>
  <Override PartName="/ppt/tags/tag49.xml" ContentType="application/vnd.openxmlformats-officedocument.presentationml.tags+xml"/>
  <Override PartName="/ppt/slides/slide34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Override PartName="/ppt/tags/tag58.xml" ContentType="application/vnd.openxmlformats-officedocument.presentationml.tags+xml"/>
  <Override PartName="/ppt/tags/tag91.xml" ContentType="application/vnd.openxmlformats-officedocument.presentationml.tags+xml"/>
  <Override PartName="/ppt/tags/tag102.xml" ContentType="application/vnd.openxmlformats-officedocument.presentationml.tags+xml"/>
  <Override PartName="/ppt/tags/tag112.xml" ContentType="application/vnd.openxmlformats-officedocument.presentationml.tags+xml"/>
  <Override PartName="/ppt/tags/tag121.xml" ContentType="application/vnd.openxmlformats-officedocument.presentationml.tags+xml"/>
  <Override PartName="/ppt/tags/tag68.xml" ContentType="application/vnd.openxmlformats-officedocument.presentationml.tags+xml"/>
  <Override PartName="/ppt/tags/tag77.xml" ContentType="application/vnd.openxmlformats-officedocument.presentationml.tags+xml"/>
  <Override PartName="/ppt/tags/tag131.xml" ContentType="application/vnd.openxmlformats-officedocument.presentationml.tags+xml"/>
  <Override PartName="/ppt/tags/tag87.xml" ContentType="application/vnd.openxmlformats-officedocument.presentationml.tags+xml"/>
  <Override PartName="/ppt/tags/tag108.xml" ContentType="application/vnd.openxmlformats-officedocument.presentationml.tags+xml"/>
  <Override PartName="/ppt/tags/tag97.xml" ContentType="application/vnd.openxmlformats-officedocument.presentationml.tags+xml"/>
  <Override PartName="/ppt/tags/tag118.xml" ContentType="application/vnd.openxmlformats-officedocument.presentationml.tags+xml"/>
  <Override PartName="/ppt/tags/tag127.xml" ContentType="application/vnd.openxmlformats-officedocument.presentationml.tags+xml"/>
  <Override PartName="/ppt/tags/tag4.xml" ContentType="application/vnd.openxmlformats-officedocument.presentationml.tags+xml"/>
  <Override PartName="/ppt/tags/tag137.xml" ContentType="application/vnd.openxmlformats-officedocument.presentationml.tags+xml"/>
  <Override PartName="/ppt/tags/tag15.xml" ContentType="application/vnd.openxmlformats-officedocument.presentationml.tags+xml"/>
  <Override PartName="/ppt/notesSlides/notesSlide5.xml" ContentType="application/vnd.openxmlformats-officedocument.presentationml.notesSlide+xml"/>
  <Override PartName="/ppt/tags/tag25.xml" ContentType="application/vnd.openxmlformats-officedocument.presentationml.tags+xml"/>
  <Override PartName="/ppt/slides/slide10.xml" ContentType="application/vnd.openxmlformats-officedocument.presentationml.slide+xml"/>
  <Override PartName="/ppt/commentAuthors.xml" ContentType="application/vnd.openxmlformats-officedocument.presentationml.commentAuthors+xml"/>
  <Override PartName="/ppt/tags/tag34.xml" ContentType="application/vnd.openxmlformats-officedocument.presentationml.tags+xml"/>
  <Override PartName="/ppt/slides/slide20.xml" ContentType="application/vnd.openxmlformats-officedocument.presentationml.slide+xml"/>
  <Override PartName="/ppt/tags/tag44.xml" ContentType="application/vnd.openxmlformats-officedocument.presentationml.tags+xml"/>
  <Override PartName="/ppt/slides/slide1.xml" ContentType="application/vnd.openxmlformats-officedocument.presentationml.slide+xml"/>
  <Override PartName="/ppt/tags/tag53.xml" ContentType="application/vnd.openxmlformats-officedocument.presentationml.tags+xml"/>
  <Override PartName="/ppt/slideLayouts/slideLayout2.xml" ContentType="application/vnd.openxmlformats-officedocument.presentationml.slideLayout+xml"/>
  <Override PartName="/ppt/tags/tag63.xml" ContentType="application/vnd.openxmlformats-officedocument.presentationml.tags+xml"/>
  <Override PartName="/ppt/slides/slide16.xml" ContentType="application/vnd.openxmlformats-officedocument.presentationml.slide+xml"/>
  <Override PartName="/ppt/viewProps.xml" ContentType="application/vnd.openxmlformats-officedocument.presentationml.viewProps+xml"/>
  <Default Extension="rels" ContentType="application/vnd.openxmlformats-package.relationships+xml"/>
  <Override PartName="/ppt/slides/slide26.xml" ContentType="application/vnd.openxmlformats-officedocument.presentationml.slide+xml"/>
  <Override PartName="/ppt/tags/tag82.xml" ContentType="application/vnd.openxmlformats-officedocument.presentationml.tags+xml"/>
  <Override PartName="/ppt/tags/tag103.xml" ContentType="application/vnd.openxmlformats-officedocument.presentationml.tags+xml"/>
  <Override PartName="/ppt/slides/slide35.xml" ContentType="application/vnd.openxmlformats-officedocument.presentationml.slide+xml"/>
  <Override PartName="/ppt/slides/slide7.xml" ContentType="application/vnd.openxmlformats-officedocument.presentationml.slide+xml"/>
  <Override PartName="/ppt/tags/tag59.xml" ContentType="application/vnd.openxmlformats-officedocument.presentationml.tags+xml"/>
  <Override PartName="/ppt/tags/tag92.xml" ContentType="application/vnd.openxmlformats-officedocument.presentationml.tags+xml"/>
  <Override PartName="/ppt/tags/tag113.xml" ContentType="application/vnd.openxmlformats-officedocument.presentationml.tags+xml"/>
  <Override PartName="/ppt/tags/tag122.xml" ContentType="application/vnd.openxmlformats-officedocument.presentationml.tags+xml"/>
  <Override PartName="/ppt/tags/tag69.xml" ContentType="application/vnd.openxmlformats-officedocument.presentationml.tags+xml"/>
  <Override PartName="/ppt/tags/tag78.xml" ContentType="application/vnd.openxmlformats-officedocument.presentationml.tags+xml"/>
  <Override PartName="/ppt/tags/tag132.xml" ContentType="application/vnd.openxmlformats-officedocument.presentationml.tags+xml"/>
  <Override PartName="/ppt/tags/tag10.xml" ContentType="application/vnd.openxmlformats-officedocument.presentationml.tags+xml"/>
  <Override PartName="/ppt/presProps.xml" ContentType="application/vnd.openxmlformats-officedocument.presentationml.presProps+xml"/>
  <Override PartName="/ppt/tags/tag88.xml" ContentType="application/vnd.openxmlformats-officedocument.presentationml.tags+xml"/>
  <Override PartName="/ppt/tags/tag109.xml" ContentType="application/vnd.openxmlformats-officedocument.presentationml.tags+xml"/>
  <Override PartName="/ppt/tags/tag20.xml" ContentType="application/vnd.openxmlformats-officedocument.presentationml.tags+xml"/>
  <Override PartName="/ppt/presentation.xml" ContentType="application/vnd.openxmlformats-officedocument.presentationml.presentation.main+xml"/>
  <Override PartName="/ppt/tags/tag119.xml" ContentType="application/vnd.openxmlformats-officedocument.presentationml.tags+xml"/>
  <Override PartName="/ppt/tags/tag128.xml" ContentType="application/vnd.openxmlformats-officedocument.presentationml.tags+xml"/>
  <Override PartName="/ppt/tags/tag5.xml" ContentType="application/vnd.openxmlformats-officedocument.presentationml.tags+xml"/>
  <Override PartName="/ppt/tags/tag138.xml" ContentType="application/vnd.openxmlformats-officedocument.presentationml.tags+xml"/>
  <Override PartName="/ppt/tags/tag16.xml" ContentType="application/vnd.openxmlformats-officedocument.presentationml.tags+xml"/>
  <Override PartName="/ppt/notesSlides/notesSlide6.xml" ContentType="application/vnd.openxmlformats-officedocument.presentationml.notesSlide+xml"/>
  <Override PartName="/ppt/tags/tag26.xml" ContentType="application/vnd.openxmlformats-officedocument.presentationml.tags+xml"/>
  <Override PartName="/ppt/slides/slide11.xml" ContentType="application/vnd.openxmlformats-officedocument.presentationml.slide+xml"/>
  <Override PartName="/ppt/tags/tag35.xml" ContentType="application/vnd.openxmlformats-officedocument.presentationml.tags+xml"/>
  <Override PartName="/ppt/slides/slide21.xml" ContentType="application/vnd.openxmlformats-officedocument.presentationml.slide+xml"/>
  <Override PartName="/ppt/tags/tag45.xml" ContentType="application/vnd.openxmlformats-officedocument.presentationml.tags+xml"/>
  <Override PartName="/ppt/slides/slide30.xml" ContentType="application/vnd.openxmlformats-officedocument.presentationml.slide+xml"/>
  <Override PartName="/ppt/slides/slide2.xml" ContentType="application/vnd.openxmlformats-officedocument.presentationml.slide+xml"/>
  <Override PartName="/ppt/tags/tag54.xml" ContentType="application/vnd.openxmlformats-officedocument.presentationml.tags+xml"/>
  <Override PartName="/ppt/handoutMasters/handoutMaster1.xml" ContentType="application/vnd.openxmlformats-officedocument.presentationml.handoutMaster+xml"/>
  <Override PartName="/ppt/slides/slide40.xml" ContentType="application/vnd.openxmlformats-officedocument.presentationml.slide+xml"/>
  <Override PartName="/ppt/tags/tag64.xml" ContentType="application/vnd.openxmlformats-officedocument.presentationml.tags+xml"/>
  <Override PartName="/ppt/slides/slide17.xml" ContentType="application/vnd.openxmlformats-officedocument.presentationml.slide+xml"/>
  <Override PartName="/ppt/tags/tag73.xml" ContentType="application/vnd.openxmlformats-officedocument.presentationml.tags+xml"/>
  <Override PartName="/ppt/slides/slide27.xml" ContentType="application/vnd.openxmlformats-officedocument.presentationml.slide+xml"/>
  <Override PartName="/ppt/tags/tag83.xml" ContentType="application/vnd.openxmlformats-officedocument.presentationml.tags+xml"/>
  <Override PartName="/ppt/tags/tag104.xml" ContentType="application/vnd.openxmlformats-officedocument.presentationml.tags+xml"/>
  <Override PartName="/ppt/slides/slide36.xml" ContentType="application/vnd.openxmlformats-officedocument.presentationml.slide+xml"/>
  <Override PartName="/ppt/slides/slide8.xml" ContentType="application/vnd.openxmlformats-officedocument.presentationml.slide+xml"/>
  <Override PartName="/ppt/tags/tag93.xml" ContentType="application/vnd.openxmlformats-officedocument.presentationml.tags+xml"/>
  <Override PartName="/ppt/tags/tag114.xml" ContentType="application/vnd.openxmlformats-officedocument.presentationml.tags+xml"/>
  <Override PartName="/ppt/tags/tag123.xml" ContentType="application/vnd.openxmlformats-officedocument.presentationml.tags+xml"/>
  <Override PartName="/ppt/tags/tag79.xml" ContentType="application/vnd.openxmlformats-officedocument.presentationml.tags+xml"/>
  <Override PartName="/ppt/tags/tag133.xml" ContentType="application/vnd.openxmlformats-officedocument.presentationml.tags+xml"/>
  <Override PartName="/ppt/tags/tag11.xml" ContentType="application/vnd.openxmlformats-officedocument.presentationml.tags+xml"/>
  <Override PartName="/ppt/tags/tag89.xml" ContentType="application/vnd.openxmlformats-officedocument.presentationml.tags+xml"/>
  <Override PartName="/ppt/notesSlides/notesSlide1.xml" ContentType="application/vnd.openxmlformats-officedocument.presentationml.notesSlide+xml"/>
  <Override PartName="/ppt/tags/tag21.xml" ContentType="application/vnd.openxmlformats-officedocument.presentationml.tags+xml"/>
  <Override PartName="/ppt/tags/tag98.xml" ContentType="application/vnd.openxmlformats-officedocument.presentationml.tags+xml"/>
  <Override PartName="/ppt/tags/tag30.xml" ContentType="application/vnd.openxmlformats-officedocument.presentationml.tags+xml"/>
  <Override PartName="/ppt/tags/tag129.xml" ContentType="application/vnd.openxmlformats-officedocument.presentationml.tags+xml"/>
  <Override PartName="/ppt/tags/tag40.xml" ContentType="application/vnd.openxmlformats-officedocument.presentationml.tags+xml"/>
  <Override PartName="/ppt/tags/tag6.xml" ContentType="application/vnd.openxmlformats-officedocument.presentationml.tags+xml"/>
  <Override PartName="/ppt/tags/tag139.xml" ContentType="application/vnd.openxmlformats-officedocument.presentationml.tags+xml"/>
  <Override PartName="/ppt/tags/tag17.xml" ContentType="application/vnd.openxmlformats-officedocument.presentationml.tags+xml"/>
  <Override PartName="/ppt/tags/tag27.xml" ContentType="application/vnd.openxmlformats-officedocument.presentationml.tags+xml"/>
  <Override PartName="/ppt/slides/slide12.xml" ContentType="application/vnd.openxmlformats-officedocument.presentationml.slide+xml"/>
  <Override PartName="/ppt/tags/tag36.xml" ContentType="application/vnd.openxmlformats-officedocument.presentationml.tags+xml"/>
  <Override PartName="/ppt/slides/slide22.xml" ContentType="application/vnd.openxmlformats-officedocument.presentationml.slide+xml"/>
  <Override PartName="/ppt/tags/tag46.xml" ContentType="application/vnd.openxmlformats-officedocument.presentationml.tags+xml"/>
  <Override PartName="/ppt/slides/slide31.xml" ContentType="application/vnd.openxmlformats-officedocument.presentationml.slide+xml"/>
  <Override PartName="/ppt/slides/slide3.xml" ContentType="application/vnd.openxmlformats-officedocument.presentationml.slide+xml"/>
  <Override PartName="/ppt/tags/tag55.xml" ContentType="application/vnd.openxmlformats-officedocument.presentationml.tags+xml"/>
  <Override PartName="/ppt/slideMasters/slideMaster1.xml" ContentType="application/vnd.openxmlformats-officedocument.presentationml.slideMaster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SpecialPlsOnTitleSld="0" saveSubsetFonts="1">
  <p:sldMasterIdLst>
    <p:sldMasterId id="2147483663" r:id="rId1"/>
  </p:sldMasterIdLst>
  <p:notesMasterIdLst>
    <p:notesMasterId r:id="rId42"/>
  </p:notesMasterIdLst>
  <p:handoutMasterIdLst>
    <p:handoutMasterId r:id="rId43"/>
  </p:handoutMasterIdLst>
  <p:sldIdLst>
    <p:sldId id="256" r:id="rId2"/>
    <p:sldId id="386" r:id="rId3"/>
    <p:sldId id="491" r:id="rId4"/>
    <p:sldId id="387" r:id="rId5"/>
    <p:sldId id="388" r:id="rId6"/>
    <p:sldId id="390" r:id="rId7"/>
    <p:sldId id="391" r:id="rId8"/>
    <p:sldId id="392" r:id="rId9"/>
    <p:sldId id="393" r:id="rId10"/>
    <p:sldId id="394" r:id="rId11"/>
    <p:sldId id="397" r:id="rId12"/>
    <p:sldId id="450" r:id="rId13"/>
    <p:sldId id="451" r:id="rId14"/>
    <p:sldId id="404" r:id="rId15"/>
    <p:sldId id="436" r:id="rId16"/>
    <p:sldId id="407" r:id="rId17"/>
    <p:sldId id="438" r:id="rId18"/>
    <p:sldId id="463" r:id="rId19"/>
    <p:sldId id="440" r:id="rId20"/>
    <p:sldId id="464" r:id="rId21"/>
    <p:sldId id="441" r:id="rId22"/>
    <p:sldId id="452" r:id="rId23"/>
    <p:sldId id="444" r:id="rId24"/>
    <p:sldId id="415" r:id="rId25"/>
    <p:sldId id="421" r:id="rId26"/>
    <p:sldId id="477" r:id="rId27"/>
    <p:sldId id="468" r:id="rId28"/>
    <p:sldId id="469" r:id="rId29"/>
    <p:sldId id="470" r:id="rId30"/>
    <p:sldId id="493" r:id="rId31"/>
    <p:sldId id="492" r:id="rId32"/>
    <p:sldId id="487" r:id="rId33"/>
    <p:sldId id="490" r:id="rId34"/>
    <p:sldId id="449" r:id="rId35"/>
    <p:sldId id="427" r:id="rId36"/>
    <p:sldId id="428" r:id="rId37"/>
    <p:sldId id="429" r:id="rId38"/>
    <p:sldId id="430" r:id="rId39"/>
    <p:sldId id="431" r:id="rId40"/>
    <p:sldId id="485" r:id="rId41"/>
  </p:sldIdLst>
  <p:sldSz cx="9144000" cy="6858000" type="screen4x3"/>
  <p:notesSz cx="7315200" cy="9601200"/>
  <p:defaultTextStyle>
    <a:defPPr>
      <a:defRPr lang="fr-FR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 xmlns:p="http://schemas.openxmlformats.org/presentationml/2006/main" xmlns:r="http://schemas.openxmlformats.org/officeDocument/2006/relationships" xmlns:a="http://schemas.openxmlformats.org/drawingml/2006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:p="http://schemas.openxmlformats.org/presentationml/2006/main" xmlns:r="http://schemas.openxmlformats.org/officeDocument/2006/relationships" xmlns:a="http://schemas.openxmlformats.org/drawingml/2006/main" xmlns="">
        <p15:guide id="1" orient="horz" pos="3024" userDrawn="1">
          <p15:clr>
            <a:srgbClr val="A4A3A4"/>
          </p15:clr>
        </p15:guide>
        <p15:guide id="2" pos="2304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mAuthor id="1" name="Manon Brière" initials="MB" lastIdx="7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>
          <a:srgbClr val="FF0000"/>
        </p14:laserClr>
      </p:ext>
      <p:ext uri="{2FDB2607-1784-4EEB-B798-7EB5836EED8A}">
        <p14:showMediaCtrls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"/>
      </p:ext>
    </p:extLst>
  </p:showPr>
  <p:clrMru>
    <a:srgbClr val="E36D26"/>
    <a:srgbClr val="287ABF"/>
    <a:srgbClr val="E5F4F7"/>
    <a:srgbClr val="CCE9EF"/>
    <a:srgbClr val="9ACB7A"/>
    <a:srgbClr val="CBE67E"/>
    <a:srgbClr val="7ED47E"/>
    <a:srgbClr val="C1F36F"/>
    <a:srgbClr val="8DBEE7"/>
    <a:srgbClr val="E36C0A"/>
  </p:clrMru>
  <p:extLst>
    <p:ext uri="{E76CE94A-603C-4142-B9EB-6D1370010A27}">
      <p14:discardImageEditData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0"/>
    </p:ext>
    <p:ext uri="{D31A062A-798A-4329-ABDD-BBA856620510}">
      <p14:defaultImageDpi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20"/>
    </p:ext>
    <p:ext uri="{FD5EFAAD-0ECE-453E-9831-46B23BE46B34}">
      <p15:chartTrackingRefBased xmlns:p15="http://schemas.microsoft.com/office/powerpoint/2012/main" xmlns:p="http://schemas.openxmlformats.org/presentationml/2006/main" xmlns:r="http://schemas.openxmlformats.org/officeDocument/2006/relationships" xmlns:a="http://schemas.openxmlformats.org/drawingml/2006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2833802-FEF1-4C79-8D5D-14CF1EAF98D9}" styleName="Style léger 2 - Accentuation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6866" autoAdjust="0"/>
    <p:restoredTop sz="94374" autoAdjust="0"/>
  </p:normalViewPr>
  <p:slideViewPr>
    <p:cSldViewPr>
      <p:cViewPr varScale="1">
        <p:scale>
          <a:sx n="147" d="100"/>
          <a:sy n="147" d="100"/>
        </p:scale>
        <p:origin x="-952" y="-1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894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4" d="100"/>
          <a:sy n="64" d="100"/>
        </p:scale>
        <p:origin x="2724" y="84"/>
      </p:cViewPr>
      <p:guideLst>
        <p:guide orient="horz" pos="3024"/>
        <p:guide pos="2304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46" Type="http://schemas.openxmlformats.org/officeDocument/2006/relationships/presProps" Target="presProps.xml"/><Relationship Id="rId47" Type="http://schemas.openxmlformats.org/officeDocument/2006/relationships/viewProps" Target="viewProps.xml"/><Relationship Id="rId48" Type="http://schemas.openxmlformats.org/officeDocument/2006/relationships/theme" Target="theme/theme1.xml"/><Relationship Id="rId49" Type="http://schemas.openxmlformats.org/officeDocument/2006/relationships/tableStyles" Target="tableStyles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notesMaster" Target="notesMasters/notesMaster1.xml"/><Relationship Id="rId43" Type="http://schemas.openxmlformats.org/officeDocument/2006/relationships/handoutMaster" Target="handoutMasters/handoutMaster1.xml"/><Relationship Id="rId44" Type="http://schemas.openxmlformats.org/officeDocument/2006/relationships/printerSettings" Target="printerSettings/printerSettings1.bin"/><Relationship Id="rId45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 bwMode="auto">
          <a:xfrm>
            <a:off x="1" y="0"/>
            <a:ext cx="3170030" cy="4795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6650" tIns="48326" rIns="96650" bIns="48326" numCol="1" anchor="t" anchorCtr="0" compatLnSpc="1">
            <a:prstTxWarp prst="textNoShape">
              <a:avLst/>
            </a:prstTxWarp>
          </a:bodyPr>
          <a:lstStyle>
            <a:lvl1pPr defTabSz="966401" eaLnBrk="1" hangingPunct="1">
              <a:defRPr sz="1300"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endParaRPr lang="fr-CA" alt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 bwMode="auto">
          <a:xfrm>
            <a:off x="4143518" y="0"/>
            <a:ext cx="3170030" cy="4795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6650" tIns="48326" rIns="96650" bIns="48326" numCol="1" anchor="t" anchorCtr="0" compatLnSpc="1">
            <a:prstTxWarp prst="textNoShape">
              <a:avLst/>
            </a:prstTxWarp>
          </a:bodyPr>
          <a:lstStyle>
            <a:lvl1pPr algn="r" defTabSz="966401" eaLnBrk="1" hangingPunct="1">
              <a:defRPr sz="1300"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72E9EF23-CE86-4A80-BDD1-7AA6F6E732BC}" type="datetimeFigureOut">
              <a:rPr lang="fr-CA" altLang="fr-FR"/>
              <a:pPr>
                <a:defRPr/>
              </a:pPr>
              <a:t>30/08/16</a:t>
            </a:fld>
            <a:endParaRPr lang="fr-CA" alt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 bwMode="auto">
          <a:xfrm>
            <a:off x="1" y="9119995"/>
            <a:ext cx="3170030" cy="4795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6650" tIns="48326" rIns="96650" bIns="48326" numCol="1" anchor="b" anchorCtr="0" compatLnSpc="1">
            <a:prstTxWarp prst="textNoShape">
              <a:avLst/>
            </a:prstTxWarp>
          </a:bodyPr>
          <a:lstStyle>
            <a:lvl1pPr defTabSz="966401" eaLnBrk="1" hangingPunct="1">
              <a:defRPr sz="1300"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endParaRPr lang="fr-CA" alt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 bwMode="auto">
          <a:xfrm>
            <a:off x="4143518" y="9119995"/>
            <a:ext cx="3170030" cy="4795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6650" tIns="48326" rIns="96650" bIns="48326" numCol="1" anchor="b" anchorCtr="0" compatLnSpc="1">
            <a:prstTxWarp prst="textNoShape">
              <a:avLst/>
            </a:prstTxWarp>
          </a:bodyPr>
          <a:lstStyle>
            <a:lvl1pPr algn="r" defTabSz="966401" eaLnBrk="1" hangingPunct="1">
              <a:defRPr sz="1300">
                <a:latin typeface="Calibri" pitchFamily="34" charset="0"/>
              </a:defRPr>
            </a:lvl1pPr>
          </a:lstStyle>
          <a:p>
            <a:fld id="{E40DE331-272E-4C0A-AD28-A1372719335F}" type="slidenum">
              <a:rPr lang="fr-CA" altLang="fr-FR"/>
              <a:pPr/>
              <a:t>‹#›</a:t>
            </a:fld>
            <a:endParaRPr lang="fr-CA" altLang="fr-FR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0100648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 bwMode="auto">
          <a:xfrm>
            <a:off x="1" y="0"/>
            <a:ext cx="3170030" cy="4795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6650" tIns="48326" rIns="96650" bIns="48326" numCol="1" anchor="t" anchorCtr="0" compatLnSpc="1">
            <a:prstTxWarp prst="textNoShape">
              <a:avLst/>
            </a:prstTxWarp>
          </a:bodyPr>
          <a:lstStyle>
            <a:lvl1pPr defTabSz="966401" eaLnBrk="1" hangingPunct="1">
              <a:defRPr sz="1300"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endParaRPr lang="fr-CA" alt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 bwMode="auto">
          <a:xfrm>
            <a:off x="4143518" y="0"/>
            <a:ext cx="3170030" cy="4795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6650" tIns="48326" rIns="96650" bIns="48326" numCol="1" anchor="t" anchorCtr="0" compatLnSpc="1">
            <a:prstTxWarp prst="textNoShape">
              <a:avLst/>
            </a:prstTxWarp>
          </a:bodyPr>
          <a:lstStyle>
            <a:lvl1pPr algn="r" defTabSz="966401" eaLnBrk="1" hangingPunct="1">
              <a:defRPr sz="1300"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1CDF9B76-35F4-4EB3-A85F-2B26ADCBD0ED}" type="datetimeFigureOut">
              <a:rPr lang="fr-CA" altLang="fr-FR"/>
              <a:pPr>
                <a:defRPr/>
              </a:pPr>
              <a:t>30/08/16</a:t>
            </a:fld>
            <a:endParaRPr lang="fr-CA" alt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20725"/>
            <a:ext cx="4800600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668" tIns="47334" rIns="94668" bIns="47334" rtlCol="0" anchor="ctr"/>
          <a:lstStyle/>
          <a:p>
            <a:pPr lvl="0"/>
            <a:endParaRPr lang="fr-CA" noProof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 bwMode="auto">
          <a:xfrm>
            <a:off x="732182" y="4561634"/>
            <a:ext cx="5850838" cy="43193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6650" tIns="48326" rIns="96650" bIns="4832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noProof="0" smtClean="0"/>
              <a:t>Modifiez les styles du texte du masque</a:t>
            </a:r>
          </a:p>
          <a:p>
            <a:pPr lvl="1"/>
            <a:r>
              <a:rPr lang="fr-FR" noProof="0" smtClean="0"/>
              <a:t>Deuxième niveau</a:t>
            </a:r>
          </a:p>
          <a:p>
            <a:pPr lvl="2"/>
            <a:r>
              <a:rPr lang="fr-FR" noProof="0" smtClean="0"/>
              <a:t>Troisième niveau</a:t>
            </a:r>
          </a:p>
          <a:p>
            <a:pPr lvl="3"/>
            <a:r>
              <a:rPr lang="fr-FR" noProof="0" smtClean="0"/>
              <a:t>Quatrième niveau</a:t>
            </a:r>
          </a:p>
          <a:p>
            <a:pPr lvl="4"/>
            <a:r>
              <a:rPr lang="fr-FR" noProof="0" smtClean="0"/>
              <a:t>Cinquième niveau</a:t>
            </a:r>
            <a:endParaRPr lang="fr-CA" noProof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 bwMode="auto">
          <a:xfrm>
            <a:off x="1" y="9119995"/>
            <a:ext cx="3170030" cy="4795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6650" tIns="48326" rIns="96650" bIns="48326" numCol="1" anchor="b" anchorCtr="0" compatLnSpc="1">
            <a:prstTxWarp prst="textNoShape">
              <a:avLst/>
            </a:prstTxWarp>
          </a:bodyPr>
          <a:lstStyle>
            <a:lvl1pPr defTabSz="966401" eaLnBrk="1" hangingPunct="1">
              <a:defRPr sz="1300"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endParaRPr lang="fr-CA" alt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 bwMode="auto">
          <a:xfrm>
            <a:off x="4143518" y="9119995"/>
            <a:ext cx="3170030" cy="4795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6650" tIns="48326" rIns="96650" bIns="48326" numCol="1" anchor="b" anchorCtr="0" compatLnSpc="1">
            <a:prstTxWarp prst="textNoShape">
              <a:avLst/>
            </a:prstTxWarp>
          </a:bodyPr>
          <a:lstStyle>
            <a:lvl1pPr algn="r" defTabSz="966401" eaLnBrk="1" hangingPunct="1">
              <a:defRPr sz="1300">
                <a:latin typeface="Calibri" pitchFamily="34" charset="0"/>
              </a:defRPr>
            </a:lvl1pPr>
          </a:lstStyle>
          <a:p>
            <a:fld id="{3A34E85B-5F18-4B12-82DE-8F62F4B02DF8}" type="slidenum">
              <a:rPr lang="fr-CA" altLang="fr-FR"/>
              <a:pPr/>
              <a:t>‹#›</a:t>
            </a:fld>
            <a:endParaRPr lang="fr-CA" altLang="fr-FR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22057258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7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7171" name="Espace réservé des commentaires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marL="236670" indent="-236670" eaLnBrk="1" hangingPunct="1">
              <a:lnSpc>
                <a:spcPct val="90000"/>
              </a:lnSpc>
              <a:spcBef>
                <a:spcPct val="0"/>
              </a:spcBef>
            </a:pPr>
            <a:r>
              <a:rPr lang="fr-CA" altLang="fr-FR" b="1" dirty="0" smtClean="0"/>
              <a:t>Bonjour à toutes et à tous!</a:t>
            </a:r>
          </a:p>
          <a:p>
            <a:pPr marL="236670" indent="-236670" eaLnBrk="1" hangingPunct="1">
              <a:lnSpc>
                <a:spcPct val="90000"/>
              </a:lnSpc>
              <a:spcBef>
                <a:spcPct val="0"/>
              </a:spcBef>
            </a:pPr>
            <a:endParaRPr lang="fr-CA" altLang="fr-FR" b="1" dirty="0" smtClean="0"/>
          </a:p>
          <a:p>
            <a:pPr marL="236670" indent="-236670" eaLnBrk="1" hangingPunct="1">
              <a:lnSpc>
                <a:spcPct val="90000"/>
              </a:lnSpc>
              <a:spcBef>
                <a:spcPct val="0"/>
              </a:spcBef>
            </a:pPr>
            <a:r>
              <a:rPr lang="fr-CA" altLang="fr-FR" dirty="0" smtClean="0"/>
              <a:t>Bienvenue</a:t>
            </a:r>
            <a:r>
              <a:rPr lang="fr-CA" altLang="fr-FR" baseline="0" dirty="0" smtClean="0"/>
              <a:t> à ce </a:t>
            </a:r>
            <a:r>
              <a:rPr lang="fr-CA" altLang="fr-FR" b="1" baseline="0" dirty="0" smtClean="0"/>
              <a:t>nouvel atelier </a:t>
            </a:r>
            <a:r>
              <a:rPr lang="fr-CA" altLang="fr-FR" dirty="0" smtClean="0"/>
              <a:t>élaboré par le </a:t>
            </a:r>
            <a:r>
              <a:rPr lang="fr-CA" altLang="fr-FR" sz="1000" dirty="0"/>
              <a:t>Groupe de travail sur la didactique de PERFORMA (GT-DID). </a:t>
            </a:r>
            <a:endParaRPr lang="fr-CA" altLang="fr-FR" sz="1000" dirty="0" smtClean="0"/>
          </a:p>
          <a:p>
            <a:pPr marL="236670" indent="-236670" eaLnBrk="1" hangingPunct="1">
              <a:lnSpc>
                <a:spcPct val="90000"/>
              </a:lnSpc>
              <a:spcBef>
                <a:spcPct val="0"/>
              </a:spcBef>
            </a:pPr>
            <a:endParaRPr lang="fr-CA" altLang="fr-FR" sz="1000" dirty="0"/>
          </a:p>
          <a:p>
            <a:pPr marL="236670" indent="-236670" eaLnBrk="1" hangingPunct="1">
              <a:lnSpc>
                <a:spcPct val="90000"/>
              </a:lnSpc>
              <a:spcBef>
                <a:spcPct val="0"/>
              </a:spcBef>
            </a:pPr>
            <a:r>
              <a:rPr lang="fr-CA" altLang="fr-FR" sz="1000" dirty="0"/>
              <a:t>Nous vous offrons cette année </a:t>
            </a:r>
            <a:r>
              <a:rPr lang="fr-CA" altLang="fr-FR" sz="1000" b="1" dirty="0" smtClean="0"/>
              <a:t>une réflexion </a:t>
            </a:r>
            <a:r>
              <a:rPr lang="fr-CA" altLang="fr-FR" sz="1000" b="1" dirty="0"/>
              <a:t>sur </a:t>
            </a:r>
            <a:r>
              <a:rPr lang="fr-CA" altLang="fr-FR" sz="1000" b="1" dirty="0" smtClean="0"/>
              <a:t>comment planifier un cours </a:t>
            </a:r>
            <a:r>
              <a:rPr lang="fr-CA" altLang="fr-FR" sz="1000" dirty="0" smtClean="0"/>
              <a:t>en se posant les bonnes question,</a:t>
            </a:r>
            <a:r>
              <a:rPr lang="fr-CA" altLang="fr-FR" sz="1000" baseline="0" dirty="0" smtClean="0"/>
              <a:t> ce qui prendra la forme </a:t>
            </a:r>
            <a:r>
              <a:rPr lang="fr-CA" altLang="fr-FR" sz="1000" b="1" baseline="0" dirty="0" smtClean="0"/>
              <a:t>d’une réflexion en trois étapes </a:t>
            </a:r>
            <a:r>
              <a:rPr lang="fr-CA" altLang="fr-FR" sz="1000" baseline="0" dirty="0" smtClean="0"/>
              <a:t>pour, nous l’espérons, vous aider à rester zen!</a:t>
            </a:r>
            <a:r>
              <a:rPr lang="fr-CA" altLang="fr-FR" sz="1000" dirty="0" smtClean="0"/>
              <a:t> </a:t>
            </a:r>
            <a:endParaRPr lang="fr-CA" altLang="fr-FR" sz="1000" dirty="0"/>
          </a:p>
          <a:p>
            <a:pPr marL="236670" indent="-236670" eaLnBrk="1" hangingPunct="1">
              <a:lnSpc>
                <a:spcPct val="90000"/>
              </a:lnSpc>
              <a:spcBef>
                <a:spcPct val="0"/>
              </a:spcBef>
            </a:pPr>
            <a:endParaRPr lang="fr-CA" altLang="fr-FR" sz="1000" dirty="0" smtClean="0"/>
          </a:p>
          <a:p>
            <a:pPr marL="236670" indent="-236670" eaLnBrk="1" hangingPunct="1">
              <a:lnSpc>
                <a:spcPct val="90000"/>
              </a:lnSpc>
              <a:spcBef>
                <a:spcPct val="0"/>
              </a:spcBef>
            </a:pPr>
            <a:r>
              <a:rPr lang="fr-CA" altLang="fr-FR" sz="1000" dirty="0" smtClean="0"/>
              <a:t>Toute </a:t>
            </a:r>
            <a:r>
              <a:rPr lang="fr-CA" altLang="fr-FR" sz="1000" dirty="0"/>
              <a:t>une </a:t>
            </a:r>
            <a:r>
              <a:rPr lang="fr-CA" altLang="fr-FR" sz="1000" b="1" dirty="0"/>
              <a:t>équipe</a:t>
            </a:r>
            <a:r>
              <a:rPr lang="fr-CA" altLang="fr-FR" sz="1000" dirty="0"/>
              <a:t> est derrière cet atelier… La voici!</a:t>
            </a:r>
          </a:p>
          <a:p>
            <a:pPr marL="236670" indent="-236670" eaLnBrk="1" hangingPunct="1">
              <a:lnSpc>
                <a:spcPct val="90000"/>
              </a:lnSpc>
              <a:spcBef>
                <a:spcPct val="0"/>
              </a:spcBef>
            </a:pPr>
            <a:endParaRPr lang="fr-CA" altLang="fr-FR" sz="1000" dirty="0"/>
          </a:p>
          <a:p>
            <a:pPr marL="236670" indent="-236670" eaLnBrk="1" hangingPunct="1">
              <a:lnSpc>
                <a:spcPct val="90000"/>
              </a:lnSpc>
              <a:spcBef>
                <a:spcPct val="0"/>
              </a:spcBef>
            </a:pPr>
            <a:endParaRPr lang="fr-CA" altLang="fr-FR" dirty="0" smtClean="0"/>
          </a:p>
        </p:txBody>
      </p:sp>
      <p:sp>
        <p:nvSpPr>
          <p:cNvPr id="7172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401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85612" indent="-302411" defTabSz="966401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208001" indent="-241601" defTabSz="966401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92845" indent="-243244" defTabSz="966401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174402" indent="-241601" defTabSz="966401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647741" indent="-241601" defTabSz="96640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3121081" indent="-241601" defTabSz="96640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594420" indent="-241601" defTabSz="96640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4067759" indent="-241601" defTabSz="96640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</a:pPr>
            <a:fld id="{2E1AF7AC-5D68-47AA-8F98-ED5BF6572048}" type="slidenum">
              <a:rPr lang="fr-CA" altLang="fr-FR" sz="1300"/>
              <a:pPr>
                <a:spcBef>
                  <a:spcPct val="0"/>
                </a:spcBef>
              </a:pPr>
              <a:t>1</a:t>
            </a:fld>
            <a:endParaRPr lang="fr-CA" altLang="fr-FR" sz="130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90296043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A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E0ADFD-4D11-44A4-BA48-2FE93A6AF8FB}" type="slidenum">
              <a:rPr lang="fr-CA" smtClean="0"/>
              <a:pPr/>
              <a:t>2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04809448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A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E0ADFD-4D11-44A4-BA48-2FE93A6AF8FB}" type="slidenum">
              <a:rPr lang="fr-CA" smtClean="0"/>
              <a:pPr/>
              <a:t>4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08690013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A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E0ADFD-4D11-44A4-BA48-2FE93A6AF8FB}" type="slidenum">
              <a:rPr lang="fr-CA" smtClean="0"/>
              <a:pPr/>
              <a:t>5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30527677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A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E0ADFD-4D11-44A4-BA48-2FE93A6AF8FB}" type="slidenum">
              <a:rPr lang="fr-CA" smtClean="0"/>
              <a:pPr/>
              <a:t>11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91444733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A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E0ADFD-4D11-44A4-BA48-2FE93A6AF8FB}" type="slidenum">
              <a:rPr lang="fr-CA" smtClean="0"/>
              <a:pPr/>
              <a:t>37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0872510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Relationship Id="rId3" Type="http://schemas.openxmlformats.org/officeDocument/2006/relationships/image" Target="../media/image3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U:\Documents\logos\Logo2014-2015-2.jpg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 b="43705"/>
          <a:stretch/>
        </p:blipFill>
        <p:spPr bwMode="auto">
          <a:xfrm>
            <a:off x="3175" y="115889"/>
            <a:ext cx="2697163" cy="6488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6"/>
          <p:cNvSpPr/>
          <p:nvPr userDrawn="1"/>
        </p:nvSpPr>
        <p:spPr>
          <a:xfrm>
            <a:off x="2627313" y="0"/>
            <a:ext cx="6516687" cy="6858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CA"/>
          </a:p>
        </p:txBody>
      </p:sp>
      <p:grpSp>
        <p:nvGrpSpPr>
          <p:cNvPr id="6" name="Groupe 3"/>
          <p:cNvGrpSpPr>
            <a:grpSpLocks/>
          </p:cNvGrpSpPr>
          <p:nvPr userDrawn="1"/>
        </p:nvGrpSpPr>
        <p:grpSpPr bwMode="auto">
          <a:xfrm>
            <a:off x="655638" y="1524000"/>
            <a:ext cx="1323975" cy="4281488"/>
            <a:chOff x="467728" y="1271845"/>
            <a:chExt cx="1656000" cy="5357130"/>
          </a:xfrm>
        </p:grpSpPr>
        <p:sp>
          <p:nvSpPr>
            <p:cNvPr id="7" name="Ellipse 6"/>
            <p:cNvSpPr/>
            <p:nvPr userDrawn="1"/>
          </p:nvSpPr>
          <p:spPr>
            <a:xfrm>
              <a:off x="467728" y="4972377"/>
              <a:ext cx="1656000" cy="1656598"/>
            </a:xfrm>
            <a:prstGeom prst="ellipse">
              <a:avLst/>
            </a:prstGeom>
            <a:solidFill>
              <a:srgbClr val="287ABF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fr-CA"/>
            </a:p>
          </p:txBody>
        </p:sp>
        <p:sp>
          <p:nvSpPr>
            <p:cNvPr id="8" name="Ellipse 18"/>
            <p:cNvSpPr/>
            <p:nvPr userDrawn="1"/>
          </p:nvSpPr>
          <p:spPr>
            <a:xfrm>
              <a:off x="467728" y="1271845"/>
              <a:ext cx="1656000" cy="1656598"/>
            </a:xfrm>
            <a:prstGeom prst="ellipse">
              <a:avLst/>
            </a:prstGeom>
            <a:solidFill>
              <a:srgbClr val="CCE9E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fr-CA"/>
            </a:p>
          </p:txBody>
        </p:sp>
        <p:sp>
          <p:nvSpPr>
            <p:cNvPr id="9" name="Ellipse 19"/>
            <p:cNvSpPr/>
            <p:nvPr userDrawn="1"/>
          </p:nvSpPr>
          <p:spPr>
            <a:xfrm>
              <a:off x="467728" y="3123104"/>
              <a:ext cx="1656000" cy="1654613"/>
            </a:xfrm>
            <a:prstGeom prst="ellipse">
              <a:avLst/>
            </a:prstGeom>
            <a:solidFill>
              <a:srgbClr val="9ACB7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fr-CA"/>
            </a:p>
          </p:txBody>
        </p:sp>
      </p:grpSp>
      <p:pic>
        <p:nvPicPr>
          <p:cNvPr id="10" name="Image 2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0063" y="6381750"/>
            <a:ext cx="1703387" cy="266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87824" y="1739952"/>
            <a:ext cx="5688632" cy="2821084"/>
          </a:xfrm>
        </p:spPr>
        <p:txBody>
          <a:bodyPr>
            <a:normAutofit/>
          </a:bodyPr>
          <a:lstStyle>
            <a:lvl1pPr algn="ctr">
              <a:defRPr sz="4400">
                <a:solidFill>
                  <a:srgbClr val="287AB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987824" y="4971825"/>
            <a:ext cx="5544617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 b="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83778813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6443663" cy="156368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CA"/>
          </a:p>
        </p:txBody>
      </p:sp>
      <p:sp>
        <p:nvSpPr>
          <p:cNvPr id="5" name="Freeform 26"/>
          <p:cNvSpPr>
            <a:spLocks/>
          </p:cNvSpPr>
          <p:nvPr/>
        </p:nvSpPr>
        <p:spPr bwMode="hidden">
          <a:xfrm>
            <a:off x="5610225" y="1695450"/>
            <a:ext cx="3306763" cy="650875"/>
          </a:xfrm>
          <a:custGeom>
            <a:avLst/>
            <a:gdLst>
              <a:gd name="T0" fmla="*/ 0 w 3112"/>
              <a:gd name="T1" fmla="*/ 2147483646 h 584"/>
              <a:gd name="T2" fmla="*/ 0 w 3112"/>
              <a:gd name="T3" fmla="*/ 2147483646 h 584"/>
              <a:gd name="T4" fmla="*/ 2147483646 w 3112"/>
              <a:gd name="T5" fmla="*/ 2147483646 h 584"/>
              <a:gd name="T6" fmla="*/ 2147483646 w 3112"/>
              <a:gd name="T7" fmla="*/ 2147483646 h 584"/>
              <a:gd name="T8" fmla="*/ 2147483646 w 3112"/>
              <a:gd name="T9" fmla="*/ 2147483646 h 584"/>
              <a:gd name="T10" fmla="*/ 2147483646 w 3112"/>
              <a:gd name="T11" fmla="*/ 2147483646 h 584"/>
              <a:gd name="T12" fmla="*/ 2147483646 w 3112"/>
              <a:gd name="T13" fmla="*/ 2147483646 h 584"/>
              <a:gd name="T14" fmla="*/ 2147483646 w 3112"/>
              <a:gd name="T15" fmla="*/ 2147483646 h 584"/>
              <a:gd name="T16" fmla="*/ 2147483646 w 3112"/>
              <a:gd name="T17" fmla="*/ 2147483646 h 584"/>
              <a:gd name="T18" fmla="*/ 2147483646 w 3112"/>
              <a:gd name="T19" fmla="*/ 2147483646 h 584"/>
              <a:gd name="T20" fmla="*/ 2147483646 w 3112"/>
              <a:gd name="T21" fmla="*/ 2147483646 h 584"/>
              <a:gd name="T22" fmla="*/ 2147483646 w 3112"/>
              <a:gd name="T23" fmla="*/ 2147483646 h 584"/>
              <a:gd name="T24" fmla="*/ 2147483646 w 3112"/>
              <a:gd name="T25" fmla="*/ 2147483646 h 584"/>
              <a:gd name="T26" fmla="*/ 2147483646 w 3112"/>
              <a:gd name="T27" fmla="*/ 2147483646 h 584"/>
              <a:gd name="T28" fmla="*/ 2147483646 w 3112"/>
              <a:gd name="T29" fmla="*/ 2147483646 h 584"/>
              <a:gd name="T30" fmla="*/ 2147483646 w 3112"/>
              <a:gd name="T31" fmla="*/ 2147483646 h 584"/>
              <a:gd name="T32" fmla="*/ 2147483646 w 3112"/>
              <a:gd name="T33" fmla="*/ 2147483646 h 584"/>
              <a:gd name="T34" fmla="*/ 2147483646 w 3112"/>
              <a:gd name="T35" fmla="*/ 2147483646 h 584"/>
              <a:gd name="T36" fmla="*/ 2147483646 w 3112"/>
              <a:gd name="T37" fmla="*/ 2147483646 h 584"/>
              <a:gd name="T38" fmla="*/ 2147483646 w 3112"/>
              <a:gd name="T39" fmla="*/ 0 h 584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fr-CA"/>
          </a:p>
        </p:txBody>
      </p:sp>
      <p:grpSp>
        <p:nvGrpSpPr>
          <p:cNvPr id="6" name="Group 13"/>
          <p:cNvGrpSpPr>
            <a:grpSpLocks/>
          </p:cNvGrpSpPr>
          <p:nvPr userDrawn="1"/>
        </p:nvGrpSpPr>
        <p:grpSpPr bwMode="auto">
          <a:xfrm>
            <a:off x="6522287" y="-32544"/>
            <a:ext cx="2365375" cy="1628775"/>
            <a:chOff x="4105" y="0"/>
            <a:chExt cx="1490" cy="1026"/>
          </a:xfrm>
        </p:grpSpPr>
        <p:sp>
          <p:nvSpPr>
            <p:cNvPr id="8" name="Ellipse 7"/>
            <p:cNvSpPr/>
            <p:nvPr userDrawn="1"/>
          </p:nvSpPr>
          <p:spPr>
            <a:xfrm>
              <a:off x="4724" y="563"/>
              <a:ext cx="463" cy="463"/>
            </a:xfrm>
            <a:prstGeom prst="ellipse">
              <a:avLst/>
            </a:prstGeom>
            <a:solidFill>
              <a:srgbClr val="9ACB7A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fr-CA"/>
            </a:p>
          </p:txBody>
        </p:sp>
        <p:sp>
          <p:nvSpPr>
            <p:cNvPr id="9" name="Ellipse 8"/>
            <p:cNvSpPr/>
            <p:nvPr userDrawn="1"/>
          </p:nvSpPr>
          <p:spPr>
            <a:xfrm>
              <a:off x="4105" y="0"/>
              <a:ext cx="463" cy="463"/>
            </a:xfrm>
            <a:prstGeom prst="ellipse">
              <a:avLst/>
            </a:prstGeom>
            <a:noFill/>
            <a:ln>
              <a:solidFill>
                <a:srgbClr val="E36D2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fr-CA"/>
            </a:p>
          </p:txBody>
        </p:sp>
        <p:sp>
          <p:nvSpPr>
            <p:cNvPr id="10" name="Ellipse 9"/>
            <p:cNvSpPr/>
            <p:nvPr userDrawn="1"/>
          </p:nvSpPr>
          <p:spPr>
            <a:xfrm>
              <a:off x="4109" y="550"/>
              <a:ext cx="463" cy="463"/>
            </a:xfrm>
            <a:prstGeom prst="ellipse">
              <a:avLst/>
            </a:prstGeom>
            <a:solidFill>
              <a:srgbClr val="CCE9E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fr-CA"/>
            </a:p>
          </p:txBody>
        </p:sp>
        <p:sp>
          <p:nvSpPr>
            <p:cNvPr id="11" name="Ellipse 10"/>
            <p:cNvSpPr/>
            <p:nvPr userDrawn="1"/>
          </p:nvSpPr>
          <p:spPr>
            <a:xfrm>
              <a:off x="5132" y="558"/>
              <a:ext cx="463" cy="463"/>
            </a:xfrm>
            <a:prstGeom prst="ellipse">
              <a:avLst/>
            </a:prstGeom>
            <a:solidFill>
              <a:srgbClr val="287ABF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fr-CA"/>
            </a:p>
          </p:txBody>
        </p:sp>
      </p:grpSp>
      <p:pic>
        <p:nvPicPr>
          <p:cNvPr id="12" name="Image 1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8313" y="6376988"/>
            <a:ext cx="1400175" cy="34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Ellipse 12"/>
          <p:cNvSpPr/>
          <p:nvPr userDrawn="1"/>
        </p:nvSpPr>
        <p:spPr>
          <a:xfrm>
            <a:off x="8027988" y="6181725"/>
            <a:ext cx="487362" cy="487363"/>
          </a:xfrm>
          <a:prstGeom prst="ellipse">
            <a:avLst/>
          </a:prstGeom>
          <a:noFill/>
          <a:ln>
            <a:solidFill>
              <a:srgbClr val="CCE9E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CA"/>
          </a:p>
        </p:txBody>
      </p:sp>
      <p:sp>
        <p:nvSpPr>
          <p:cNvPr id="14" name="Espace réservé du numéro de diapositive 5"/>
          <p:cNvSpPr txBox="1">
            <a:spLocks/>
          </p:cNvSpPr>
          <p:nvPr userDrawn="1"/>
        </p:nvSpPr>
        <p:spPr>
          <a:xfrm>
            <a:off x="8027988" y="6237288"/>
            <a:ext cx="504825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fld id="{3273FA9B-7290-4C4F-9D4B-FC438B32D3EF}" type="slidenum">
              <a:rPr lang="fr-CA" altLang="fr-FR" sz="1400">
                <a:latin typeface="Candara" pitchFamily="34" charset="0"/>
              </a:rPr>
              <a:pPr algn="ctr" eaLnBrk="1" hangingPunct="1"/>
              <a:t>‹#›</a:t>
            </a:fld>
            <a:endParaRPr lang="fr-CA" altLang="fr-FR" sz="1400">
              <a:latin typeface="Candara" pitchFamily="34" charset="0"/>
            </a:endParaRPr>
          </a:p>
        </p:txBody>
      </p:sp>
      <p:sp>
        <p:nvSpPr>
          <p:cNvPr id="15" name="ZoneTexte 14"/>
          <p:cNvSpPr txBox="1"/>
          <p:nvPr userDrawn="1"/>
        </p:nvSpPr>
        <p:spPr>
          <a:xfrm>
            <a:off x="2141538" y="6548438"/>
            <a:ext cx="5375275" cy="2619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fr-CA" sz="1050" dirty="0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</a:rPr>
              <a:t>Groupe de travail sur la </a:t>
            </a:r>
            <a:r>
              <a:rPr lang="fr-CA" sz="1050" dirty="0" smtClean="0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</a:rPr>
              <a:t>didactique (GT-DID) </a:t>
            </a:r>
            <a:r>
              <a:rPr lang="fr-CA" sz="1050" dirty="0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</a:rPr>
              <a:t>de </a:t>
            </a:r>
            <a:r>
              <a:rPr lang="fr-CA" sz="1050" dirty="0" smtClean="0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</a:rPr>
              <a:t>PERFORMA  -  </a:t>
            </a:r>
            <a:r>
              <a:rPr lang="fr-CA" sz="1050" dirty="0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</a:rPr>
              <a:t>AQPC </a:t>
            </a:r>
            <a:r>
              <a:rPr lang="fr-CA" sz="1050" dirty="0" smtClean="0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</a:rPr>
              <a:t>2016</a:t>
            </a:r>
            <a:endParaRPr lang="fr-CA" sz="1050" dirty="0">
              <a:solidFill>
                <a:schemeClr val="bg1">
                  <a:lumMod val="50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7056057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115888"/>
            <a:ext cx="5986463" cy="144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fr-FR" smtClean="0"/>
              <a:t>Modifiez le style du titre</a:t>
            </a:r>
            <a:endParaRPr lang="en-US" altLang="fr-FR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68313" y="1916113"/>
            <a:ext cx="8207375" cy="421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fr-FR" smtClean="0"/>
              <a:t>Modifiez les styles du texte du masque</a:t>
            </a:r>
          </a:p>
          <a:p>
            <a:pPr lvl="1"/>
            <a:r>
              <a:rPr lang="fr-FR" altLang="fr-FR" smtClean="0"/>
              <a:t>Deuxième niveau</a:t>
            </a:r>
          </a:p>
          <a:p>
            <a:pPr lvl="2"/>
            <a:r>
              <a:rPr lang="fr-FR" altLang="fr-FR" smtClean="0"/>
              <a:t>Troisième niveau</a:t>
            </a:r>
          </a:p>
          <a:p>
            <a:pPr lvl="3"/>
            <a:r>
              <a:rPr lang="fr-FR" altLang="fr-FR" smtClean="0"/>
              <a:t>Quatrième niveau</a:t>
            </a:r>
          </a:p>
          <a:p>
            <a:pPr lvl="4"/>
            <a:r>
              <a:rPr lang="fr-FR" altLang="fr-FR" smtClean="0"/>
              <a:t>Cinquième niveau</a:t>
            </a:r>
            <a:endParaRPr lang="en-US" altLang="fr-FR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kern="1200">
          <a:solidFill>
            <a:srgbClr val="287ABF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rgbClr val="287ABF"/>
          </a:solidFill>
          <a:latin typeface="Century Gothic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rgbClr val="287ABF"/>
          </a:solidFill>
          <a:latin typeface="Century Gothic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rgbClr val="287ABF"/>
          </a:solidFill>
          <a:latin typeface="Century Gothic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rgbClr val="287ABF"/>
          </a:solidFill>
          <a:latin typeface="Century Gothic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287ABF"/>
        </a:buClr>
        <a:buSzPct val="100000"/>
        <a:buFont typeface="Courier New" pitchFamily="49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76263" indent="-273050" algn="l" rtl="0" eaLnBrk="0" fontAlgn="base" hangingPunct="0">
        <a:spcBef>
          <a:spcPct val="20000"/>
        </a:spcBef>
        <a:spcAft>
          <a:spcPct val="0"/>
        </a:spcAft>
        <a:buClr>
          <a:srgbClr val="287ABF"/>
        </a:buClr>
        <a:buSzPct val="100000"/>
        <a:buFont typeface="Courier New" pitchFamily="49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855663" indent="-228600" algn="l" rtl="0" eaLnBrk="0" fontAlgn="base" hangingPunct="0">
        <a:spcBef>
          <a:spcPct val="20000"/>
        </a:spcBef>
        <a:spcAft>
          <a:spcPct val="0"/>
        </a:spcAft>
        <a:buClr>
          <a:srgbClr val="287ABF"/>
        </a:buClr>
        <a:buSzPct val="100000"/>
        <a:buFont typeface="Courier New" pitchFamily="49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287ABF"/>
        </a:buClr>
        <a:buSzPct val="100000"/>
        <a:buFont typeface="Courier New" pitchFamily="49" charset="0"/>
        <a:buChar char="o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28600" algn="l" rtl="0" eaLnBrk="0" fontAlgn="base" hangingPunct="0">
        <a:spcBef>
          <a:spcPct val="20000"/>
        </a:spcBef>
        <a:spcAft>
          <a:spcPct val="0"/>
        </a:spcAft>
        <a:buClr>
          <a:srgbClr val="287ABF"/>
        </a:buClr>
        <a:buSzPct val="100000"/>
        <a:buFont typeface="Courier New" pitchFamily="49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4" Type="http://schemas.openxmlformats.org/officeDocument/2006/relationships/notesSlide" Target="../notesSlides/notesSlide1.xml"/><Relationship Id="rId1" Type="http://schemas.openxmlformats.org/officeDocument/2006/relationships/tags" Target="../tags/tag1.xml"/><Relationship Id="rId2" Type="http://schemas.openxmlformats.org/officeDocument/2006/relationships/tags" Target="../tags/tag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tags" Target="../tags/tag25.xml"/><Relationship Id="rId4" Type="http://schemas.openxmlformats.org/officeDocument/2006/relationships/tags" Target="../tags/tag26.xml"/><Relationship Id="rId5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7" Type="http://schemas.openxmlformats.org/officeDocument/2006/relationships/image" Target="../media/image10.jpeg"/><Relationship Id="rId1" Type="http://schemas.openxmlformats.org/officeDocument/2006/relationships/tags" Target="../tags/tag23.xml"/><Relationship Id="rId2" Type="http://schemas.openxmlformats.org/officeDocument/2006/relationships/tags" Target="../tags/tag2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4" Type="http://schemas.openxmlformats.org/officeDocument/2006/relationships/notesSlide" Target="../notesSlides/notesSlide5.xml"/><Relationship Id="rId1" Type="http://schemas.openxmlformats.org/officeDocument/2006/relationships/tags" Target="../tags/tag27.xml"/><Relationship Id="rId2" Type="http://schemas.openxmlformats.org/officeDocument/2006/relationships/tags" Target="../tags/tag28.xml"/></Relationships>
</file>

<file path=ppt/slides/_rels/slide12.xml.rels><?xml version="1.0" encoding="UTF-8" standalone="yes"?>
<Relationships xmlns="http://schemas.openxmlformats.org/package/2006/relationships"><Relationship Id="rId11" Type="http://schemas.openxmlformats.org/officeDocument/2006/relationships/tags" Target="../tags/tag39.xml"/><Relationship Id="rId12" Type="http://schemas.openxmlformats.org/officeDocument/2006/relationships/tags" Target="../tags/tag40.xml"/><Relationship Id="rId13" Type="http://schemas.openxmlformats.org/officeDocument/2006/relationships/slideLayout" Target="../slideLayouts/slideLayout2.xml"/><Relationship Id="rId14" Type="http://schemas.openxmlformats.org/officeDocument/2006/relationships/image" Target="../media/image11.jpeg"/><Relationship Id="rId15" Type="http://schemas.openxmlformats.org/officeDocument/2006/relationships/image" Target="../media/image12.png"/><Relationship Id="rId16" Type="http://schemas.openxmlformats.org/officeDocument/2006/relationships/image" Target="../media/image13.png"/><Relationship Id="rId1" Type="http://schemas.openxmlformats.org/officeDocument/2006/relationships/tags" Target="../tags/tag29.xml"/><Relationship Id="rId2" Type="http://schemas.openxmlformats.org/officeDocument/2006/relationships/tags" Target="../tags/tag30.xml"/><Relationship Id="rId3" Type="http://schemas.openxmlformats.org/officeDocument/2006/relationships/tags" Target="../tags/tag31.xml"/><Relationship Id="rId4" Type="http://schemas.openxmlformats.org/officeDocument/2006/relationships/tags" Target="../tags/tag32.xml"/><Relationship Id="rId5" Type="http://schemas.openxmlformats.org/officeDocument/2006/relationships/tags" Target="../tags/tag33.xml"/><Relationship Id="rId6" Type="http://schemas.openxmlformats.org/officeDocument/2006/relationships/tags" Target="../tags/tag34.xml"/><Relationship Id="rId7" Type="http://schemas.openxmlformats.org/officeDocument/2006/relationships/tags" Target="../tags/tag35.xml"/><Relationship Id="rId8" Type="http://schemas.openxmlformats.org/officeDocument/2006/relationships/tags" Target="../tags/tag36.xml"/><Relationship Id="rId9" Type="http://schemas.openxmlformats.org/officeDocument/2006/relationships/tags" Target="../tags/tag37.xml"/><Relationship Id="rId10" Type="http://schemas.openxmlformats.org/officeDocument/2006/relationships/tags" Target="../tags/tag3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tags" Target="../tags/tag43.xml"/><Relationship Id="rId4" Type="http://schemas.openxmlformats.org/officeDocument/2006/relationships/tags" Target="../tags/tag44.xml"/><Relationship Id="rId5" Type="http://schemas.openxmlformats.org/officeDocument/2006/relationships/tags" Target="../tags/tag45.xml"/><Relationship Id="rId6" Type="http://schemas.openxmlformats.org/officeDocument/2006/relationships/tags" Target="../tags/tag46.xml"/><Relationship Id="rId7" Type="http://schemas.openxmlformats.org/officeDocument/2006/relationships/tags" Target="../tags/tag47.xml"/><Relationship Id="rId8" Type="http://schemas.openxmlformats.org/officeDocument/2006/relationships/tags" Target="../tags/tag48.xml"/><Relationship Id="rId9" Type="http://schemas.openxmlformats.org/officeDocument/2006/relationships/tags" Target="../tags/tag49.xml"/><Relationship Id="rId10" Type="http://schemas.openxmlformats.org/officeDocument/2006/relationships/tags" Target="../tags/tag50.xml"/><Relationship Id="rId11" Type="http://schemas.openxmlformats.org/officeDocument/2006/relationships/slideLayout" Target="../slideLayouts/slideLayout2.xml"/><Relationship Id="rId1" Type="http://schemas.openxmlformats.org/officeDocument/2006/relationships/tags" Target="../tags/tag41.xml"/><Relationship Id="rId2" Type="http://schemas.openxmlformats.org/officeDocument/2006/relationships/tags" Target="../tags/tag4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tags" Target="../tags/tag51.xml"/><Relationship Id="rId2" Type="http://schemas.openxmlformats.org/officeDocument/2006/relationships/tags" Target="../tags/tag52.xml"/><Relationship Id="rId3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tags" Target="../tags/tag55.xml"/><Relationship Id="rId4" Type="http://schemas.openxmlformats.org/officeDocument/2006/relationships/slideLayout" Target="../slideLayouts/slideLayout2.xml"/><Relationship Id="rId1" Type="http://schemas.openxmlformats.org/officeDocument/2006/relationships/tags" Target="../tags/tag53.xml"/><Relationship Id="rId2" Type="http://schemas.openxmlformats.org/officeDocument/2006/relationships/tags" Target="../tags/tag5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tags" Target="../tags/tag58.xml"/><Relationship Id="rId4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1" Type="http://schemas.openxmlformats.org/officeDocument/2006/relationships/tags" Target="../tags/tag56.xml"/><Relationship Id="rId2" Type="http://schemas.openxmlformats.org/officeDocument/2006/relationships/tags" Target="../tags/tag5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tags" Target="../tags/tag61.xml"/><Relationship Id="rId4" Type="http://schemas.openxmlformats.org/officeDocument/2006/relationships/slideLayout" Target="../slideLayouts/slideLayout2.xml"/><Relationship Id="rId1" Type="http://schemas.openxmlformats.org/officeDocument/2006/relationships/tags" Target="../tags/tag59.xml"/><Relationship Id="rId2" Type="http://schemas.openxmlformats.org/officeDocument/2006/relationships/tags" Target="../tags/tag60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tags" Target="../tags/tag64.xml"/><Relationship Id="rId4" Type="http://schemas.openxmlformats.org/officeDocument/2006/relationships/slideLayout" Target="../slideLayouts/slideLayout2.xml"/><Relationship Id="rId5" Type="http://schemas.openxmlformats.org/officeDocument/2006/relationships/image" Target="../media/image15.png"/><Relationship Id="rId1" Type="http://schemas.openxmlformats.org/officeDocument/2006/relationships/tags" Target="../tags/tag62.xml"/><Relationship Id="rId2" Type="http://schemas.openxmlformats.org/officeDocument/2006/relationships/tags" Target="../tags/tag6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tags" Target="../tags/tag65.xml"/><Relationship Id="rId2" Type="http://schemas.openxmlformats.org/officeDocument/2006/relationships/tags" Target="../tags/tag66.xml"/><Relationship Id="rId3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4" Type="http://schemas.openxmlformats.org/officeDocument/2006/relationships/notesSlide" Target="../notesSlides/notesSlide2.xml"/><Relationship Id="rId1" Type="http://schemas.openxmlformats.org/officeDocument/2006/relationships/tags" Target="../tags/tag3.xml"/><Relationship Id="rId2" Type="http://schemas.openxmlformats.org/officeDocument/2006/relationships/tags" Target="../tags/tag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tags" Target="../tags/tag67.xml"/><Relationship Id="rId2" Type="http://schemas.openxmlformats.org/officeDocument/2006/relationships/tags" Target="../tags/tag68.xml"/><Relationship Id="rId3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tags" Target="../tags/tag69.xml"/><Relationship Id="rId2" Type="http://schemas.openxmlformats.org/officeDocument/2006/relationships/tags" Target="../tags/tag70.xml"/><Relationship Id="rId3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tags" Target="../tags/tag71.xml"/><Relationship Id="rId2" Type="http://schemas.openxmlformats.org/officeDocument/2006/relationships/tags" Target="../tags/tag72.xml"/><Relationship Id="rId3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tags" Target="../tags/tag75.xml"/><Relationship Id="rId4" Type="http://schemas.openxmlformats.org/officeDocument/2006/relationships/tags" Target="../tags/tag76.xml"/><Relationship Id="rId5" Type="http://schemas.openxmlformats.org/officeDocument/2006/relationships/tags" Target="../tags/tag77.xml"/><Relationship Id="rId6" Type="http://schemas.openxmlformats.org/officeDocument/2006/relationships/tags" Target="../tags/tag78.xml"/><Relationship Id="rId7" Type="http://schemas.openxmlformats.org/officeDocument/2006/relationships/tags" Target="../tags/tag79.xml"/><Relationship Id="rId8" Type="http://schemas.openxmlformats.org/officeDocument/2006/relationships/tags" Target="../tags/tag80.xml"/><Relationship Id="rId9" Type="http://schemas.openxmlformats.org/officeDocument/2006/relationships/slideLayout" Target="../slideLayouts/slideLayout2.xml"/><Relationship Id="rId1" Type="http://schemas.openxmlformats.org/officeDocument/2006/relationships/tags" Target="../tags/tag73.xml"/><Relationship Id="rId2" Type="http://schemas.openxmlformats.org/officeDocument/2006/relationships/tags" Target="../tags/tag7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tags" Target="../tags/tag81.xml"/><Relationship Id="rId2" Type="http://schemas.openxmlformats.org/officeDocument/2006/relationships/tags" Target="../tags/tag82.xml"/><Relationship Id="rId3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tags" Target="../tags/tag83.xml"/><Relationship Id="rId2" Type="http://schemas.openxmlformats.org/officeDocument/2006/relationships/tags" Target="../tags/tag84.xml"/><Relationship Id="rId3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tags" Target="../tags/tag87.xml"/><Relationship Id="rId4" Type="http://schemas.openxmlformats.org/officeDocument/2006/relationships/tags" Target="../tags/tag88.xml"/><Relationship Id="rId5" Type="http://schemas.openxmlformats.org/officeDocument/2006/relationships/tags" Target="../tags/tag89.xml"/><Relationship Id="rId6" Type="http://schemas.openxmlformats.org/officeDocument/2006/relationships/tags" Target="../tags/tag90.xml"/><Relationship Id="rId7" Type="http://schemas.openxmlformats.org/officeDocument/2006/relationships/tags" Target="../tags/tag91.xml"/><Relationship Id="rId8" Type="http://schemas.openxmlformats.org/officeDocument/2006/relationships/tags" Target="../tags/tag92.xml"/><Relationship Id="rId9" Type="http://schemas.openxmlformats.org/officeDocument/2006/relationships/slideLayout" Target="../slideLayouts/slideLayout2.xml"/><Relationship Id="rId10" Type="http://schemas.openxmlformats.org/officeDocument/2006/relationships/image" Target="../media/image16.png"/><Relationship Id="rId1" Type="http://schemas.openxmlformats.org/officeDocument/2006/relationships/tags" Target="../tags/tag85.xml"/><Relationship Id="rId2" Type="http://schemas.openxmlformats.org/officeDocument/2006/relationships/tags" Target="../tags/tag86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tags" Target="../tags/tag95.xml"/><Relationship Id="rId4" Type="http://schemas.openxmlformats.org/officeDocument/2006/relationships/tags" Target="../tags/tag96.xml"/><Relationship Id="rId5" Type="http://schemas.openxmlformats.org/officeDocument/2006/relationships/tags" Target="../tags/tag97.xml"/><Relationship Id="rId6" Type="http://schemas.openxmlformats.org/officeDocument/2006/relationships/tags" Target="../tags/tag98.xml"/><Relationship Id="rId7" Type="http://schemas.openxmlformats.org/officeDocument/2006/relationships/tags" Target="../tags/tag99.xml"/><Relationship Id="rId8" Type="http://schemas.openxmlformats.org/officeDocument/2006/relationships/slideLayout" Target="../slideLayouts/slideLayout2.xml"/><Relationship Id="rId1" Type="http://schemas.openxmlformats.org/officeDocument/2006/relationships/tags" Target="../tags/tag93.xml"/><Relationship Id="rId2" Type="http://schemas.openxmlformats.org/officeDocument/2006/relationships/tags" Target="../tags/tag94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tags" Target="../tags/tag102.xml"/><Relationship Id="rId4" Type="http://schemas.openxmlformats.org/officeDocument/2006/relationships/tags" Target="../tags/tag103.xml"/><Relationship Id="rId5" Type="http://schemas.openxmlformats.org/officeDocument/2006/relationships/tags" Target="../tags/tag104.xml"/><Relationship Id="rId6" Type="http://schemas.openxmlformats.org/officeDocument/2006/relationships/tags" Target="../tags/tag105.xml"/><Relationship Id="rId7" Type="http://schemas.openxmlformats.org/officeDocument/2006/relationships/tags" Target="../tags/tag106.xml"/><Relationship Id="rId8" Type="http://schemas.openxmlformats.org/officeDocument/2006/relationships/slideLayout" Target="../slideLayouts/slideLayout2.xml"/><Relationship Id="rId1" Type="http://schemas.openxmlformats.org/officeDocument/2006/relationships/tags" Target="../tags/tag100.xml"/><Relationship Id="rId2" Type="http://schemas.openxmlformats.org/officeDocument/2006/relationships/tags" Target="../tags/tag10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tags" Target="../tags/tag109.xml"/><Relationship Id="rId4" Type="http://schemas.openxmlformats.org/officeDocument/2006/relationships/tags" Target="../tags/tag110.xml"/><Relationship Id="rId5" Type="http://schemas.openxmlformats.org/officeDocument/2006/relationships/tags" Target="../tags/tag111.xml"/><Relationship Id="rId6" Type="http://schemas.openxmlformats.org/officeDocument/2006/relationships/tags" Target="../tags/tag112.xml"/><Relationship Id="rId7" Type="http://schemas.openxmlformats.org/officeDocument/2006/relationships/tags" Target="../tags/tag113.xml"/><Relationship Id="rId8" Type="http://schemas.openxmlformats.org/officeDocument/2006/relationships/slideLayout" Target="../slideLayouts/slideLayout2.xml"/><Relationship Id="rId1" Type="http://schemas.openxmlformats.org/officeDocument/2006/relationships/tags" Target="../tags/tag107.xml"/><Relationship Id="rId2" Type="http://schemas.openxmlformats.org/officeDocument/2006/relationships/tags" Target="../tags/tag10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tags" Target="../tags/tag7.xml"/><Relationship Id="rId4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1" Type="http://schemas.openxmlformats.org/officeDocument/2006/relationships/tags" Target="../tags/tag5.xml"/><Relationship Id="rId2" Type="http://schemas.openxmlformats.org/officeDocument/2006/relationships/tags" Target="../tags/tag6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tags" Target="../tags/tag114.xml"/><Relationship Id="rId2" Type="http://schemas.openxmlformats.org/officeDocument/2006/relationships/tags" Target="../tags/tag115.xml"/><Relationship Id="rId3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tags" Target="../tags/tag116.xml"/><Relationship Id="rId2" Type="http://schemas.openxmlformats.org/officeDocument/2006/relationships/tags" Target="../tags/tag117.xml"/><Relationship Id="rId3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tags" Target="../tags/tag118.xml"/><Relationship Id="rId2" Type="http://schemas.openxmlformats.org/officeDocument/2006/relationships/tags" Target="../tags/tag119.xml"/><Relationship Id="rId3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tags" Target="../tags/tag120.xml"/><Relationship Id="rId2" Type="http://schemas.openxmlformats.org/officeDocument/2006/relationships/tags" Target="../tags/tag121.xml"/><Relationship Id="rId3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tags" Target="../tags/tag122.xml"/><Relationship Id="rId2" Type="http://schemas.openxmlformats.org/officeDocument/2006/relationships/tags" Target="../tags/tag123.xml"/><Relationship Id="rId3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tags" Target="../tags/tag124.xml"/><Relationship Id="rId2" Type="http://schemas.openxmlformats.org/officeDocument/2006/relationships/tags" Target="../tags/tag125.xml"/><Relationship Id="rId3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tags" Target="../tags/tag126.xml"/><Relationship Id="rId2" Type="http://schemas.openxmlformats.org/officeDocument/2006/relationships/tags" Target="../tags/tag127.xml"/><Relationship Id="rId3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4" Type="http://schemas.openxmlformats.org/officeDocument/2006/relationships/notesSlide" Target="../notesSlides/notesSlide6.xml"/><Relationship Id="rId1" Type="http://schemas.openxmlformats.org/officeDocument/2006/relationships/tags" Target="../tags/tag128.xml"/><Relationship Id="rId2" Type="http://schemas.openxmlformats.org/officeDocument/2006/relationships/tags" Target="../tags/tag129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tags" Target="../tags/tag132.xml"/><Relationship Id="rId4" Type="http://schemas.openxmlformats.org/officeDocument/2006/relationships/slideLayout" Target="../slideLayouts/slideLayout2.xml"/><Relationship Id="rId5" Type="http://schemas.openxmlformats.org/officeDocument/2006/relationships/hyperlink" Target="mailto:Manon.Briere@collegeahuntsic.qc.ca" TargetMode="External"/><Relationship Id="rId6" Type="http://schemas.openxmlformats.org/officeDocument/2006/relationships/hyperlink" Target="mailto:annie-claude.prudhomme@cegep-rimouski.qc.ca" TargetMode="External"/><Relationship Id="rId1" Type="http://schemas.openxmlformats.org/officeDocument/2006/relationships/tags" Target="../tags/tag130.xml"/><Relationship Id="rId2" Type="http://schemas.openxmlformats.org/officeDocument/2006/relationships/tags" Target="../tags/tag131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tags" Target="../tags/tag135.xml"/><Relationship Id="rId4" Type="http://schemas.openxmlformats.org/officeDocument/2006/relationships/tags" Target="../tags/tag136.xml"/><Relationship Id="rId5" Type="http://schemas.openxmlformats.org/officeDocument/2006/relationships/slideLayout" Target="../slideLayouts/slideLayout2.xml"/><Relationship Id="rId6" Type="http://schemas.openxmlformats.org/officeDocument/2006/relationships/hyperlink" Target="http://www.cdc.qc.ca/universite/sherbrooke/033628-briere-analyse-pratiques-didactiques-personnel-enseignant-collegial-erreurs-etudiants-essai-usherbrooke-2015.pdf" TargetMode="External"/><Relationship Id="rId1" Type="http://schemas.openxmlformats.org/officeDocument/2006/relationships/tags" Target="../tags/tag133.xml"/><Relationship Id="rId2" Type="http://schemas.openxmlformats.org/officeDocument/2006/relationships/tags" Target="../tags/tag13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tags" Target="../tags/tag10.xml"/><Relationship Id="rId4" Type="http://schemas.openxmlformats.org/officeDocument/2006/relationships/slideLayout" Target="../slideLayouts/slideLayout2.xml"/><Relationship Id="rId5" Type="http://schemas.openxmlformats.org/officeDocument/2006/relationships/notesSlide" Target="../notesSlides/notesSlide3.xml"/><Relationship Id="rId6" Type="http://schemas.openxmlformats.org/officeDocument/2006/relationships/image" Target="../media/image6.jpeg"/><Relationship Id="rId1" Type="http://schemas.openxmlformats.org/officeDocument/2006/relationships/tags" Target="../tags/tag8.xml"/><Relationship Id="rId2" Type="http://schemas.openxmlformats.org/officeDocument/2006/relationships/tags" Target="../tags/tag9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tags" Target="../tags/tag139.xml"/><Relationship Id="rId4" Type="http://schemas.openxmlformats.org/officeDocument/2006/relationships/tags" Target="../tags/tag140.xml"/><Relationship Id="rId5" Type="http://schemas.openxmlformats.org/officeDocument/2006/relationships/slideLayout" Target="../slideLayouts/slideLayout2.xml"/><Relationship Id="rId1" Type="http://schemas.openxmlformats.org/officeDocument/2006/relationships/tags" Target="../tags/tag137.xml"/><Relationship Id="rId2" Type="http://schemas.openxmlformats.org/officeDocument/2006/relationships/tags" Target="../tags/tag13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tags" Target="../tags/tag13.xml"/><Relationship Id="rId4" Type="http://schemas.openxmlformats.org/officeDocument/2006/relationships/slideLayout" Target="../slideLayouts/slideLayout2.xml"/><Relationship Id="rId5" Type="http://schemas.openxmlformats.org/officeDocument/2006/relationships/notesSlide" Target="../notesSlides/notesSlide4.xml"/><Relationship Id="rId6" Type="http://schemas.openxmlformats.org/officeDocument/2006/relationships/image" Target="../media/image7.jpeg"/><Relationship Id="rId1" Type="http://schemas.openxmlformats.org/officeDocument/2006/relationships/tags" Target="../tags/tag11.xml"/><Relationship Id="rId2" Type="http://schemas.openxmlformats.org/officeDocument/2006/relationships/tags" Target="../tags/tag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tags" Target="../tags/tag14.xml"/><Relationship Id="rId2" Type="http://schemas.openxmlformats.org/officeDocument/2006/relationships/tags" Target="../tags/tag15.xml"/><Relationship Id="rId3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tags" Target="../tags/tag16.xml"/><Relationship Id="rId2" Type="http://schemas.openxmlformats.org/officeDocument/2006/relationships/tags" Target="../tags/tag17.xml"/><Relationship Id="rId3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tags" Target="../tags/tag20.xml"/><Relationship Id="rId4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1" Type="http://schemas.openxmlformats.org/officeDocument/2006/relationships/tags" Target="../tags/tag18.xml"/><Relationship Id="rId2" Type="http://schemas.openxmlformats.org/officeDocument/2006/relationships/tags" Target="../tags/tag1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tags" Target="../tags/tag21.xml"/><Relationship Id="rId2" Type="http://schemas.openxmlformats.org/officeDocument/2006/relationships/tags" Target="../tags/tag22.xml"/><Relationship Id="rId3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re 10"/>
          <p:cNvSpPr>
            <a:spLocks noGrp="1"/>
          </p:cNvSpPr>
          <p:nvPr>
            <p:ph type="ctrTitle"/>
            <p:custDataLst>
              <p:tags r:id="rId1"/>
            </p:custDataLst>
          </p:nvPr>
        </p:nvSpPr>
        <p:spPr>
          <a:xfrm>
            <a:off x="2945443" y="836712"/>
            <a:ext cx="6192837" cy="3868738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fr-CA" altLang="fr-FR" sz="3600" b="1" dirty="0" smtClean="0"/>
              <a:t>J’enseigne, j’évalue et je m’interroge sur les erreurs de mes étudiants</a:t>
            </a:r>
            <a:r>
              <a:rPr lang="fr-CA" altLang="fr-FR" sz="3200" b="1" dirty="0" smtClean="0"/>
              <a:t/>
            </a:r>
            <a:br>
              <a:rPr lang="fr-CA" altLang="fr-FR" sz="3200" b="1" dirty="0" smtClean="0"/>
            </a:br>
            <a:r>
              <a:rPr lang="fr-CA" altLang="fr-FR" sz="3200" b="1" dirty="0"/>
              <a:t/>
            </a:r>
            <a:br>
              <a:rPr lang="fr-CA" altLang="fr-FR" sz="3200" b="1" dirty="0"/>
            </a:br>
            <a:r>
              <a:rPr lang="fr-CA" sz="2200" dirty="0"/>
              <a:t>Co-construire une réflexion relative au vécu en évaluation des apprentissages en utilisant l’erreur comme un outil pour enseigner</a:t>
            </a:r>
            <a:r>
              <a:rPr lang="fr-CA" sz="3200" dirty="0"/>
              <a:t/>
            </a:r>
            <a:br>
              <a:rPr lang="fr-CA" sz="3200" dirty="0"/>
            </a:br>
            <a:endParaRPr lang="fr-CA" altLang="fr-FR" sz="3200" dirty="0" smtClean="0"/>
          </a:p>
        </p:txBody>
      </p:sp>
      <p:sp>
        <p:nvSpPr>
          <p:cNvPr id="6147" name="Sous-titre 11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2987675" y="4941888"/>
            <a:ext cx="5976938" cy="147320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endParaRPr lang="fr-CA" altLang="fr-FR" sz="1600" dirty="0" smtClean="0">
              <a:solidFill>
                <a:srgbClr val="287ABF"/>
              </a:solidFill>
            </a:endParaRPr>
          </a:p>
          <a:p>
            <a:pPr eaLnBrk="1" hangingPunct="1">
              <a:lnSpc>
                <a:spcPct val="80000"/>
              </a:lnSpc>
            </a:pPr>
            <a:r>
              <a:rPr lang="fr-CA" altLang="fr-FR" sz="1400" dirty="0" smtClean="0"/>
              <a:t>Atelier 715 – 9 juin 2016 - AQPC</a:t>
            </a:r>
          </a:p>
          <a:p>
            <a:pPr eaLnBrk="1" hangingPunct="1">
              <a:lnSpc>
                <a:spcPct val="80000"/>
              </a:lnSpc>
            </a:pPr>
            <a:r>
              <a:rPr lang="fr-CA" altLang="fr-FR" sz="1400" dirty="0" smtClean="0"/>
              <a:t>Groupe de travail sur la didactique (GT-DID) de PERFORMA</a:t>
            </a:r>
          </a:p>
          <a:p>
            <a:pPr eaLnBrk="1" hangingPunct="1">
              <a:lnSpc>
                <a:spcPct val="80000"/>
              </a:lnSpc>
            </a:pPr>
            <a:endParaRPr lang="fr-CA" altLang="fr-FR" sz="1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  <p:custDataLst>
              <p:tags r:id="rId1"/>
            </p:custDataLst>
          </p:nvPr>
        </p:nvSpPr>
        <p:spPr>
          <a:xfrm>
            <a:off x="457201" y="1736812"/>
            <a:ext cx="8048091" cy="4392488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fr-CA" dirty="0" smtClean="0"/>
              <a:t>L’erreur pour…</a:t>
            </a:r>
          </a:p>
          <a:p>
            <a:pPr>
              <a:buFont typeface="Wingdings 2" panose="05020102010507070707" pitchFamily="18" charset="2"/>
              <a:buChar char=""/>
            </a:pPr>
            <a:r>
              <a:rPr lang="fr-CA" b="1" dirty="0" smtClean="0"/>
              <a:t>réfléchir </a:t>
            </a:r>
            <a:r>
              <a:rPr lang="fr-CA" dirty="0"/>
              <a:t>sur sa </a:t>
            </a:r>
            <a:r>
              <a:rPr lang="fr-CA" dirty="0" smtClean="0"/>
              <a:t>pratique, </a:t>
            </a:r>
            <a:endParaRPr lang="fr-CA" dirty="0"/>
          </a:p>
          <a:p>
            <a:pPr>
              <a:buFont typeface="Wingdings 2" panose="05020102010507070707" pitchFamily="18" charset="2"/>
              <a:buChar char=""/>
            </a:pPr>
            <a:endParaRPr lang="fr-CA" b="1" dirty="0"/>
          </a:p>
          <a:p>
            <a:pPr>
              <a:buFont typeface="Wingdings 2" panose="05020102010507070707" pitchFamily="18" charset="2"/>
              <a:buChar char=""/>
            </a:pPr>
            <a:r>
              <a:rPr lang="fr-CA" b="1" dirty="0" smtClean="0"/>
              <a:t>produire </a:t>
            </a:r>
            <a:r>
              <a:rPr lang="fr-CA" dirty="0"/>
              <a:t>du nouveau matériel et </a:t>
            </a:r>
            <a:r>
              <a:rPr lang="fr-CA" b="1" dirty="0" smtClean="0"/>
              <a:t>responsabiliser</a:t>
            </a:r>
            <a:r>
              <a:rPr lang="fr-CA" dirty="0" smtClean="0"/>
              <a:t>    l’étudiant,</a:t>
            </a:r>
            <a:endParaRPr lang="fr-CA" dirty="0"/>
          </a:p>
          <a:p>
            <a:pPr>
              <a:buFont typeface="Wingdings 2" panose="05020102010507070707" pitchFamily="18" charset="2"/>
              <a:buChar char=""/>
            </a:pPr>
            <a:endParaRPr lang="fr-CA" b="1" dirty="0"/>
          </a:p>
          <a:p>
            <a:pPr>
              <a:buFont typeface="Wingdings 2" panose="05020102010507070707" pitchFamily="18" charset="2"/>
              <a:buChar char=""/>
            </a:pPr>
            <a:r>
              <a:rPr lang="fr-CA" b="1" dirty="0"/>
              <a:t>o</a:t>
            </a:r>
            <a:r>
              <a:rPr lang="fr-CA" b="1" dirty="0" smtClean="0"/>
              <a:t>utiller </a:t>
            </a:r>
            <a:r>
              <a:rPr lang="fr-CA" dirty="0" smtClean="0"/>
              <a:t>l’étudiant</a:t>
            </a:r>
            <a:r>
              <a:rPr lang="fr-CA" b="1" dirty="0" smtClean="0"/>
              <a:t>,</a:t>
            </a:r>
            <a:endParaRPr lang="fr-CA" b="1" dirty="0"/>
          </a:p>
          <a:p>
            <a:pPr>
              <a:buFont typeface="Wingdings 2" panose="05020102010507070707" pitchFamily="18" charset="2"/>
              <a:buChar char=""/>
            </a:pPr>
            <a:endParaRPr lang="fr-CA" b="1" dirty="0"/>
          </a:p>
          <a:p>
            <a:pPr>
              <a:buFont typeface="Wingdings 2" panose="05020102010507070707" pitchFamily="18" charset="2"/>
              <a:buChar char=""/>
            </a:pPr>
            <a:r>
              <a:rPr lang="fr-CA" b="1" dirty="0"/>
              <a:t>c</a:t>
            </a:r>
            <a:r>
              <a:rPr lang="fr-CA" b="1" dirty="0" smtClean="0"/>
              <a:t>omprendre </a:t>
            </a:r>
            <a:r>
              <a:rPr lang="fr-CA" dirty="0"/>
              <a:t>le raisonnement de </a:t>
            </a:r>
            <a:r>
              <a:rPr lang="fr-CA" dirty="0" smtClean="0"/>
              <a:t>l’étudiant,</a:t>
            </a:r>
            <a:endParaRPr lang="fr-CA" dirty="0"/>
          </a:p>
          <a:p>
            <a:pPr>
              <a:buFont typeface="Wingdings 2" panose="05020102010507070707" pitchFamily="18" charset="2"/>
              <a:buChar char=""/>
            </a:pPr>
            <a:endParaRPr lang="fr-CA" dirty="0"/>
          </a:p>
          <a:p>
            <a:pPr>
              <a:buFont typeface="Wingdings 2" panose="05020102010507070707" pitchFamily="18" charset="2"/>
              <a:buChar char=""/>
            </a:pPr>
            <a:r>
              <a:rPr lang="fr-CA" b="1" dirty="0"/>
              <a:t>c</a:t>
            </a:r>
            <a:r>
              <a:rPr lang="fr-CA" b="1" dirty="0" smtClean="0"/>
              <a:t>onnaître </a:t>
            </a:r>
            <a:r>
              <a:rPr lang="fr-CA" dirty="0"/>
              <a:t>la progression de </a:t>
            </a:r>
            <a:r>
              <a:rPr lang="fr-CA" dirty="0" smtClean="0"/>
              <a:t>l’étudiant.</a:t>
            </a:r>
            <a:endParaRPr lang="fr-CA" dirty="0"/>
          </a:p>
          <a:p>
            <a:pPr marL="0" indent="0">
              <a:buNone/>
            </a:pPr>
            <a:endParaRPr lang="fr-CA" dirty="0" smtClean="0"/>
          </a:p>
          <a:p>
            <a:pPr marL="0" indent="0">
              <a:buNone/>
            </a:pPr>
            <a:endParaRPr lang="fr-CA" dirty="0"/>
          </a:p>
        </p:txBody>
      </p:sp>
      <p:sp>
        <p:nvSpPr>
          <p:cNvPr id="3" name="Titre 2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457201" y="116632"/>
            <a:ext cx="5987007" cy="1440160"/>
          </a:xfrm>
        </p:spPr>
        <p:txBody>
          <a:bodyPr>
            <a:noAutofit/>
          </a:bodyPr>
          <a:lstStyle/>
          <a:p>
            <a:pPr algn="r"/>
            <a:r>
              <a:rPr lang="fr-CA" sz="3200" b="1" dirty="0" smtClean="0"/>
              <a:t>Ce que les enseignants interrogés ont dit </a:t>
            </a:r>
            <a:r>
              <a:rPr lang="fr-CA" sz="2000" b="1" dirty="0" smtClean="0"/>
              <a:t>(Brière, 2015)</a:t>
            </a:r>
            <a:endParaRPr lang="fr-CA" sz="2000" b="1" dirty="0"/>
          </a:p>
        </p:txBody>
      </p:sp>
      <p:pic>
        <p:nvPicPr>
          <p:cNvPr id="5" name="Image 4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7114593" y="1628800"/>
            <a:ext cx="2448272" cy="2448272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7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5652120" y="3356992"/>
            <a:ext cx="1440160" cy="14401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8064707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  <p:custDataLst>
              <p:tags r:id="rId1"/>
            </p:custDataLst>
          </p:nvPr>
        </p:nvSpPr>
        <p:spPr>
          <a:xfrm>
            <a:off x="467544" y="2204864"/>
            <a:ext cx="8064896" cy="3921299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fr-CA" b="1" dirty="0" smtClean="0"/>
              <a:t>Les pratiques des enseignants diffèrent selon :</a:t>
            </a:r>
          </a:p>
          <a:p>
            <a:pPr marL="514350" indent="-514350">
              <a:buFont typeface="+mj-lt"/>
              <a:buAutoNum type="arabicPeriod"/>
            </a:pPr>
            <a:r>
              <a:rPr lang="fr-CA" dirty="0" smtClean="0"/>
              <a:t>leur </a:t>
            </a:r>
            <a:r>
              <a:rPr lang="fr-CA" b="1" dirty="0" smtClean="0"/>
              <a:t>perception</a:t>
            </a:r>
            <a:r>
              <a:rPr lang="fr-CA" dirty="0" smtClean="0"/>
              <a:t> de la cause de l’erreur,</a:t>
            </a:r>
            <a:r>
              <a:rPr lang="fr-CA" i="1" dirty="0" smtClean="0"/>
              <a:t> </a:t>
            </a:r>
          </a:p>
          <a:p>
            <a:pPr marL="514350" indent="-514350">
              <a:buFont typeface="+mj-lt"/>
              <a:buAutoNum type="arabicPeriod"/>
            </a:pPr>
            <a:r>
              <a:rPr lang="fr-CA" dirty="0" smtClean="0"/>
              <a:t>leur </a:t>
            </a:r>
            <a:r>
              <a:rPr lang="fr-CA" b="1" dirty="0" smtClean="0"/>
              <a:t>connaissance</a:t>
            </a:r>
            <a:r>
              <a:rPr lang="fr-CA" dirty="0" smtClean="0"/>
              <a:t> de la cause de l’erreur,</a:t>
            </a:r>
          </a:p>
          <a:p>
            <a:pPr marL="514350" indent="-514350">
              <a:buFont typeface="+mj-lt"/>
              <a:buAutoNum type="arabicPeriod"/>
            </a:pPr>
            <a:r>
              <a:rPr lang="fr-CA" dirty="0" smtClean="0"/>
              <a:t>leur </a:t>
            </a:r>
            <a:r>
              <a:rPr lang="fr-CA" b="1" dirty="0" smtClean="0"/>
              <a:t>représentation du rôle de l’erreur </a:t>
            </a:r>
            <a:r>
              <a:rPr lang="fr-CA" dirty="0" smtClean="0"/>
              <a:t>dans l’apprentissage.</a:t>
            </a:r>
          </a:p>
        </p:txBody>
      </p:sp>
      <p:sp>
        <p:nvSpPr>
          <p:cNvPr id="4" name="Titre 3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0" y="-171400"/>
            <a:ext cx="6444208" cy="2154568"/>
          </a:xfrm>
        </p:spPr>
        <p:txBody>
          <a:bodyPr>
            <a:normAutofit/>
          </a:bodyPr>
          <a:lstStyle/>
          <a:p>
            <a:pPr algn="r"/>
            <a:r>
              <a:rPr lang="fr-CA" sz="3200" b="1" dirty="0" smtClean="0"/>
              <a:t>Un constat important </a:t>
            </a:r>
            <a:br>
              <a:rPr lang="fr-CA" sz="3200" b="1" dirty="0" smtClean="0"/>
            </a:br>
            <a:r>
              <a:rPr lang="fr-CA" sz="3200" b="1" dirty="0" smtClean="0"/>
              <a:t>de cette recherche </a:t>
            </a:r>
            <a:r>
              <a:rPr lang="fr-CA" sz="2000" b="1" dirty="0" smtClean="0"/>
              <a:t>(Brière, 2015)</a:t>
            </a:r>
            <a:endParaRPr lang="fr-CA" sz="2000" b="1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4360303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Organigramme : Connecteur 70"/>
          <p:cNvSpPr/>
          <p:nvPr>
            <p:custDataLst>
              <p:tags r:id="rId1"/>
            </p:custDataLst>
          </p:nvPr>
        </p:nvSpPr>
        <p:spPr>
          <a:xfrm>
            <a:off x="6587317" y="2473997"/>
            <a:ext cx="2206949" cy="708701"/>
          </a:xfrm>
          <a:custGeom>
            <a:avLst/>
            <a:gdLst>
              <a:gd name="f0" fmla="val 21600000"/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+- 0 0 -360"/>
              <a:gd name="f10" fmla="+- 0 0 -180"/>
              <a:gd name="f11" fmla="abs f4"/>
              <a:gd name="f12" fmla="abs f5"/>
              <a:gd name="f13" fmla="abs f6"/>
              <a:gd name="f14" fmla="+- 2700000 f2 0"/>
              <a:gd name="f15" fmla="*/ f9 f1 1"/>
              <a:gd name="f16" fmla="*/ f10 f1 1"/>
              <a:gd name="f17" fmla="?: f11 f4 1"/>
              <a:gd name="f18" fmla="?: f12 f5 1"/>
              <a:gd name="f19" fmla="?: f13 f6 1"/>
              <a:gd name="f20" fmla="+- f14 0 f2"/>
              <a:gd name="f21" fmla="*/ f15 1 f3"/>
              <a:gd name="f22" fmla="*/ f16 1 f3"/>
              <a:gd name="f23" fmla="*/ f17 1 21600"/>
              <a:gd name="f24" fmla="*/ f18 1 21600"/>
              <a:gd name="f25" fmla="*/ 21600 f17 1"/>
              <a:gd name="f26" fmla="*/ 21600 f18 1"/>
              <a:gd name="f27" fmla="+- f20 f2 0"/>
              <a:gd name="f28" fmla="+- f21 0 f2"/>
              <a:gd name="f29" fmla="+- f22 0 f2"/>
              <a:gd name="f30" fmla="min f24 f23"/>
              <a:gd name="f31" fmla="*/ f25 1 f19"/>
              <a:gd name="f32" fmla="*/ f26 1 f19"/>
              <a:gd name="f33" fmla="*/ f27 f8 1"/>
              <a:gd name="f34" fmla="val f31"/>
              <a:gd name="f35" fmla="val f32"/>
              <a:gd name="f36" fmla="*/ f33 1 f1"/>
              <a:gd name="f37" fmla="*/ f7 f30 1"/>
              <a:gd name="f38" fmla="+- f35 0 f7"/>
              <a:gd name="f39" fmla="+- f34 0 f7"/>
              <a:gd name="f40" fmla="+- 0 0 f36"/>
              <a:gd name="f41" fmla="*/ f38 1 2"/>
              <a:gd name="f42" fmla="*/ f39 1 2"/>
              <a:gd name="f43" fmla="+- 0 0 f40"/>
              <a:gd name="f44" fmla="+- f7 f41 0"/>
              <a:gd name="f45" fmla="+- f7 f42 0"/>
              <a:gd name="f46" fmla="*/ f43 f1 1"/>
              <a:gd name="f47" fmla="*/ f42 f30 1"/>
              <a:gd name="f48" fmla="*/ f41 f30 1"/>
              <a:gd name="f49" fmla="*/ f46 1 f8"/>
              <a:gd name="f50" fmla="*/ f44 f30 1"/>
              <a:gd name="f51" fmla="+- f49 0 f2"/>
              <a:gd name="f52" fmla="cos 1 f51"/>
              <a:gd name="f53" fmla="sin 1 f51"/>
              <a:gd name="f54" fmla="+- 0 0 f52"/>
              <a:gd name="f55" fmla="+- 0 0 f53"/>
              <a:gd name="f56" fmla="+- 0 0 f54"/>
              <a:gd name="f57" fmla="+- 0 0 f55"/>
              <a:gd name="f58" fmla="val f56"/>
              <a:gd name="f59" fmla="val f57"/>
              <a:gd name="f60" fmla="*/ f58 f42 1"/>
              <a:gd name="f61" fmla="*/ f59 f41 1"/>
              <a:gd name="f62" fmla="+- f45 0 f60"/>
              <a:gd name="f63" fmla="+- f45 f60 0"/>
              <a:gd name="f64" fmla="+- f44 0 f61"/>
              <a:gd name="f65" fmla="+- f44 f61 0"/>
              <a:gd name="f66" fmla="*/ f62 f30 1"/>
              <a:gd name="f67" fmla="*/ f64 f30 1"/>
              <a:gd name="f68" fmla="*/ f63 f30 1"/>
              <a:gd name="f69" fmla="*/ f65 f30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8">
                <a:pos x="f66" y="f67"/>
              </a:cxn>
              <a:cxn ang="f29">
                <a:pos x="f66" y="f69"/>
              </a:cxn>
              <a:cxn ang="f29">
                <a:pos x="f68" y="f69"/>
              </a:cxn>
              <a:cxn ang="f28">
                <a:pos x="f68" y="f67"/>
              </a:cxn>
            </a:cxnLst>
            <a:rect l="f66" t="f67" r="f68" b="f69"/>
            <a:pathLst>
              <a:path>
                <a:moveTo>
                  <a:pt x="f37" y="f50"/>
                </a:moveTo>
                <a:arcTo wR="f47" hR="f48" stAng="f1" swAng="f0"/>
                <a:close/>
              </a:path>
            </a:pathLst>
          </a:custGeom>
          <a:solidFill>
            <a:srgbClr val="FFFFFF"/>
          </a:solidFill>
          <a:ln w="11430" cap="flat">
            <a:solidFill>
              <a:srgbClr val="8C7B70"/>
            </a:solidFill>
            <a:prstDash val="sysDot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CA" sz="1200" b="1" i="0" u="none" strike="noStrike" kern="1200" cap="none" spc="0" baseline="0" dirty="0">
                <a:solidFill>
                  <a:srgbClr val="000000"/>
                </a:solidFill>
                <a:uFillTx/>
                <a:latin typeface="Georgia"/>
              </a:rPr>
              <a:t>Action </a:t>
            </a:r>
            <a:r>
              <a:rPr lang="fr-CA" sz="1200" b="1" i="0" u="none" strike="noStrike" kern="1200" cap="none" spc="0" baseline="0" dirty="0" smtClean="0">
                <a:solidFill>
                  <a:srgbClr val="000000"/>
                </a:solidFill>
                <a:uFillTx/>
                <a:latin typeface="Georgia"/>
              </a:rPr>
              <a:t>intuitive</a:t>
            </a:r>
          </a:p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CA" sz="1200" b="1" i="0" u="none" strike="noStrike" kern="1200" cap="none" spc="0" baseline="0" dirty="0" smtClean="0">
                <a:solidFill>
                  <a:srgbClr val="000000"/>
                </a:solidFill>
                <a:uFillTx/>
                <a:latin typeface="Georgia"/>
              </a:rPr>
              <a:t>Action planifiée </a:t>
            </a:r>
            <a:endParaRPr lang="fr-CA" sz="1200" b="1" i="0" u="none" strike="noStrike" kern="1200" cap="none" spc="0" baseline="0" dirty="0">
              <a:solidFill>
                <a:srgbClr val="000000"/>
              </a:solidFill>
              <a:uFillTx/>
              <a:latin typeface="Georgia"/>
            </a:endParaRPr>
          </a:p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CA" sz="1200" b="1" i="0" u="none" strike="noStrike" kern="0" cap="none" spc="0" baseline="0" dirty="0">
                <a:solidFill>
                  <a:srgbClr val="000000"/>
                </a:solidFill>
                <a:uFillTx/>
                <a:latin typeface="Georgia"/>
              </a:rPr>
              <a:t>Essai-erreur</a:t>
            </a:r>
            <a:endParaRPr lang="fr-CA" sz="1200" b="1" i="0" u="none" strike="noStrike" kern="1200" cap="none" spc="0" baseline="0" dirty="0">
              <a:solidFill>
                <a:srgbClr val="000000"/>
              </a:solidFill>
              <a:uFillTx/>
              <a:latin typeface="Georgia"/>
            </a:endParaRPr>
          </a:p>
        </p:txBody>
      </p:sp>
      <p:sp>
        <p:nvSpPr>
          <p:cNvPr id="18" name="Flèche courbée vers le haut 57"/>
          <p:cNvSpPr/>
          <p:nvPr>
            <p:custDataLst>
              <p:tags r:id="rId2"/>
            </p:custDataLst>
          </p:nvPr>
        </p:nvSpPr>
        <p:spPr>
          <a:xfrm rot="18408200">
            <a:off x="7742490" y="3365514"/>
            <a:ext cx="1456516" cy="612584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ss"/>
              <a:gd name="f6" fmla="val 0"/>
              <a:gd name="f7" fmla="*/ 5419351 1 1725033"/>
              <a:gd name="f8" fmla="+- 0 0 5400000"/>
              <a:gd name="f9" fmla="val 25000"/>
              <a:gd name="f10" fmla="val 50000"/>
              <a:gd name="f11" fmla="+- 0 0 -360"/>
              <a:gd name="f12" fmla="+- 0 0 -180"/>
              <a:gd name="f13" fmla="+- 0 0 -90"/>
              <a:gd name="f14" fmla="abs f3"/>
              <a:gd name="f15" fmla="abs f4"/>
              <a:gd name="f16" fmla="abs f5"/>
              <a:gd name="f17" fmla="*/ f11 f0 1"/>
              <a:gd name="f18" fmla="*/ f12 f0 1"/>
              <a:gd name="f19" fmla="*/ f13 f0 1"/>
              <a:gd name="f20" fmla="?: f14 f3 1"/>
              <a:gd name="f21" fmla="?: f15 f4 1"/>
              <a:gd name="f22" fmla="?: f16 f5 1"/>
              <a:gd name="f23" fmla="*/ f17 1 f2"/>
              <a:gd name="f24" fmla="*/ f18 1 f2"/>
              <a:gd name="f25" fmla="*/ f19 1 f2"/>
              <a:gd name="f26" fmla="*/ f20 1 21600"/>
              <a:gd name="f27" fmla="*/ f21 1 21600"/>
              <a:gd name="f28" fmla="*/ 21600 f20 1"/>
              <a:gd name="f29" fmla="*/ 21600 f21 1"/>
              <a:gd name="f30" fmla="+- f23 0 f1"/>
              <a:gd name="f31" fmla="+- f24 0 f1"/>
              <a:gd name="f32" fmla="+- f25 0 f1"/>
              <a:gd name="f33" fmla="min f27 f26"/>
              <a:gd name="f34" fmla="*/ f28 1 f22"/>
              <a:gd name="f35" fmla="*/ f29 1 f22"/>
              <a:gd name="f36" fmla="val f34"/>
              <a:gd name="f37" fmla="val f35"/>
              <a:gd name="f38" fmla="*/ f6 f33 1"/>
              <a:gd name="f39" fmla="+- f37 0 f6"/>
              <a:gd name="f40" fmla="+- f36 0 f6"/>
              <a:gd name="f41" fmla="*/ f36 f33 1"/>
              <a:gd name="f42" fmla="*/ f37 f33 1"/>
              <a:gd name="f43" fmla="*/ f40 1 2"/>
              <a:gd name="f44" fmla="min f40 f39"/>
              <a:gd name="f45" fmla="*/ f39 f39 1"/>
              <a:gd name="f46" fmla="*/ f39 f33 1"/>
              <a:gd name="f47" fmla="*/ f44 f9 1"/>
              <a:gd name="f48" fmla="*/ f44 f10 1"/>
              <a:gd name="f49" fmla="*/ f47 1 100000"/>
              <a:gd name="f50" fmla="*/ f48 1 100000"/>
              <a:gd name="f51" fmla="+- f49 f50 0"/>
              <a:gd name="f52" fmla="*/ f49 f49 1"/>
              <a:gd name="f53" fmla="+- f50 0 f49"/>
              <a:gd name="f54" fmla="*/ f50 1 2"/>
              <a:gd name="f55" fmla="+- f6 f49 0"/>
              <a:gd name="f56" fmla="+- 0 0 f49"/>
              <a:gd name="f57" fmla="*/ f49 1 2"/>
              <a:gd name="f58" fmla="*/ f49 f33 1"/>
              <a:gd name="f59" fmla="*/ f51 1 4"/>
              <a:gd name="f60" fmla="+- f45 0 f52"/>
              <a:gd name="f61" fmla="*/ f53 1 2"/>
              <a:gd name="f62" fmla="+- f36 0 f54"/>
              <a:gd name="f63" fmla="+- 0 0 f57"/>
              <a:gd name="f64" fmla="+- 0 0 f56"/>
              <a:gd name="f65" fmla="*/ f55 f33 1"/>
              <a:gd name="f66" fmla="*/ f57 f33 1"/>
              <a:gd name="f67" fmla="+- f43 0 f59"/>
              <a:gd name="f68" fmla="sqrt f60"/>
              <a:gd name="f69" fmla="+- 0 0 f63"/>
              <a:gd name="f70" fmla="*/ f62 f33 1"/>
              <a:gd name="f71" fmla="*/ f67 2 1"/>
              <a:gd name="f72" fmla="+- f67 f49 0"/>
              <a:gd name="f73" fmla="*/ f68 f67 1"/>
              <a:gd name="f74" fmla="*/ f67 f33 1"/>
              <a:gd name="f75" fmla="*/ f71 f71 1"/>
              <a:gd name="f76" fmla="*/ f73 1 f39"/>
              <a:gd name="f77" fmla="+- f67 f72 0"/>
              <a:gd name="f78" fmla="+- f75 0 f52"/>
              <a:gd name="f79" fmla="+- f67 f76 0"/>
              <a:gd name="f80" fmla="+- f72 f76 0"/>
              <a:gd name="f81" fmla="+- 0 0 f76"/>
              <a:gd name="f82" fmla="*/ f77 1 2"/>
              <a:gd name="f83" fmla="sqrt f78"/>
              <a:gd name="f84" fmla="+- f79 0 f61"/>
              <a:gd name="f85" fmla="+- f80 f61 0"/>
              <a:gd name="f86" fmla="+- 0 0 f81"/>
              <a:gd name="f87" fmla="*/ f80 f33 1"/>
              <a:gd name="f88" fmla="*/ f82 f33 1"/>
              <a:gd name="f89" fmla="*/ f83 f39 1"/>
              <a:gd name="f90" fmla="at2 f64 f86"/>
              <a:gd name="f91" fmla="*/ f85 f33 1"/>
              <a:gd name="f92" fmla="*/ f84 f33 1"/>
              <a:gd name="f93" fmla="+- f90 f1 0"/>
              <a:gd name="f94" fmla="*/ f89 1 f71"/>
              <a:gd name="f95" fmla="*/ f93 f7 1"/>
              <a:gd name="f96" fmla="+- f6 f94 0"/>
              <a:gd name="f97" fmla="+- 0 0 f94"/>
              <a:gd name="f98" fmla="*/ f95 1 f0"/>
              <a:gd name="f99" fmla="+- 0 0 f97"/>
              <a:gd name="f100" fmla="*/ f96 f33 1"/>
              <a:gd name="f101" fmla="+- 0 0 f98"/>
              <a:gd name="f102" fmla="at2 f99 f69"/>
              <a:gd name="f103" fmla="val f101"/>
              <a:gd name="f104" fmla="+- f102 f1 0"/>
              <a:gd name="f105" fmla="+- 0 0 f103"/>
              <a:gd name="f106" fmla="*/ f104 f7 1"/>
              <a:gd name="f107" fmla="*/ f105 f0 1"/>
              <a:gd name="f108" fmla="*/ f106 1 f0"/>
              <a:gd name="f109" fmla="*/ f107 1 f7"/>
              <a:gd name="f110" fmla="+- 0 0 f108"/>
              <a:gd name="f111" fmla="+- f109 0 f1"/>
              <a:gd name="f112" fmla="val f110"/>
              <a:gd name="f113" fmla="+- 0 0 f112"/>
              <a:gd name="f114" fmla="+- f1 0 f111"/>
              <a:gd name="f115" fmla="*/ f113 f0 1"/>
              <a:gd name="f116" fmla="*/ f115 1 f7"/>
              <a:gd name="f117" fmla="+- f116 0 f1"/>
              <a:gd name="f118" fmla="+- f117 0 f111"/>
              <a:gd name="f119" fmla="+- f111 f117 0"/>
              <a:gd name="f120" fmla="+- f1 0 f117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0">
                <a:pos x="f70" y="f38"/>
              </a:cxn>
              <a:cxn ang="f30">
                <a:pos x="f92" y="f65"/>
              </a:cxn>
              <a:cxn ang="f30">
                <a:pos x="f66" y="f38"/>
              </a:cxn>
              <a:cxn ang="f31">
                <a:pos x="f88" y="f42"/>
              </a:cxn>
              <a:cxn ang="f32">
                <a:pos x="f91" y="f65"/>
              </a:cxn>
            </a:cxnLst>
            <a:rect l="f38" t="f38" r="f41" b="f42"/>
            <a:pathLst>
              <a:path stroke="0">
                <a:moveTo>
                  <a:pt x="f70" y="f38"/>
                </a:moveTo>
                <a:lnTo>
                  <a:pt x="f91" y="f65"/>
                </a:lnTo>
                <a:lnTo>
                  <a:pt x="f87" y="f65"/>
                </a:lnTo>
                <a:arcTo wR="f74" hR="f46" stAng="f114" swAng="f119"/>
                <a:arcTo wR="f74" hR="f46" stAng="f120" swAng="f118"/>
                <a:lnTo>
                  <a:pt x="f92" y="f65"/>
                </a:lnTo>
                <a:close/>
              </a:path>
              <a:path stroke="0">
                <a:moveTo>
                  <a:pt x="f74" y="f42"/>
                </a:moveTo>
                <a:arcTo wR="f74" hR="f46" stAng="f1" swAng="f1"/>
                <a:lnTo>
                  <a:pt x="f58" y="f38"/>
                </a:lnTo>
                <a:arcTo wR="f74" hR="f46" stAng="f0" swAng="f8"/>
                <a:close/>
              </a:path>
              <a:path fill="none">
                <a:moveTo>
                  <a:pt x="f88" y="f100"/>
                </a:moveTo>
                <a:arcTo wR="f74" hR="f46" stAng="f120" swAng="f118"/>
                <a:lnTo>
                  <a:pt x="f92" y="f65"/>
                </a:lnTo>
                <a:lnTo>
                  <a:pt x="f70" y="f38"/>
                </a:lnTo>
                <a:lnTo>
                  <a:pt x="f91" y="f65"/>
                </a:lnTo>
                <a:lnTo>
                  <a:pt x="f87" y="f65"/>
                </a:lnTo>
                <a:arcTo wR="f74" hR="f46" stAng="f114" swAng="f111"/>
                <a:lnTo>
                  <a:pt x="f74" y="f42"/>
                </a:lnTo>
                <a:arcTo wR="f74" hR="f46" stAng="f1" swAng="f1"/>
                <a:lnTo>
                  <a:pt x="f58" y="f38"/>
                </a:lnTo>
                <a:arcTo wR="f74" hR="f46" stAng="f0" swAng="f8"/>
              </a:path>
            </a:pathLst>
          </a:custGeom>
          <a:solidFill>
            <a:srgbClr val="FFE699"/>
          </a:solidFill>
          <a:ln w="9528" cap="flat">
            <a:solidFill>
              <a:srgbClr val="333F50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CA" sz="18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17" name="Rectangle à coins arrondis 60"/>
          <p:cNvSpPr/>
          <p:nvPr>
            <p:custDataLst>
              <p:tags r:id="rId3"/>
            </p:custDataLst>
          </p:nvPr>
        </p:nvSpPr>
        <p:spPr>
          <a:xfrm>
            <a:off x="6572629" y="3577512"/>
            <a:ext cx="1224136" cy="753693"/>
          </a:xfrm>
          <a:custGeom>
            <a:avLst/>
            <a:gdLst>
              <a:gd name="f0" fmla="val 10800000"/>
              <a:gd name="f1" fmla="val 5400000"/>
              <a:gd name="f2" fmla="val 16200000"/>
              <a:gd name="f3" fmla="val w"/>
              <a:gd name="f4" fmla="val h"/>
              <a:gd name="f5" fmla="val ss"/>
              <a:gd name="f6" fmla="val 0"/>
              <a:gd name="f7" fmla="*/ 5419351 1 1725033"/>
              <a:gd name="f8" fmla="val 45"/>
              <a:gd name="f9" fmla="val 3600"/>
              <a:gd name="f10" fmla="abs f3"/>
              <a:gd name="f11" fmla="abs f4"/>
              <a:gd name="f12" fmla="abs f5"/>
              <a:gd name="f13" fmla="*/ f7 1 180"/>
              <a:gd name="f14" fmla="+- 0 0 f1"/>
              <a:gd name="f15" fmla="+- f6 f9 0"/>
              <a:gd name="f16" fmla="?: f10 f3 1"/>
              <a:gd name="f17" fmla="?: f11 f4 1"/>
              <a:gd name="f18" fmla="?: f12 f5 1"/>
              <a:gd name="f19" fmla="*/ f8 f13 1"/>
              <a:gd name="f20" fmla="+- f6 0 f15"/>
              <a:gd name="f21" fmla="+- f15 0 f6"/>
              <a:gd name="f22" fmla="*/ f16 1 21600"/>
              <a:gd name="f23" fmla="*/ f17 1 21600"/>
              <a:gd name="f24" fmla="*/ 21600 f16 1"/>
              <a:gd name="f25" fmla="*/ 21600 f17 1"/>
              <a:gd name="f26" fmla="+- 0 0 f19"/>
              <a:gd name="f27" fmla="abs f20"/>
              <a:gd name="f28" fmla="abs f21"/>
              <a:gd name="f29" fmla="?: f20 f14 f1"/>
              <a:gd name="f30" fmla="?: f20 f1 f14"/>
              <a:gd name="f31" fmla="?: f20 f2 f1"/>
              <a:gd name="f32" fmla="?: f20 f1 f2"/>
              <a:gd name="f33" fmla="?: f21 f14 f1"/>
              <a:gd name="f34" fmla="?: f21 f1 f14"/>
              <a:gd name="f35" fmla="?: f20 0 f0"/>
              <a:gd name="f36" fmla="?: f20 f0 0"/>
              <a:gd name="f37" fmla="min f23 f22"/>
              <a:gd name="f38" fmla="*/ f24 1 f18"/>
              <a:gd name="f39" fmla="*/ f25 1 f18"/>
              <a:gd name="f40" fmla="*/ f26 f0 1"/>
              <a:gd name="f41" fmla="?: f20 f32 f31"/>
              <a:gd name="f42" fmla="?: f20 f31 f32"/>
              <a:gd name="f43" fmla="?: f21 f30 f29"/>
              <a:gd name="f44" fmla="val f38"/>
              <a:gd name="f45" fmla="val f39"/>
              <a:gd name="f46" fmla="*/ f40 1 f7"/>
              <a:gd name="f47" fmla="?: f21 f42 f41"/>
              <a:gd name="f48" fmla="*/ f15 f37 1"/>
              <a:gd name="f49" fmla="*/ f6 f37 1"/>
              <a:gd name="f50" fmla="*/ f27 f37 1"/>
              <a:gd name="f51" fmla="*/ f28 f37 1"/>
              <a:gd name="f52" fmla="+- f45 0 f9"/>
              <a:gd name="f53" fmla="+- f44 0 f9"/>
              <a:gd name="f54" fmla="+- f46 0 f1"/>
              <a:gd name="f55" fmla="*/ f45 f37 1"/>
              <a:gd name="f56" fmla="*/ f44 f37 1"/>
              <a:gd name="f57" fmla="+- f45 0 f52"/>
              <a:gd name="f58" fmla="+- f44 0 f53"/>
              <a:gd name="f59" fmla="+- f52 0 f45"/>
              <a:gd name="f60" fmla="+- f53 0 f44"/>
              <a:gd name="f61" fmla="+- f54 f1 0"/>
              <a:gd name="f62" fmla="*/ f52 f37 1"/>
              <a:gd name="f63" fmla="*/ f53 f37 1"/>
              <a:gd name="f64" fmla="abs f57"/>
              <a:gd name="f65" fmla="?: f57 0 f0"/>
              <a:gd name="f66" fmla="?: f57 f0 0"/>
              <a:gd name="f67" fmla="?: f57 f33 f34"/>
              <a:gd name="f68" fmla="abs f58"/>
              <a:gd name="f69" fmla="abs f59"/>
              <a:gd name="f70" fmla="?: f58 f14 f1"/>
              <a:gd name="f71" fmla="?: f58 f1 f14"/>
              <a:gd name="f72" fmla="?: f58 f2 f1"/>
              <a:gd name="f73" fmla="?: f58 f1 f2"/>
              <a:gd name="f74" fmla="abs f60"/>
              <a:gd name="f75" fmla="?: f60 f14 f1"/>
              <a:gd name="f76" fmla="?: f60 f1 f14"/>
              <a:gd name="f77" fmla="?: f60 f36 f35"/>
              <a:gd name="f78" fmla="?: f60 f35 f36"/>
              <a:gd name="f79" fmla="*/ f61 f7 1"/>
              <a:gd name="f80" fmla="?: f21 f66 f65"/>
              <a:gd name="f81" fmla="?: f21 f65 f66"/>
              <a:gd name="f82" fmla="?: f58 f73 f72"/>
              <a:gd name="f83" fmla="?: f58 f72 f73"/>
              <a:gd name="f84" fmla="?: f59 f71 f70"/>
              <a:gd name="f85" fmla="?: f20 f77 f78"/>
              <a:gd name="f86" fmla="?: f20 f75 f76"/>
              <a:gd name="f87" fmla="*/ f79 1 f0"/>
              <a:gd name="f88" fmla="*/ f64 f37 1"/>
              <a:gd name="f89" fmla="*/ f68 f37 1"/>
              <a:gd name="f90" fmla="*/ f69 f37 1"/>
              <a:gd name="f91" fmla="*/ f74 f37 1"/>
              <a:gd name="f92" fmla="?: f57 f80 f81"/>
              <a:gd name="f93" fmla="?: f59 f83 f82"/>
              <a:gd name="f94" fmla="+- 0 0 f87"/>
              <a:gd name="f95" fmla="+- 0 0 f94"/>
              <a:gd name="f96" fmla="*/ f95 f0 1"/>
              <a:gd name="f97" fmla="*/ f96 1 f7"/>
              <a:gd name="f98" fmla="+- f97 0 f1"/>
              <a:gd name="f99" fmla="cos 1 f98"/>
              <a:gd name="f100" fmla="+- 0 0 f99"/>
              <a:gd name="f101" fmla="+- 0 0 f100"/>
              <a:gd name="f102" fmla="val f101"/>
              <a:gd name="f103" fmla="+- 0 0 f102"/>
              <a:gd name="f104" fmla="*/ f9 f103 1"/>
              <a:gd name="f105" fmla="*/ f104 3163 1"/>
              <a:gd name="f106" fmla="*/ f105 1 7636"/>
              <a:gd name="f107" fmla="+- f6 f106 0"/>
              <a:gd name="f108" fmla="+- f44 0 f106"/>
              <a:gd name="f109" fmla="+- f45 0 f106"/>
              <a:gd name="f110" fmla="*/ f107 f37 1"/>
              <a:gd name="f111" fmla="*/ f108 f37 1"/>
              <a:gd name="f112" fmla="*/ f109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10" t="f110" r="f111" b="f112"/>
            <a:pathLst>
              <a:path>
                <a:moveTo>
                  <a:pt x="f48" y="f49"/>
                </a:moveTo>
                <a:arcTo wR="f50" hR="f51" stAng="f47" swAng="f43"/>
                <a:lnTo>
                  <a:pt x="f49" y="f62"/>
                </a:lnTo>
                <a:arcTo wR="f51" hR="f88" stAng="f92" swAng="f67"/>
                <a:lnTo>
                  <a:pt x="f63" y="f55"/>
                </a:lnTo>
                <a:arcTo wR="f89" hR="f90" stAng="f93" swAng="f84"/>
                <a:lnTo>
                  <a:pt x="f56" y="f48"/>
                </a:lnTo>
                <a:arcTo wR="f91" hR="f50" stAng="f85" swAng="f86"/>
                <a:close/>
              </a:path>
            </a:pathLst>
          </a:custGeom>
          <a:solidFill>
            <a:srgbClr val="E3EBD1"/>
          </a:solidFill>
          <a:ln w="9528" cap="flat">
            <a:solidFill>
              <a:srgbClr val="558ED5"/>
            </a:solidFill>
            <a:prstDash val="solid"/>
            <a:miter/>
          </a:ln>
          <a:effectLst>
            <a:outerShdw dist="19997" dir="5400000" algn="tl">
              <a:srgbClr val="000000">
                <a:alpha val="38000"/>
              </a:srgbClr>
            </a:outerShdw>
          </a:effectLst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CA" sz="1000" b="1" i="0" u="none" strike="noStrike" kern="1200" cap="none" spc="0" baseline="0" dirty="0" smtClean="0">
                <a:solidFill>
                  <a:srgbClr val="000000"/>
                </a:solidFill>
                <a:uFillTx/>
                <a:latin typeface="Georgia" panose="02040502050405020303" pitchFamily="18" charset="0"/>
              </a:rPr>
              <a:t>Interprétation à partir des savoirs    </a:t>
            </a:r>
            <a:r>
              <a:rPr lang="fr-CA" sz="1000" b="1" i="0" u="none" strike="noStrike" kern="1200" cap="none" spc="0" baseline="0" dirty="0">
                <a:solidFill>
                  <a:srgbClr val="000000"/>
                </a:solidFill>
                <a:uFillTx/>
                <a:latin typeface="Georgia" panose="02040502050405020303" pitchFamily="18" charset="0"/>
              </a:rPr>
              <a:t>d’expérience</a:t>
            </a:r>
          </a:p>
        </p:txBody>
      </p:sp>
      <p:sp>
        <p:nvSpPr>
          <p:cNvPr id="16" name="Forme libre 24"/>
          <p:cNvSpPr/>
          <p:nvPr>
            <p:custDataLst>
              <p:tags r:id="rId4"/>
            </p:custDataLst>
          </p:nvPr>
        </p:nvSpPr>
        <p:spPr>
          <a:xfrm>
            <a:off x="5502434" y="3510852"/>
            <a:ext cx="1123204" cy="1038463"/>
          </a:xfrm>
          <a:custGeom>
            <a:avLst/>
            <a:gdLst>
              <a:gd name="f0" fmla="val 21600000"/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+- 0 0 -360"/>
              <a:gd name="f10" fmla="+- 0 0 -180"/>
              <a:gd name="f11" fmla="abs f4"/>
              <a:gd name="f12" fmla="abs f5"/>
              <a:gd name="f13" fmla="abs f6"/>
              <a:gd name="f14" fmla="+- 2700000 f2 0"/>
              <a:gd name="f15" fmla="*/ f9 f1 1"/>
              <a:gd name="f16" fmla="*/ f10 f1 1"/>
              <a:gd name="f17" fmla="?: f11 f4 1"/>
              <a:gd name="f18" fmla="?: f12 f5 1"/>
              <a:gd name="f19" fmla="?: f13 f6 1"/>
              <a:gd name="f20" fmla="+- f14 0 f2"/>
              <a:gd name="f21" fmla="*/ f15 1 f3"/>
              <a:gd name="f22" fmla="*/ f16 1 f3"/>
              <a:gd name="f23" fmla="*/ f17 1 21600"/>
              <a:gd name="f24" fmla="*/ f18 1 21600"/>
              <a:gd name="f25" fmla="*/ 21600 f17 1"/>
              <a:gd name="f26" fmla="*/ 21600 f18 1"/>
              <a:gd name="f27" fmla="+- f20 f2 0"/>
              <a:gd name="f28" fmla="+- f21 0 f2"/>
              <a:gd name="f29" fmla="+- f22 0 f2"/>
              <a:gd name="f30" fmla="min f24 f23"/>
              <a:gd name="f31" fmla="*/ f25 1 f19"/>
              <a:gd name="f32" fmla="*/ f26 1 f19"/>
              <a:gd name="f33" fmla="*/ f27 f8 1"/>
              <a:gd name="f34" fmla="val f31"/>
              <a:gd name="f35" fmla="val f32"/>
              <a:gd name="f36" fmla="*/ f33 1 f1"/>
              <a:gd name="f37" fmla="*/ f7 f30 1"/>
              <a:gd name="f38" fmla="+- f35 0 f7"/>
              <a:gd name="f39" fmla="+- f34 0 f7"/>
              <a:gd name="f40" fmla="+- 0 0 f36"/>
              <a:gd name="f41" fmla="*/ f38 1 2"/>
              <a:gd name="f42" fmla="*/ f39 1 2"/>
              <a:gd name="f43" fmla="+- 0 0 f40"/>
              <a:gd name="f44" fmla="+- f7 f41 0"/>
              <a:gd name="f45" fmla="+- f7 f42 0"/>
              <a:gd name="f46" fmla="*/ f43 f1 1"/>
              <a:gd name="f47" fmla="*/ f42 f30 1"/>
              <a:gd name="f48" fmla="*/ f41 f30 1"/>
              <a:gd name="f49" fmla="*/ f46 1 f8"/>
              <a:gd name="f50" fmla="*/ f44 f30 1"/>
              <a:gd name="f51" fmla="+- f49 0 f2"/>
              <a:gd name="f52" fmla="cos 1 f51"/>
              <a:gd name="f53" fmla="sin 1 f51"/>
              <a:gd name="f54" fmla="+- 0 0 f52"/>
              <a:gd name="f55" fmla="+- 0 0 f53"/>
              <a:gd name="f56" fmla="+- 0 0 f54"/>
              <a:gd name="f57" fmla="+- 0 0 f55"/>
              <a:gd name="f58" fmla="val f56"/>
              <a:gd name="f59" fmla="val f57"/>
              <a:gd name="f60" fmla="*/ f58 f42 1"/>
              <a:gd name="f61" fmla="*/ f59 f41 1"/>
              <a:gd name="f62" fmla="+- f45 0 f60"/>
              <a:gd name="f63" fmla="+- f45 f60 0"/>
              <a:gd name="f64" fmla="+- f44 0 f61"/>
              <a:gd name="f65" fmla="+- f44 f61 0"/>
              <a:gd name="f66" fmla="*/ f62 f30 1"/>
              <a:gd name="f67" fmla="*/ f64 f30 1"/>
              <a:gd name="f68" fmla="*/ f63 f30 1"/>
              <a:gd name="f69" fmla="*/ f65 f30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8">
                <a:pos x="f66" y="f67"/>
              </a:cxn>
              <a:cxn ang="f29">
                <a:pos x="f66" y="f69"/>
              </a:cxn>
              <a:cxn ang="f29">
                <a:pos x="f68" y="f69"/>
              </a:cxn>
              <a:cxn ang="f28">
                <a:pos x="f68" y="f67"/>
              </a:cxn>
            </a:cxnLst>
            <a:rect l="f66" t="f67" r="f68" b="f69"/>
            <a:pathLst>
              <a:path>
                <a:moveTo>
                  <a:pt x="f37" y="f50"/>
                </a:moveTo>
                <a:arcTo wR="f47" hR="f48" stAng="f1" swAng="f0"/>
                <a:close/>
              </a:path>
            </a:pathLst>
          </a:custGeom>
          <a:blipFill>
            <a:blip r:embed="rId14" cstate="print">
              <a:alphaModFix/>
            </a:blip>
            <a:stretch>
              <a:fillRect/>
            </a:stretch>
          </a:blipFill>
          <a:ln w="11430" cap="flat">
            <a:solidFill>
              <a:srgbClr val="002060"/>
            </a:solidFill>
            <a:custDash>
              <a:ds d="100000" sp="100000"/>
            </a:custDash>
            <a:miter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CA" sz="18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15" name="ZoneTexte 67"/>
          <p:cNvSpPr txBox="1"/>
          <p:nvPr>
            <p:custDataLst>
              <p:tags r:id="rId5"/>
            </p:custDataLst>
          </p:nvPr>
        </p:nvSpPr>
        <p:spPr>
          <a:xfrm>
            <a:off x="5484795" y="2943026"/>
            <a:ext cx="1432631" cy="461665"/>
          </a:xfrm>
          <a:prstGeom prst="rect">
            <a:avLst/>
          </a:prstGeom>
          <a:solidFill>
            <a:srgbClr val="DCE6F2"/>
          </a:solidFill>
          <a:ln w="28575" cap="flat">
            <a:solidFill>
              <a:schemeClr val="tx1"/>
            </a:solidFill>
            <a:prstDash val="solid"/>
            <a:miter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CA" sz="1200" b="1" i="0" u="none" strike="noStrike" kern="1200" cap="none" spc="0" baseline="0" dirty="0">
                <a:solidFill>
                  <a:srgbClr val="000000"/>
                </a:solidFill>
                <a:uFillTx/>
                <a:latin typeface="Georgia" pitchFamily="18"/>
              </a:rPr>
              <a:t>Cause connue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CA" sz="1200" b="1" i="0" u="none" strike="noStrike" kern="1200" cap="none" spc="0" baseline="0" dirty="0">
                <a:solidFill>
                  <a:srgbClr val="000000"/>
                </a:solidFill>
                <a:uFillTx/>
                <a:latin typeface="Georgia" pitchFamily="18"/>
              </a:rPr>
              <a:t>   de l’erreur</a:t>
            </a:r>
          </a:p>
        </p:txBody>
      </p:sp>
      <p:sp>
        <p:nvSpPr>
          <p:cNvPr id="12" name="Organigramme : Connecteur 1028"/>
          <p:cNvSpPr/>
          <p:nvPr>
            <p:custDataLst>
              <p:tags r:id="rId6"/>
            </p:custDataLst>
          </p:nvPr>
        </p:nvSpPr>
        <p:spPr>
          <a:xfrm>
            <a:off x="408814" y="2224274"/>
            <a:ext cx="2378660" cy="958424"/>
          </a:xfrm>
          <a:custGeom>
            <a:avLst/>
            <a:gdLst>
              <a:gd name="f0" fmla="val 21600000"/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+- 0 0 -360"/>
              <a:gd name="f10" fmla="+- 0 0 -180"/>
              <a:gd name="f11" fmla="abs f4"/>
              <a:gd name="f12" fmla="abs f5"/>
              <a:gd name="f13" fmla="abs f6"/>
              <a:gd name="f14" fmla="+- 2700000 f2 0"/>
              <a:gd name="f15" fmla="*/ f9 f1 1"/>
              <a:gd name="f16" fmla="*/ f10 f1 1"/>
              <a:gd name="f17" fmla="?: f11 f4 1"/>
              <a:gd name="f18" fmla="?: f12 f5 1"/>
              <a:gd name="f19" fmla="?: f13 f6 1"/>
              <a:gd name="f20" fmla="+- f14 0 f2"/>
              <a:gd name="f21" fmla="*/ f15 1 f3"/>
              <a:gd name="f22" fmla="*/ f16 1 f3"/>
              <a:gd name="f23" fmla="*/ f17 1 21600"/>
              <a:gd name="f24" fmla="*/ f18 1 21600"/>
              <a:gd name="f25" fmla="*/ 21600 f17 1"/>
              <a:gd name="f26" fmla="*/ 21600 f18 1"/>
              <a:gd name="f27" fmla="+- f20 f2 0"/>
              <a:gd name="f28" fmla="+- f21 0 f2"/>
              <a:gd name="f29" fmla="+- f22 0 f2"/>
              <a:gd name="f30" fmla="min f24 f23"/>
              <a:gd name="f31" fmla="*/ f25 1 f19"/>
              <a:gd name="f32" fmla="*/ f26 1 f19"/>
              <a:gd name="f33" fmla="*/ f27 f8 1"/>
              <a:gd name="f34" fmla="val f31"/>
              <a:gd name="f35" fmla="val f32"/>
              <a:gd name="f36" fmla="*/ f33 1 f1"/>
              <a:gd name="f37" fmla="*/ f7 f30 1"/>
              <a:gd name="f38" fmla="+- f35 0 f7"/>
              <a:gd name="f39" fmla="+- f34 0 f7"/>
              <a:gd name="f40" fmla="+- 0 0 f36"/>
              <a:gd name="f41" fmla="*/ f38 1 2"/>
              <a:gd name="f42" fmla="*/ f39 1 2"/>
              <a:gd name="f43" fmla="+- 0 0 f40"/>
              <a:gd name="f44" fmla="+- f7 f41 0"/>
              <a:gd name="f45" fmla="+- f7 f42 0"/>
              <a:gd name="f46" fmla="*/ f43 f1 1"/>
              <a:gd name="f47" fmla="*/ f42 f30 1"/>
              <a:gd name="f48" fmla="*/ f41 f30 1"/>
              <a:gd name="f49" fmla="*/ f46 1 f8"/>
              <a:gd name="f50" fmla="*/ f44 f30 1"/>
              <a:gd name="f51" fmla="+- f49 0 f2"/>
              <a:gd name="f52" fmla="cos 1 f51"/>
              <a:gd name="f53" fmla="sin 1 f51"/>
              <a:gd name="f54" fmla="+- 0 0 f52"/>
              <a:gd name="f55" fmla="+- 0 0 f53"/>
              <a:gd name="f56" fmla="+- 0 0 f54"/>
              <a:gd name="f57" fmla="+- 0 0 f55"/>
              <a:gd name="f58" fmla="val f56"/>
              <a:gd name="f59" fmla="val f57"/>
              <a:gd name="f60" fmla="*/ f58 f42 1"/>
              <a:gd name="f61" fmla="*/ f59 f41 1"/>
              <a:gd name="f62" fmla="+- f45 0 f60"/>
              <a:gd name="f63" fmla="+- f45 f60 0"/>
              <a:gd name="f64" fmla="+- f44 0 f61"/>
              <a:gd name="f65" fmla="+- f44 f61 0"/>
              <a:gd name="f66" fmla="*/ f62 f30 1"/>
              <a:gd name="f67" fmla="*/ f64 f30 1"/>
              <a:gd name="f68" fmla="*/ f63 f30 1"/>
              <a:gd name="f69" fmla="*/ f65 f30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8">
                <a:pos x="f66" y="f67"/>
              </a:cxn>
              <a:cxn ang="f29">
                <a:pos x="f66" y="f69"/>
              </a:cxn>
              <a:cxn ang="f29">
                <a:pos x="f68" y="f69"/>
              </a:cxn>
              <a:cxn ang="f28">
                <a:pos x="f68" y="f67"/>
              </a:cxn>
            </a:cxnLst>
            <a:rect l="f66" t="f67" r="f68" b="f69"/>
            <a:pathLst>
              <a:path>
                <a:moveTo>
                  <a:pt x="f37" y="f50"/>
                </a:moveTo>
                <a:arcTo wR="f47" hR="f48" stAng="f1" swAng="f0"/>
                <a:close/>
              </a:path>
            </a:pathLst>
          </a:custGeom>
          <a:solidFill>
            <a:srgbClr val="FFFFFF"/>
          </a:solidFill>
          <a:ln w="11430" cap="flat">
            <a:solidFill>
              <a:schemeClr val="tx1"/>
            </a:solidFill>
            <a:prstDash val="sysDot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CA" sz="1200" b="1" i="0" u="none" strike="noStrike" kern="1200" cap="none" spc="0" baseline="0" dirty="0">
                <a:solidFill>
                  <a:srgbClr val="000000"/>
                </a:solidFill>
                <a:uFillTx/>
                <a:latin typeface="Georgia"/>
              </a:rPr>
              <a:t>Action </a:t>
            </a:r>
            <a:r>
              <a:rPr lang="fr-CA" sz="1200" b="1" i="0" u="none" strike="noStrike" kern="1200" cap="none" spc="0" baseline="0" dirty="0" smtClean="0">
                <a:solidFill>
                  <a:srgbClr val="000000"/>
                </a:solidFill>
                <a:uFillTx/>
                <a:latin typeface="Georgia"/>
              </a:rPr>
              <a:t>intuitive </a:t>
            </a:r>
            <a:r>
              <a:rPr lang="fr-CA" sz="1200" b="1" i="0" u="none" strike="noStrike" kern="1200" cap="none" spc="0" baseline="0" dirty="0">
                <a:solidFill>
                  <a:srgbClr val="000000"/>
                </a:solidFill>
                <a:uFillTx/>
                <a:latin typeface="Georgia"/>
              </a:rPr>
              <a:t>Réflexe immédiat</a:t>
            </a:r>
          </a:p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CA" sz="1200" b="1" i="0" u="none" strike="noStrike" kern="0" cap="none" spc="0" baseline="0" dirty="0">
                <a:solidFill>
                  <a:srgbClr val="000000"/>
                </a:solidFill>
                <a:uFillTx/>
                <a:latin typeface="Georgia"/>
              </a:rPr>
              <a:t>Essai-erreur</a:t>
            </a:r>
            <a:endParaRPr lang="fr-CA" sz="1200" b="1" i="0" u="none" strike="noStrike" kern="1200" cap="none" spc="0" baseline="0" dirty="0">
              <a:solidFill>
                <a:srgbClr val="000000"/>
              </a:solidFill>
              <a:uFillTx/>
              <a:latin typeface="Georgia"/>
            </a:endParaRPr>
          </a:p>
        </p:txBody>
      </p:sp>
      <p:pic>
        <p:nvPicPr>
          <p:cNvPr id="8" name="Espace réservé du contenu 7"/>
          <p:cNvPicPr>
            <a:picLocks noGrp="1" noChangeAspect="1"/>
          </p:cNvPicPr>
          <p:nvPr>
            <p:ph idx="1"/>
            <p:custDataLst>
              <p:tags r:id="rId7"/>
            </p:custDataLst>
          </p:nvPr>
        </p:nvPicPr>
        <p:blipFill>
          <a:blip r:embed="rId15" cstate="print"/>
          <a:stretch>
            <a:fillRect/>
          </a:stretch>
        </p:blipFill>
        <p:spPr>
          <a:xfrm>
            <a:off x="2525465" y="2846211"/>
            <a:ext cx="1558995" cy="608188"/>
          </a:xfrm>
          <a:prstGeom prst="rect">
            <a:avLst/>
          </a:prstGeom>
        </p:spPr>
      </p:pic>
      <p:sp>
        <p:nvSpPr>
          <p:cNvPr id="10" name="Ellipse 73"/>
          <p:cNvSpPr/>
          <p:nvPr>
            <p:custDataLst>
              <p:tags r:id="rId8"/>
            </p:custDataLst>
          </p:nvPr>
        </p:nvSpPr>
        <p:spPr>
          <a:xfrm>
            <a:off x="1326899" y="3680276"/>
            <a:ext cx="1869914" cy="548164"/>
          </a:xfrm>
          <a:custGeom>
            <a:avLst/>
            <a:gdLst>
              <a:gd name="f0" fmla="val 21600000"/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+- 0 0 -360"/>
              <a:gd name="f10" fmla="+- 0 0 -180"/>
              <a:gd name="f11" fmla="abs f4"/>
              <a:gd name="f12" fmla="abs f5"/>
              <a:gd name="f13" fmla="abs f6"/>
              <a:gd name="f14" fmla="+- 2700000 f2 0"/>
              <a:gd name="f15" fmla="*/ f9 f1 1"/>
              <a:gd name="f16" fmla="*/ f10 f1 1"/>
              <a:gd name="f17" fmla="?: f11 f4 1"/>
              <a:gd name="f18" fmla="?: f12 f5 1"/>
              <a:gd name="f19" fmla="?: f13 f6 1"/>
              <a:gd name="f20" fmla="+- f14 0 f2"/>
              <a:gd name="f21" fmla="*/ f15 1 f3"/>
              <a:gd name="f22" fmla="*/ f16 1 f3"/>
              <a:gd name="f23" fmla="*/ f17 1 21600"/>
              <a:gd name="f24" fmla="*/ f18 1 21600"/>
              <a:gd name="f25" fmla="*/ 21600 f17 1"/>
              <a:gd name="f26" fmla="*/ 21600 f18 1"/>
              <a:gd name="f27" fmla="+- f20 f2 0"/>
              <a:gd name="f28" fmla="+- f21 0 f2"/>
              <a:gd name="f29" fmla="+- f22 0 f2"/>
              <a:gd name="f30" fmla="min f24 f23"/>
              <a:gd name="f31" fmla="*/ f25 1 f19"/>
              <a:gd name="f32" fmla="*/ f26 1 f19"/>
              <a:gd name="f33" fmla="*/ f27 f8 1"/>
              <a:gd name="f34" fmla="val f31"/>
              <a:gd name="f35" fmla="val f32"/>
              <a:gd name="f36" fmla="*/ f33 1 f1"/>
              <a:gd name="f37" fmla="*/ f7 f30 1"/>
              <a:gd name="f38" fmla="+- f35 0 f7"/>
              <a:gd name="f39" fmla="+- f34 0 f7"/>
              <a:gd name="f40" fmla="+- 0 0 f36"/>
              <a:gd name="f41" fmla="*/ f38 1 2"/>
              <a:gd name="f42" fmla="*/ f39 1 2"/>
              <a:gd name="f43" fmla="+- 0 0 f40"/>
              <a:gd name="f44" fmla="+- f7 f41 0"/>
              <a:gd name="f45" fmla="+- f7 f42 0"/>
              <a:gd name="f46" fmla="*/ f43 f1 1"/>
              <a:gd name="f47" fmla="*/ f42 f30 1"/>
              <a:gd name="f48" fmla="*/ f41 f30 1"/>
              <a:gd name="f49" fmla="*/ f46 1 f8"/>
              <a:gd name="f50" fmla="*/ f44 f30 1"/>
              <a:gd name="f51" fmla="+- f49 0 f2"/>
              <a:gd name="f52" fmla="cos 1 f51"/>
              <a:gd name="f53" fmla="sin 1 f51"/>
              <a:gd name="f54" fmla="+- 0 0 f52"/>
              <a:gd name="f55" fmla="+- 0 0 f53"/>
              <a:gd name="f56" fmla="+- 0 0 f54"/>
              <a:gd name="f57" fmla="+- 0 0 f55"/>
              <a:gd name="f58" fmla="val f56"/>
              <a:gd name="f59" fmla="val f57"/>
              <a:gd name="f60" fmla="*/ f58 f42 1"/>
              <a:gd name="f61" fmla="*/ f59 f41 1"/>
              <a:gd name="f62" fmla="+- f45 0 f60"/>
              <a:gd name="f63" fmla="+- f45 f60 0"/>
              <a:gd name="f64" fmla="+- f44 0 f61"/>
              <a:gd name="f65" fmla="+- f44 f61 0"/>
              <a:gd name="f66" fmla="*/ f62 f30 1"/>
              <a:gd name="f67" fmla="*/ f64 f30 1"/>
              <a:gd name="f68" fmla="*/ f63 f30 1"/>
              <a:gd name="f69" fmla="*/ f65 f30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8">
                <a:pos x="f66" y="f67"/>
              </a:cxn>
              <a:cxn ang="f29">
                <a:pos x="f66" y="f69"/>
              </a:cxn>
              <a:cxn ang="f29">
                <a:pos x="f68" y="f69"/>
              </a:cxn>
              <a:cxn ang="f28">
                <a:pos x="f68" y="f67"/>
              </a:cxn>
            </a:cxnLst>
            <a:rect l="f66" t="f67" r="f68" b="f69"/>
            <a:pathLst>
              <a:path>
                <a:moveTo>
                  <a:pt x="f37" y="f50"/>
                </a:moveTo>
                <a:arcTo wR="f47" hR="f48" stAng="f1" swAng="f0"/>
                <a:close/>
              </a:path>
            </a:pathLst>
          </a:custGeom>
          <a:solidFill>
            <a:srgbClr val="FAFBF7"/>
          </a:solidFill>
          <a:ln w="9528" cap="flat">
            <a:solidFill>
              <a:srgbClr val="4A7EBB"/>
            </a:solidFill>
            <a:prstDash val="solid"/>
            <a:miter/>
          </a:ln>
          <a:effectLst>
            <a:outerShdw dist="19997" dir="5400000" algn="tl">
              <a:srgbClr val="000000">
                <a:alpha val="38000"/>
              </a:srgbClr>
            </a:outerShdw>
          </a:effectLst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CA" sz="1100" b="1" i="0" u="none" strike="noStrike" kern="1200" cap="none" spc="0" baseline="0" dirty="0" smtClean="0">
                <a:solidFill>
                  <a:srgbClr val="000000"/>
                </a:solidFill>
                <a:uFillTx/>
                <a:latin typeface="Georgia" panose="02040502050405020303" pitchFamily="18" charset="0"/>
              </a:rPr>
              <a:t>Interprétation</a:t>
            </a:r>
          </a:p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CA" sz="1100" b="1" i="0" u="none" strike="noStrike" kern="1200" cap="none" spc="0" baseline="0" dirty="0" smtClean="0">
                <a:solidFill>
                  <a:srgbClr val="000000"/>
                </a:solidFill>
                <a:uFillTx/>
                <a:latin typeface="Georgia" panose="02040502050405020303" pitchFamily="18" charset="0"/>
              </a:rPr>
              <a:t>sommaire</a:t>
            </a:r>
            <a:endParaRPr lang="fr-CA" sz="1100" b="1" i="0" u="none" strike="noStrike" kern="1200" cap="none" spc="0" baseline="0" dirty="0">
              <a:solidFill>
                <a:srgbClr val="000000"/>
              </a:solidFill>
              <a:uFillTx/>
              <a:latin typeface="Georgia" panose="02040502050405020303" pitchFamily="18" charset="0"/>
            </a:endParaRPr>
          </a:p>
        </p:txBody>
      </p:sp>
      <p:pic>
        <p:nvPicPr>
          <p:cNvPr id="9" name="Image 8"/>
          <p:cNvPicPr>
            <a:picLocks noChangeAspect="1"/>
          </p:cNvPicPr>
          <p:nvPr>
            <p:custDataLst>
              <p:tags r:id="rId9"/>
            </p:custDataLst>
          </p:nvPr>
        </p:nvPicPr>
        <p:blipFill>
          <a:blip r:embed="rId16" cstate="print"/>
          <a:stretch>
            <a:fillRect/>
          </a:stretch>
        </p:blipFill>
        <p:spPr>
          <a:xfrm>
            <a:off x="2927819" y="3443050"/>
            <a:ext cx="1278108" cy="1038463"/>
          </a:xfrm>
          <a:prstGeom prst="rect">
            <a:avLst/>
          </a:prstGeom>
        </p:spPr>
      </p:pic>
      <p:sp>
        <p:nvSpPr>
          <p:cNvPr id="7" name="Forme libre 19"/>
          <p:cNvSpPr/>
          <p:nvPr>
            <p:custDataLst>
              <p:tags r:id="rId10"/>
            </p:custDataLst>
          </p:nvPr>
        </p:nvSpPr>
        <p:spPr>
          <a:xfrm>
            <a:off x="3546380" y="2094743"/>
            <a:ext cx="2452725" cy="465592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0"/>
              <a:gd name="f6" fmla="val 942144"/>
              <a:gd name="f7" fmla="val 989092"/>
              <a:gd name="f8" fmla="+- 0 0 -90"/>
              <a:gd name="f9" fmla="*/ f3 1 942144"/>
              <a:gd name="f10" fmla="*/ f4 1 989092"/>
              <a:gd name="f11" fmla="+- f7 0 f5"/>
              <a:gd name="f12" fmla="+- f6 0 f5"/>
              <a:gd name="f13" fmla="*/ f8 f0 1"/>
              <a:gd name="f14" fmla="*/ f12 1 942144"/>
              <a:gd name="f15" fmla="*/ f11 1 989092"/>
              <a:gd name="f16" fmla="*/ 0 f12 1"/>
              <a:gd name="f17" fmla="*/ 0 f11 1"/>
              <a:gd name="f18" fmla="*/ 942144 f12 1"/>
              <a:gd name="f19" fmla="*/ 989092 f11 1"/>
              <a:gd name="f20" fmla="*/ f13 1 f2"/>
              <a:gd name="f21" fmla="*/ f16 1 942144"/>
              <a:gd name="f22" fmla="*/ f17 1 989092"/>
              <a:gd name="f23" fmla="*/ f18 1 942144"/>
              <a:gd name="f24" fmla="*/ f19 1 989092"/>
              <a:gd name="f25" fmla="*/ f5 1 f14"/>
              <a:gd name="f26" fmla="*/ f6 1 f14"/>
              <a:gd name="f27" fmla="*/ f5 1 f15"/>
              <a:gd name="f28" fmla="*/ f7 1 f15"/>
              <a:gd name="f29" fmla="+- f20 0 f1"/>
              <a:gd name="f30" fmla="*/ f21 1 f14"/>
              <a:gd name="f31" fmla="*/ f22 1 f15"/>
              <a:gd name="f32" fmla="*/ f23 1 f14"/>
              <a:gd name="f33" fmla="*/ f24 1 f15"/>
              <a:gd name="f34" fmla="*/ f25 f9 1"/>
              <a:gd name="f35" fmla="*/ f26 f9 1"/>
              <a:gd name="f36" fmla="*/ f28 f10 1"/>
              <a:gd name="f37" fmla="*/ f27 f10 1"/>
              <a:gd name="f38" fmla="*/ f30 f9 1"/>
              <a:gd name="f39" fmla="*/ f31 f10 1"/>
              <a:gd name="f40" fmla="*/ f32 f9 1"/>
              <a:gd name="f41" fmla="*/ f33 f10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9">
                <a:pos x="f38" y="f39"/>
              </a:cxn>
              <a:cxn ang="f29">
                <a:pos x="f40" y="f39"/>
              </a:cxn>
              <a:cxn ang="f29">
                <a:pos x="f40" y="f41"/>
              </a:cxn>
              <a:cxn ang="f29">
                <a:pos x="f38" y="f41"/>
              </a:cxn>
              <a:cxn ang="f29">
                <a:pos x="f38" y="f39"/>
              </a:cxn>
            </a:cxnLst>
            <a:rect l="f34" t="f37" r="f35" b="f36"/>
            <a:pathLst>
              <a:path w="942144" h="989092">
                <a:moveTo>
                  <a:pt x="f5" y="f5"/>
                </a:moveTo>
                <a:lnTo>
                  <a:pt x="f6" y="f5"/>
                </a:lnTo>
                <a:lnTo>
                  <a:pt x="f6" y="f7"/>
                </a:lnTo>
                <a:lnTo>
                  <a:pt x="f5" y="f7"/>
                </a:lnTo>
                <a:lnTo>
                  <a:pt x="f5" y="f5"/>
                </a:lnTo>
                <a:close/>
              </a:path>
            </a:pathLst>
          </a:custGeom>
          <a:solidFill>
            <a:srgbClr val="FFE699"/>
          </a:solidFill>
          <a:ln w="12701" cap="flat">
            <a:solidFill>
              <a:srgbClr val="2E75B6"/>
            </a:solidFill>
            <a:prstDash val="solid"/>
            <a:miter/>
          </a:ln>
        </p:spPr>
        <p:txBody>
          <a:bodyPr vert="horz" wrap="square" lIns="38103" tIns="38103" rIns="38103" bIns="38103" anchor="ctr" anchorCtr="1" compatLnSpc="1">
            <a:noAutofit/>
          </a:bodyPr>
          <a:lstStyle/>
          <a:p>
            <a:pPr algn="ctr" defTabSz="444498" eaLnBrk="1" fontAlgn="auto" hangingPunct="1">
              <a:lnSpc>
                <a:spcPct val="90000"/>
              </a:lnSpc>
              <a:spcBef>
                <a:spcPts val="0"/>
              </a:spcBef>
              <a:spcAft>
                <a:spcPts val="40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CA" sz="1600" b="1" dirty="0" smtClean="0">
                <a:solidFill>
                  <a:srgbClr val="000000"/>
                </a:solidFill>
                <a:latin typeface="Georgia"/>
                <a:cs typeface="+mn-cs"/>
              </a:rPr>
              <a:t>Détection </a:t>
            </a:r>
            <a:r>
              <a:rPr lang="fr-CA" sz="1600" b="1" kern="0" dirty="0" smtClean="0">
                <a:solidFill>
                  <a:srgbClr val="000000"/>
                </a:solidFill>
                <a:latin typeface="Georgia"/>
                <a:cs typeface="+mn-cs"/>
              </a:rPr>
              <a:t>de</a:t>
            </a:r>
            <a:r>
              <a:rPr lang="fr-CA" sz="1600" b="1" dirty="0" smtClean="0">
                <a:solidFill>
                  <a:srgbClr val="000000"/>
                </a:solidFill>
                <a:latin typeface="Georgia"/>
                <a:cs typeface="+mn-cs"/>
              </a:rPr>
              <a:t> l’erreur </a:t>
            </a:r>
          </a:p>
        </p:txBody>
      </p:sp>
      <p:sp>
        <p:nvSpPr>
          <p:cNvPr id="3" name="Titre 2"/>
          <p:cNvSpPr>
            <a:spLocks noGrp="1"/>
          </p:cNvSpPr>
          <p:nvPr>
            <p:ph type="title"/>
            <p:custDataLst>
              <p:tags r:id="rId11"/>
            </p:custDataLst>
          </p:nvPr>
        </p:nvSpPr>
        <p:spPr/>
        <p:txBody>
          <a:bodyPr/>
          <a:lstStyle/>
          <a:p>
            <a:pPr algn="r"/>
            <a:r>
              <a:rPr lang="fr-CA" sz="3200" b="1" dirty="0" smtClean="0"/>
              <a:t>Le processus d’étude de l’erreur (doc 1)</a:t>
            </a:r>
            <a:endParaRPr lang="fr-CA" sz="3200" b="1" dirty="0"/>
          </a:p>
        </p:txBody>
      </p:sp>
      <p:sp>
        <p:nvSpPr>
          <p:cNvPr id="21" name="Flèche courbée vers le haut 56"/>
          <p:cNvSpPr/>
          <p:nvPr>
            <p:custDataLst>
              <p:tags r:id="rId12"/>
            </p:custDataLst>
          </p:nvPr>
        </p:nvSpPr>
        <p:spPr>
          <a:xfrm rot="14701296" flipV="1">
            <a:off x="584205" y="3400398"/>
            <a:ext cx="1288547" cy="542818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ss"/>
              <a:gd name="f6" fmla="val 0"/>
              <a:gd name="f7" fmla="*/ 5419351 1 1725033"/>
              <a:gd name="f8" fmla="+- 0 0 5400000"/>
              <a:gd name="f9" fmla="val 25000"/>
              <a:gd name="f10" fmla="val 50000"/>
              <a:gd name="f11" fmla="+- 0 0 -360"/>
              <a:gd name="f12" fmla="+- 0 0 -180"/>
              <a:gd name="f13" fmla="+- 0 0 -90"/>
              <a:gd name="f14" fmla="abs f3"/>
              <a:gd name="f15" fmla="abs f4"/>
              <a:gd name="f16" fmla="abs f5"/>
              <a:gd name="f17" fmla="*/ f11 f0 1"/>
              <a:gd name="f18" fmla="*/ f12 f0 1"/>
              <a:gd name="f19" fmla="*/ f13 f0 1"/>
              <a:gd name="f20" fmla="?: f14 f3 1"/>
              <a:gd name="f21" fmla="?: f15 f4 1"/>
              <a:gd name="f22" fmla="?: f16 f5 1"/>
              <a:gd name="f23" fmla="*/ f17 1 f2"/>
              <a:gd name="f24" fmla="*/ f18 1 f2"/>
              <a:gd name="f25" fmla="*/ f19 1 f2"/>
              <a:gd name="f26" fmla="*/ f20 1 21600"/>
              <a:gd name="f27" fmla="*/ f21 1 21600"/>
              <a:gd name="f28" fmla="*/ 21600 f20 1"/>
              <a:gd name="f29" fmla="*/ 21600 f21 1"/>
              <a:gd name="f30" fmla="+- f23 0 f1"/>
              <a:gd name="f31" fmla="+- f24 0 f1"/>
              <a:gd name="f32" fmla="+- f25 0 f1"/>
              <a:gd name="f33" fmla="min f27 f26"/>
              <a:gd name="f34" fmla="*/ f28 1 f22"/>
              <a:gd name="f35" fmla="*/ f29 1 f22"/>
              <a:gd name="f36" fmla="val f34"/>
              <a:gd name="f37" fmla="val f35"/>
              <a:gd name="f38" fmla="*/ f6 f33 1"/>
              <a:gd name="f39" fmla="+- f37 0 f6"/>
              <a:gd name="f40" fmla="+- f36 0 f6"/>
              <a:gd name="f41" fmla="*/ f36 f33 1"/>
              <a:gd name="f42" fmla="*/ f37 f33 1"/>
              <a:gd name="f43" fmla="*/ f40 1 2"/>
              <a:gd name="f44" fmla="min f40 f39"/>
              <a:gd name="f45" fmla="*/ f39 f39 1"/>
              <a:gd name="f46" fmla="*/ f39 f33 1"/>
              <a:gd name="f47" fmla="*/ f44 f9 1"/>
              <a:gd name="f48" fmla="*/ f44 f10 1"/>
              <a:gd name="f49" fmla="*/ f47 1 100000"/>
              <a:gd name="f50" fmla="*/ f48 1 100000"/>
              <a:gd name="f51" fmla="+- f49 f50 0"/>
              <a:gd name="f52" fmla="*/ f49 f49 1"/>
              <a:gd name="f53" fmla="+- f50 0 f49"/>
              <a:gd name="f54" fmla="*/ f50 1 2"/>
              <a:gd name="f55" fmla="+- f6 f49 0"/>
              <a:gd name="f56" fmla="+- 0 0 f49"/>
              <a:gd name="f57" fmla="*/ f49 1 2"/>
              <a:gd name="f58" fmla="*/ f49 f33 1"/>
              <a:gd name="f59" fmla="*/ f51 1 4"/>
              <a:gd name="f60" fmla="+- f45 0 f52"/>
              <a:gd name="f61" fmla="*/ f53 1 2"/>
              <a:gd name="f62" fmla="+- f36 0 f54"/>
              <a:gd name="f63" fmla="+- 0 0 f57"/>
              <a:gd name="f64" fmla="+- 0 0 f56"/>
              <a:gd name="f65" fmla="*/ f55 f33 1"/>
              <a:gd name="f66" fmla="*/ f57 f33 1"/>
              <a:gd name="f67" fmla="+- f43 0 f59"/>
              <a:gd name="f68" fmla="sqrt f60"/>
              <a:gd name="f69" fmla="+- 0 0 f63"/>
              <a:gd name="f70" fmla="*/ f62 f33 1"/>
              <a:gd name="f71" fmla="*/ f67 2 1"/>
              <a:gd name="f72" fmla="+- f67 f49 0"/>
              <a:gd name="f73" fmla="*/ f68 f67 1"/>
              <a:gd name="f74" fmla="*/ f67 f33 1"/>
              <a:gd name="f75" fmla="*/ f71 f71 1"/>
              <a:gd name="f76" fmla="*/ f73 1 f39"/>
              <a:gd name="f77" fmla="+- f67 f72 0"/>
              <a:gd name="f78" fmla="+- f75 0 f52"/>
              <a:gd name="f79" fmla="+- f67 f76 0"/>
              <a:gd name="f80" fmla="+- f72 f76 0"/>
              <a:gd name="f81" fmla="+- 0 0 f76"/>
              <a:gd name="f82" fmla="*/ f77 1 2"/>
              <a:gd name="f83" fmla="sqrt f78"/>
              <a:gd name="f84" fmla="+- f79 0 f61"/>
              <a:gd name="f85" fmla="+- f80 f61 0"/>
              <a:gd name="f86" fmla="+- 0 0 f81"/>
              <a:gd name="f87" fmla="*/ f80 f33 1"/>
              <a:gd name="f88" fmla="*/ f82 f33 1"/>
              <a:gd name="f89" fmla="*/ f83 f39 1"/>
              <a:gd name="f90" fmla="at2 f64 f86"/>
              <a:gd name="f91" fmla="*/ f85 f33 1"/>
              <a:gd name="f92" fmla="*/ f84 f33 1"/>
              <a:gd name="f93" fmla="+- f90 f1 0"/>
              <a:gd name="f94" fmla="*/ f89 1 f71"/>
              <a:gd name="f95" fmla="*/ f93 f7 1"/>
              <a:gd name="f96" fmla="+- f6 f94 0"/>
              <a:gd name="f97" fmla="+- 0 0 f94"/>
              <a:gd name="f98" fmla="*/ f95 1 f0"/>
              <a:gd name="f99" fmla="+- 0 0 f97"/>
              <a:gd name="f100" fmla="*/ f96 f33 1"/>
              <a:gd name="f101" fmla="+- 0 0 f98"/>
              <a:gd name="f102" fmla="at2 f99 f69"/>
              <a:gd name="f103" fmla="val f101"/>
              <a:gd name="f104" fmla="+- f102 f1 0"/>
              <a:gd name="f105" fmla="+- 0 0 f103"/>
              <a:gd name="f106" fmla="*/ f104 f7 1"/>
              <a:gd name="f107" fmla="*/ f105 f0 1"/>
              <a:gd name="f108" fmla="*/ f106 1 f0"/>
              <a:gd name="f109" fmla="*/ f107 1 f7"/>
              <a:gd name="f110" fmla="+- 0 0 f108"/>
              <a:gd name="f111" fmla="+- f109 0 f1"/>
              <a:gd name="f112" fmla="val f110"/>
              <a:gd name="f113" fmla="+- 0 0 f112"/>
              <a:gd name="f114" fmla="+- f1 0 f111"/>
              <a:gd name="f115" fmla="*/ f113 f0 1"/>
              <a:gd name="f116" fmla="*/ f115 1 f7"/>
              <a:gd name="f117" fmla="+- f116 0 f1"/>
              <a:gd name="f118" fmla="+- f117 0 f111"/>
              <a:gd name="f119" fmla="+- f111 f117 0"/>
              <a:gd name="f120" fmla="+- f1 0 f117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0">
                <a:pos x="f70" y="f38"/>
              </a:cxn>
              <a:cxn ang="f30">
                <a:pos x="f92" y="f65"/>
              </a:cxn>
              <a:cxn ang="f30">
                <a:pos x="f66" y="f38"/>
              </a:cxn>
              <a:cxn ang="f31">
                <a:pos x="f88" y="f42"/>
              </a:cxn>
              <a:cxn ang="f32">
                <a:pos x="f91" y="f65"/>
              </a:cxn>
            </a:cxnLst>
            <a:rect l="f38" t="f38" r="f41" b="f42"/>
            <a:pathLst>
              <a:path stroke="0">
                <a:moveTo>
                  <a:pt x="f70" y="f38"/>
                </a:moveTo>
                <a:lnTo>
                  <a:pt x="f91" y="f65"/>
                </a:lnTo>
                <a:lnTo>
                  <a:pt x="f87" y="f65"/>
                </a:lnTo>
                <a:arcTo wR="f74" hR="f46" stAng="f114" swAng="f119"/>
                <a:arcTo wR="f74" hR="f46" stAng="f120" swAng="f118"/>
                <a:lnTo>
                  <a:pt x="f92" y="f65"/>
                </a:lnTo>
                <a:close/>
              </a:path>
              <a:path stroke="0">
                <a:moveTo>
                  <a:pt x="f74" y="f42"/>
                </a:moveTo>
                <a:arcTo wR="f74" hR="f46" stAng="f1" swAng="f1"/>
                <a:lnTo>
                  <a:pt x="f58" y="f38"/>
                </a:lnTo>
                <a:arcTo wR="f74" hR="f46" stAng="f0" swAng="f8"/>
                <a:close/>
              </a:path>
              <a:path fill="none">
                <a:moveTo>
                  <a:pt x="f88" y="f100"/>
                </a:moveTo>
                <a:arcTo wR="f74" hR="f46" stAng="f120" swAng="f118"/>
                <a:lnTo>
                  <a:pt x="f92" y="f65"/>
                </a:lnTo>
                <a:lnTo>
                  <a:pt x="f70" y="f38"/>
                </a:lnTo>
                <a:lnTo>
                  <a:pt x="f91" y="f65"/>
                </a:lnTo>
                <a:lnTo>
                  <a:pt x="f87" y="f65"/>
                </a:lnTo>
                <a:arcTo wR="f74" hR="f46" stAng="f114" swAng="f111"/>
                <a:lnTo>
                  <a:pt x="f74" y="f42"/>
                </a:lnTo>
                <a:arcTo wR="f74" hR="f46" stAng="f1" swAng="f1"/>
                <a:lnTo>
                  <a:pt x="f58" y="f38"/>
                </a:lnTo>
                <a:arcTo wR="f74" hR="f46" stAng="f0" swAng="f8"/>
              </a:path>
            </a:pathLst>
          </a:custGeom>
          <a:solidFill>
            <a:srgbClr val="FFF2CC"/>
          </a:solidFill>
          <a:ln w="6345" cap="flat">
            <a:solidFill>
              <a:srgbClr val="1F4E79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CA" sz="18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4" name="Double flèche verticale 3"/>
          <p:cNvSpPr/>
          <p:nvPr/>
        </p:nvSpPr>
        <p:spPr>
          <a:xfrm>
            <a:off x="4338849" y="4489928"/>
            <a:ext cx="809215" cy="1387344"/>
          </a:xfrm>
          <a:prstGeom prst="upDownArrow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009983979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18" grpId="0" animBg="1"/>
      <p:bldP spid="17" grpId="0" animBg="1"/>
      <p:bldP spid="16" grpId="0" animBg="1"/>
      <p:bldP spid="15" grpId="0" animBg="1"/>
      <p:bldP spid="12" grpId="0" animBg="1"/>
      <p:bldP spid="10" grpId="0" animBg="1"/>
      <p:bldP spid="7" grpId="0" animBg="1"/>
      <p:bldP spid="21" grpId="0" animBg="1"/>
      <p:bldP spid="4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0" y="0"/>
            <a:ext cx="6443663" cy="1588500"/>
          </a:xfrm>
        </p:spPr>
        <p:txBody>
          <a:bodyPr/>
          <a:lstStyle/>
          <a:p>
            <a:pPr algn="r"/>
            <a:r>
              <a:rPr lang="fr-CA" sz="3200" b="1" dirty="0" smtClean="0"/>
              <a:t>Vers un questionnement didactique</a:t>
            </a:r>
            <a:endParaRPr lang="fr-CA" sz="3200" b="1" dirty="0"/>
          </a:p>
        </p:txBody>
      </p:sp>
      <p:sp>
        <p:nvSpPr>
          <p:cNvPr id="11" name="Rectangle 77"/>
          <p:cNvSpPr/>
          <p:nvPr>
            <p:custDataLst>
              <p:tags r:id="rId2"/>
            </p:custDataLst>
          </p:nvPr>
        </p:nvSpPr>
        <p:spPr>
          <a:xfrm>
            <a:off x="3933676" y="3883909"/>
            <a:ext cx="1647670" cy="1634236"/>
          </a:xfrm>
          <a:prstGeom prst="rect">
            <a:avLst/>
          </a:prstGeom>
          <a:solidFill>
            <a:srgbClr val="FFE699"/>
          </a:solidFill>
          <a:ln w="12701" cap="flat">
            <a:solidFill>
              <a:srgbClr val="7F7F7F"/>
            </a:solidFill>
            <a:prstDash val="solid"/>
            <a:miter/>
          </a:ln>
          <a:effectLst>
            <a:glow rad="101600">
              <a:schemeClr val="accent3">
                <a:satMod val="175000"/>
                <a:alpha val="40000"/>
              </a:schemeClr>
            </a:glow>
          </a:effectLst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CA" sz="800" b="0" i="0" u="none" strike="noStrike" kern="1200" cap="none" spc="0" baseline="0" dirty="0">
              <a:solidFill>
                <a:srgbClr val="000000"/>
              </a:solidFill>
              <a:uFillTx/>
              <a:latin typeface="Calibri"/>
            </a:endParaRPr>
          </a:p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CA" sz="1400" b="1" i="0" u="none" strike="noStrike" kern="1200" cap="none" spc="0" baseline="0" dirty="0">
                <a:solidFill>
                  <a:srgbClr val="000000"/>
                </a:solidFill>
                <a:uFillTx/>
                <a:latin typeface="Georgia" pitchFamily="18"/>
              </a:rPr>
              <a:t>Vers une meilleure  représentation de l’erreur</a:t>
            </a:r>
            <a:endParaRPr lang="fr-CA" sz="1400" b="0" i="0" u="none" strike="noStrike" kern="0" cap="none" spc="0" baseline="0" dirty="0">
              <a:solidFill>
                <a:srgbClr val="000000"/>
              </a:solidFill>
              <a:uFillTx/>
              <a:latin typeface="Calibri"/>
            </a:endParaRPr>
          </a:p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CA" sz="1600" b="1" i="0" u="none" strike="noStrike" kern="1200" cap="none" spc="0" baseline="0" dirty="0">
              <a:solidFill>
                <a:srgbClr val="000000"/>
              </a:solidFill>
              <a:uFillTx/>
              <a:latin typeface="Georgia" pitchFamily="18"/>
            </a:endParaRPr>
          </a:p>
        </p:txBody>
      </p:sp>
      <p:sp>
        <p:nvSpPr>
          <p:cNvPr id="4" name="Rectangle 3"/>
          <p:cNvSpPr/>
          <p:nvPr>
            <p:custDataLst>
              <p:tags r:id="rId3"/>
            </p:custDataLst>
          </p:nvPr>
        </p:nvSpPr>
        <p:spPr>
          <a:xfrm>
            <a:off x="6661918" y="3883909"/>
            <a:ext cx="2032959" cy="2047437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1002">
            <a:schemeClr val="lt1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CA" sz="1600" b="1" dirty="0" smtClean="0">
                <a:solidFill>
                  <a:schemeClr val="tx1"/>
                </a:solidFill>
                <a:latin typeface="Georgia" panose="02040502050405020303" pitchFamily="18" charset="0"/>
              </a:rPr>
              <a:t>Initie </a:t>
            </a:r>
          </a:p>
          <a:p>
            <a:pPr algn="ctr"/>
            <a:r>
              <a:rPr lang="fr-CA" sz="1600" b="1" dirty="0" smtClean="0">
                <a:solidFill>
                  <a:schemeClr val="tx1"/>
                </a:solidFill>
                <a:latin typeface="Georgia" panose="02040502050405020303" pitchFamily="18" charset="0"/>
              </a:rPr>
              <a:t>un questionnement didactique approfondi</a:t>
            </a:r>
            <a:endParaRPr lang="fr-CA" sz="1600" b="1" dirty="0">
              <a:solidFill>
                <a:schemeClr val="tx1"/>
              </a:solidFill>
              <a:latin typeface="Georgia" panose="02040502050405020303" pitchFamily="18" charset="0"/>
            </a:endParaRPr>
          </a:p>
        </p:txBody>
      </p:sp>
      <p:sp>
        <p:nvSpPr>
          <p:cNvPr id="15" name="Flèche vers le bas 69"/>
          <p:cNvSpPr/>
          <p:nvPr>
            <p:custDataLst>
              <p:tags r:id="rId4"/>
            </p:custDataLst>
          </p:nvPr>
        </p:nvSpPr>
        <p:spPr>
          <a:xfrm rot="5400000">
            <a:off x="3195578" y="4896595"/>
            <a:ext cx="438429" cy="804671"/>
          </a:xfrm>
          <a:custGeom>
            <a:avLst>
              <a:gd name="f0" fmla="val 13178"/>
              <a:gd name="f1" fmla="val 8205"/>
            </a:avLst>
            <a:gdLst>
              <a:gd name="f2" fmla="val 10800000"/>
              <a:gd name="f3" fmla="val 5400000"/>
              <a:gd name="f4" fmla="val 180"/>
              <a:gd name="f5" fmla="val w"/>
              <a:gd name="f6" fmla="val h"/>
              <a:gd name="f7" fmla="val 0"/>
              <a:gd name="f8" fmla="val 21600"/>
              <a:gd name="f9" fmla="val 10800000"/>
              <a:gd name="f10" fmla="+- 0 0 -270"/>
              <a:gd name="f11" fmla="+- 0 0 -90"/>
              <a:gd name="f12" fmla="*/ f5 1 21600"/>
              <a:gd name="f13" fmla="*/ f6 1 21600"/>
              <a:gd name="f14" fmla="val f7"/>
              <a:gd name="f15" fmla="val f8"/>
              <a:gd name="f16" fmla="pin 0 f1 10800"/>
              <a:gd name="f17" fmla="pin 0 f0 21600"/>
              <a:gd name="f18" fmla="*/ f10 f2 1"/>
              <a:gd name="f19" fmla="*/ f11 f2 1"/>
              <a:gd name="f20" fmla="+- f15 0 f14"/>
              <a:gd name="f21" fmla="val f16"/>
              <a:gd name="f22" fmla="val f17"/>
              <a:gd name="f23" fmla="*/ f16 f12 1"/>
              <a:gd name="f24" fmla="*/ f17 f13 1"/>
              <a:gd name="f25" fmla="*/ f18 1 f4"/>
              <a:gd name="f26" fmla="*/ f19 1 f4"/>
              <a:gd name="f27" fmla="*/ f20 1 21600"/>
              <a:gd name="f28" fmla="+- 21600 0 f21"/>
              <a:gd name="f29" fmla="+- 21600 0 f22"/>
              <a:gd name="f30" fmla="*/ f21 f12 1"/>
              <a:gd name="f31" fmla="*/ f22 f13 1"/>
              <a:gd name="f32" fmla="+- f25 0 f3"/>
              <a:gd name="f33" fmla="+- f26 0 f3"/>
              <a:gd name="f34" fmla="*/ 0 f27 1"/>
              <a:gd name="f35" fmla="*/ 21600 f27 1"/>
              <a:gd name="f36" fmla="*/ f29 f21 1"/>
              <a:gd name="f37" fmla="*/ f28 f12 1"/>
              <a:gd name="f38" fmla="*/ f36 1 10800"/>
              <a:gd name="f39" fmla="*/ f34 1 f27"/>
              <a:gd name="f40" fmla="*/ f35 1 f27"/>
              <a:gd name="f41" fmla="+- f22 f38 0"/>
              <a:gd name="f42" fmla="*/ f39 f13 1"/>
              <a:gd name="f43" fmla="*/ f39 f12 1"/>
              <a:gd name="f44" fmla="*/ f40 f12 1"/>
              <a:gd name="f45" fmla="*/ f41 f13 1"/>
            </a:gdLst>
            <a:ahLst>
              <a:ahXY gdRefX="f1" minX="f7" maxX="f9" gdRefY="f0" minY="f7" maxY="f8">
                <a:pos x="f23" y="f24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2">
                <a:pos x="f43" y="f31"/>
              </a:cxn>
              <a:cxn ang="f33">
                <a:pos x="f44" y="f31"/>
              </a:cxn>
            </a:cxnLst>
            <a:rect l="f30" t="f42" r="f37" b="f45"/>
            <a:pathLst>
              <a:path w="21600" h="21600">
                <a:moveTo>
                  <a:pt x="f21" y="f7"/>
                </a:moveTo>
                <a:lnTo>
                  <a:pt x="f21" y="f22"/>
                </a:lnTo>
                <a:lnTo>
                  <a:pt x="f7" y="f22"/>
                </a:lnTo>
                <a:lnTo>
                  <a:pt x="f9" y="f8"/>
                </a:lnTo>
                <a:lnTo>
                  <a:pt x="f8" y="f22"/>
                </a:lnTo>
                <a:lnTo>
                  <a:pt x="f28" y="f22"/>
                </a:lnTo>
                <a:lnTo>
                  <a:pt x="f28" y="f7"/>
                </a:lnTo>
                <a:close/>
              </a:path>
            </a:pathLst>
          </a:custGeom>
          <a:solidFill>
            <a:srgbClr val="C5E0B4"/>
          </a:solidFill>
          <a:ln w="12701" cap="flat">
            <a:solidFill>
              <a:srgbClr val="41719C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CA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9" name="Forme libre 23"/>
          <p:cNvSpPr/>
          <p:nvPr>
            <p:custDataLst>
              <p:tags r:id="rId5"/>
            </p:custDataLst>
          </p:nvPr>
        </p:nvSpPr>
        <p:spPr>
          <a:xfrm>
            <a:off x="1105903" y="2215396"/>
            <a:ext cx="2272102" cy="1101033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0"/>
              <a:gd name="f6" fmla="val 1833570"/>
              <a:gd name="f7" fmla="val 413946"/>
              <a:gd name="f8" fmla="+- 0 0 -90"/>
              <a:gd name="f9" fmla="*/ f3 1 1833570"/>
              <a:gd name="f10" fmla="*/ f4 1 413946"/>
              <a:gd name="f11" fmla="+- f7 0 f5"/>
              <a:gd name="f12" fmla="+- f6 0 f5"/>
              <a:gd name="f13" fmla="*/ f8 f0 1"/>
              <a:gd name="f14" fmla="*/ f12 1 1833570"/>
              <a:gd name="f15" fmla="*/ f11 1 413946"/>
              <a:gd name="f16" fmla="*/ 0 f12 1"/>
              <a:gd name="f17" fmla="*/ 0 f11 1"/>
              <a:gd name="f18" fmla="*/ 1833570 f12 1"/>
              <a:gd name="f19" fmla="*/ 413946 f11 1"/>
              <a:gd name="f20" fmla="*/ f13 1 f2"/>
              <a:gd name="f21" fmla="*/ f16 1 1833570"/>
              <a:gd name="f22" fmla="*/ f17 1 413946"/>
              <a:gd name="f23" fmla="*/ f18 1 1833570"/>
              <a:gd name="f24" fmla="*/ f19 1 413946"/>
              <a:gd name="f25" fmla="*/ f5 1 f14"/>
              <a:gd name="f26" fmla="*/ f6 1 f14"/>
              <a:gd name="f27" fmla="*/ f5 1 f15"/>
              <a:gd name="f28" fmla="*/ f7 1 f15"/>
              <a:gd name="f29" fmla="+- f20 0 f1"/>
              <a:gd name="f30" fmla="*/ f21 1 f14"/>
              <a:gd name="f31" fmla="*/ f22 1 f15"/>
              <a:gd name="f32" fmla="*/ f23 1 f14"/>
              <a:gd name="f33" fmla="*/ f24 1 f15"/>
              <a:gd name="f34" fmla="*/ f25 f9 1"/>
              <a:gd name="f35" fmla="*/ f26 f9 1"/>
              <a:gd name="f36" fmla="*/ f28 f10 1"/>
              <a:gd name="f37" fmla="*/ f27 f10 1"/>
              <a:gd name="f38" fmla="*/ f30 f9 1"/>
              <a:gd name="f39" fmla="*/ f31 f10 1"/>
              <a:gd name="f40" fmla="*/ f32 f9 1"/>
              <a:gd name="f41" fmla="*/ f33 f10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9">
                <a:pos x="f38" y="f39"/>
              </a:cxn>
              <a:cxn ang="f29">
                <a:pos x="f40" y="f39"/>
              </a:cxn>
              <a:cxn ang="f29">
                <a:pos x="f40" y="f41"/>
              </a:cxn>
              <a:cxn ang="f29">
                <a:pos x="f38" y="f41"/>
              </a:cxn>
              <a:cxn ang="f29">
                <a:pos x="f38" y="f39"/>
              </a:cxn>
            </a:cxnLst>
            <a:rect l="f34" t="f37" r="f35" b="f36"/>
            <a:pathLst>
              <a:path w="1833570" h="413946">
                <a:moveTo>
                  <a:pt x="f5" y="f5"/>
                </a:moveTo>
                <a:lnTo>
                  <a:pt x="f6" y="f5"/>
                </a:lnTo>
                <a:lnTo>
                  <a:pt x="f6" y="f7"/>
                </a:lnTo>
                <a:lnTo>
                  <a:pt x="f5" y="f7"/>
                </a:lnTo>
                <a:lnTo>
                  <a:pt x="f5" y="f5"/>
                </a:lnTo>
                <a:close/>
              </a:path>
            </a:pathLst>
          </a:custGeom>
          <a:solidFill>
            <a:srgbClr val="FFF2CC"/>
          </a:solidFill>
          <a:ln w="9528" cap="flat">
            <a:solidFill>
              <a:srgbClr val="2E75B6"/>
            </a:solidFill>
            <a:prstDash val="solid"/>
            <a:miter/>
          </a:ln>
        </p:spPr>
        <p:txBody>
          <a:bodyPr vert="horz" wrap="square" lIns="38103" tIns="38103" rIns="38103" bIns="38103" anchor="ctr" anchorCtr="0" compatLnSpc="1">
            <a:noAutofit/>
          </a:bodyPr>
          <a:lstStyle/>
          <a:p>
            <a:pPr marL="0" marR="0" lvl="0" indent="0" algn="l" defTabSz="444498" rtl="0" fontAlgn="auto" hangingPunct="1">
              <a:lnSpc>
                <a:spcPct val="90000"/>
              </a:lnSpc>
              <a:spcBef>
                <a:spcPts val="0"/>
              </a:spcBef>
              <a:spcAft>
                <a:spcPts val="40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CA" sz="1400" b="1" i="0" u="sng" strike="noStrike" kern="1200" cap="none" spc="0" baseline="0" dirty="0">
                <a:solidFill>
                  <a:srgbClr val="000000"/>
                </a:solidFill>
                <a:uFillTx/>
                <a:latin typeface="Georgia"/>
              </a:rPr>
              <a:t>Analyse de  1</a:t>
            </a:r>
            <a:r>
              <a:rPr lang="fr-CA" sz="1400" b="1" i="0" u="sng" strike="noStrike" kern="1200" cap="none" spc="0" baseline="30000" dirty="0">
                <a:solidFill>
                  <a:srgbClr val="000000"/>
                </a:solidFill>
                <a:uFillTx/>
                <a:latin typeface="Georgia"/>
              </a:rPr>
              <a:t>er</a:t>
            </a:r>
            <a:r>
              <a:rPr lang="fr-CA" sz="1400" b="1" i="0" u="sng" strike="noStrike" kern="1200" cap="none" spc="0" baseline="0" dirty="0">
                <a:solidFill>
                  <a:srgbClr val="000000"/>
                </a:solidFill>
                <a:uFillTx/>
                <a:latin typeface="Georgia"/>
              </a:rPr>
              <a:t> niveau</a:t>
            </a:r>
          </a:p>
          <a:p>
            <a:pPr marL="285750" marR="0" lvl="0" indent="-285750" algn="l" defTabSz="444498" rtl="0" fontAlgn="auto" hangingPunct="1">
              <a:lnSpc>
                <a:spcPct val="90000"/>
              </a:lnSpc>
              <a:spcBef>
                <a:spcPts val="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CA" sz="1400" b="1" i="0" u="none" strike="noStrike" kern="0" cap="none" spc="0" baseline="0" dirty="0" smtClean="0">
                <a:solidFill>
                  <a:srgbClr val="000000"/>
                </a:solidFill>
                <a:uFillTx/>
                <a:latin typeface="Georgia"/>
              </a:rPr>
              <a:t>c</a:t>
            </a:r>
            <a:r>
              <a:rPr lang="fr-CA" sz="1400" b="1" i="0" u="none" strike="noStrike" kern="1200" cap="none" spc="0" baseline="0" dirty="0" smtClean="0">
                <a:solidFill>
                  <a:srgbClr val="000000"/>
                </a:solidFill>
                <a:uFillTx/>
                <a:latin typeface="Georgia"/>
              </a:rPr>
              <a:t>aractéristique </a:t>
            </a:r>
            <a:r>
              <a:rPr lang="fr-CA" sz="1400" b="1" i="0" u="none" strike="noStrike" kern="1200" cap="none" spc="0" baseline="0" dirty="0">
                <a:solidFill>
                  <a:srgbClr val="000000"/>
                </a:solidFill>
                <a:uFillTx/>
                <a:latin typeface="Georgia"/>
              </a:rPr>
              <a:t>de l’erreur</a:t>
            </a:r>
            <a:r>
              <a:rPr lang="fr-CA" sz="1400" b="1" i="0" u="none" strike="noStrike" kern="1200" cap="none" spc="0" baseline="0" dirty="0" smtClean="0">
                <a:solidFill>
                  <a:srgbClr val="000000"/>
                </a:solidFill>
                <a:uFillTx/>
                <a:latin typeface="Georgia"/>
              </a:rPr>
              <a:t>,</a:t>
            </a:r>
          </a:p>
          <a:p>
            <a:pPr marL="285750" marR="0" lvl="0" indent="-285750" algn="l" defTabSz="444498" rtl="0" fontAlgn="auto" hangingPunct="1">
              <a:lnSpc>
                <a:spcPct val="90000"/>
              </a:lnSpc>
              <a:spcBef>
                <a:spcPts val="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CA" sz="1400" b="1" i="0" u="none" strike="noStrike" kern="1200" cap="none" spc="0" baseline="0" dirty="0" smtClean="0">
                <a:solidFill>
                  <a:srgbClr val="000000"/>
                </a:solidFill>
                <a:uFillTx/>
                <a:latin typeface="Georgia"/>
              </a:rPr>
              <a:t>réaction </a:t>
            </a:r>
            <a:r>
              <a:rPr lang="fr-CA" sz="1400" b="1" i="0" u="none" strike="noStrike" kern="1200" cap="none" spc="0" baseline="0" dirty="0">
                <a:solidFill>
                  <a:srgbClr val="000000"/>
                </a:solidFill>
                <a:uFillTx/>
                <a:latin typeface="Georgia"/>
              </a:rPr>
              <a:t>des étudiants</a:t>
            </a:r>
          </a:p>
        </p:txBody>
      </p:sp>
      <p:sp>
        <p:nvSpPr>
          <p:cNvPr id="10" name="Forme libre 25"/>
          <p:cNvSpPr/>
          <p:nvPr>
            <p:custDataLst>
              <p:tags r:id="rId6"/>
            </p:custDataLst>
          </p:nvPr>
        </p:nvSpPr>
        <p:spPr>
          <a:xfrm>
            <a:off x="4813674" y="2083259"/>
            <a:ext cx="2864723" cy="1468573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0"/>
              <a:gd name="f6" fmla="val 1086403"/>
              <a:gd name="f7" fmla="val 619281"/>
              <a:gd name="f8" fmla="+- 0 0 -90"/>
              <a:gd name="f9" fmla="*/ f3 1 1086403"/>
              <a:gd name="f10" fmla="*/ f4 1 619281"/>
              <a:gd name="f11" fmla="+- f7 0 f5"/>
              <a:gd name="f12" fmla="+- f6 0 f5"/>
              <a:gd name="f13" fmla="*/ f8 f0 1"/>
              <a:gd name="f14" fmla="*/ f12 1 1086403"/>
              <a:gd name="f15" fmla="*/ f11 1 619281"/>
              <a:gd name="f16" fmla="*/ 0 f12 1"/>
              <a:gd name="f17" fmla="*/ 0 f11 1"/>
              <a:gd name="f18" fmla="*/ 1086403 f12 1"/>
              <a:gd name="f19" fmla="*/ 619281 f11 1"/>
              <a:gd name="f20" fmla="*/ f13 1 f2"/>
              <a:gd name="f21" fmla="*/ f16 1 1086403"/>
              <a:gd name="f22" fmla="*/ f17 1 619281"/>
              <a:gd name="f23" fmla="*/ f18 1 1086403"/>
              <a:gd name="f24" fmla="*/ f19 1 619281"/>
              <a:gd name="f25" fmla="*/ f5 1 f14"/>
              <a:gd name="f26" fmla="*/ f6 1 f14"/>
              <a:gd name="f27" fmla="*/ f5 1 f15"/>
              <a:gd name="f28" fmla="*/ f7 1 f15"/>
              <a:gd name="f29" fmla="+- f20 0 f1"/>
              <a:gd name="f30" fmla="*/ f21 1 f14"/>
              <a:gd name="f31" fmla="*/ f22 1 f15"/>
              <a:gd name="f32" fmla="*/ f23 1 f14"/>
              <a:gd name="f33" fmla="*/ f24 1 f15"/>
              <a:gd name="f34" fmla="*/ f25 f9 1"/>
              <a:gd name="f35" fmla="*/ f26 f9 1"/>
              <a:gd name="f36" fmla="*/ f28 f10 1"/>
              <a:gd name="f37" fmla="*/ f27 f10 1"/>
              <a:gd name="f38" fmla="*/ f30 f9 1"/>
              <a:gd name="f39" fmla="*/ f31 f10 1"/>
              <a:gd name="f40" fmla="*/ f32 f9 1"/>
              <a:gd name="f41" fmla="*/ f33 f10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9">
                <a:pos x="f38" y="f39"/>
              </a:cxn>
              <a:cxn ang="f29">
                <a:pos x="f40" y="f39"/>
              </a:cxn>
              <a:cxn ang="f29">
                <a:pos x="f40" y="f41"/>
              </a:cxn>
              <a:cxn ang="f29">
                <a:pos x="f38" y="f41"/>
              </a:cxn>
              <a:cxn ang="f29">
                <a:pos x="f38" y="f39"/>
              </a:cxn>
            </a:cxnLst>
            <a:rect l="f34" t="f37" r="f35" b="f36"/>
            <a:pathLst>
              <a:path w="1086403" h="619281">
                <a:moveTo>
                  <a:pt x="f5" y="f5"/>
                </a:moveTo>
                <a:lnTo>
                  <a:pt x="f6" y="f5"/>
                </a:lnTo>
                <a:lnTo>
                  <a:pt x="f6" y="f7"/>
                </a:lnTo>
                <a:lnTo>
                  <a:pt x="f5" y="f7"/>
                </a:lnTo>
                <a:lnTo>
                  <a:pt x="f5" y="f5"/>
                </a:lnTo>
                <a:close/>
              </a:path>
            </a:pathLst>
          </a:custGeom>
          <a:solidFill>
            <a:srgbClr val="FFE699"/>
          </a:solidFill>
          <a:ln w="9528" cap="flat">
            <a:solidFill>
              <a:srgbClr val="2E75B6"/>
            </a:solidFill>
            <a:prstDash val="solid"/>
            <a:miter/>
          </a:ln>
        </p:spPr>
        <p:txBody>
          <a:bodyPr vert="horz" wrap="square" lIns="38103" tIns="38103" rIns="38103" bIns="38103" anchor="ctr" anchorCtr="0" compatLnSpc="1">
            <a:noAutofit/>
          </a:bodyPr>
          <a:lstStyle/>
          <a:p>
            <a:pPr marL="0" marR="0" lvl="0" indent="0" algn="l" defTabSz="444498" rtl="0" fontAlgn="auto" hangingPunct="1">
              <a:lnSpc>
                <a:spcPct val="90000"/>
              </a:lnSpc>
              <a:spcBef>
                <a:spcPts val="0"/>
              </a:spcBef>
              <a:spcAft>
                <a:spcPts val="40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CA" sz="1400" b="1" i="0" u="sng" strike="noStrike" kern="1200" cap="none" spc="0" baseline="0" dirty="0">
                <a:solidFill>
                  <a:srgbClr val="000000"/>
                </a:solidFill>
                <a:uFillTx/>
                <a:latin typeface="Georgia"/>
              </a:rPr>
              <a:t>Analyse  de 2</a:t>
            </a:r>
            <a:r>
              <a:rPr lang="fr-CA" sz="1400" b="1" i="0" u="sng" strike="noStrike" kern="1200" cap="none" spc="0" baseline="30000" dirty="0">
                <a:solidFill>
                  <a:srgbClr val="000000"/>
                </a:solidFill>
                <a:uFillTx/>
                <a:latin typeface="Georgia"/>
              </a:rPr>
              <a:t>e</a:t>
            </a:r>
            <a:r>
              <a:rPr lang="fr-CA" sz="1400" b="1" i="0" u="sng" strike="noStrike" kern="1200" cap="none" spc="0" baseline="0" dirty="0">
                <a:solidFill>
                  <a:srgbClr val="000000"/>
                </a:solidFill>
                <a:uFillTx/>
                <a:latin typeface="Georgia"/>
              </a:rPr>
              <a:t> niveau </a:t>
            </a:r>
          </a:p>
          <a:p>
            <a:pPr marL="171450" marR="0" lvl="0" indent="-171450" algn="l" defTabSz="444498" rtl="0" fontAlgn="auto" hangingPunct="1">
              <a:lnSpc>
                <a:spcPct val="90000"/>
              </a:lnSpc>
              <a:spcBef>
                <a:spcPts val="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CA" sz="1200" b="1" i="0" u="none" strike="noStrike" kern="1200" cap="none" spc="0" baseline="0" dirty="0">
                <a:solidFill>
                  <a:srgbClr val="000000"/>
                </a:solidFill>
                <a:uFillTx/>
                <a:latin typeface="Georgia"/>
              </a:rPr>
              <a:t>motivation des étudiants</a:t>
            </a:r>
            <a:r>
              <a:rPr lang="fr-CA" sz="1200" b="1" i="0" u="none" strike="noStrike" kern="1200" cap="none" spc="0" baseline="0" dirty="0" smtClean="0">
                <a:solidFill>
                  <a:srgbClr val="000000"/>
                </a:solidFill>
                <a:uFillTx/>
                <a:latin typeface="Georgia"/>
              </a:rPr>
              <a:t>,</a:t>
            </a:r>
          </a:p>
          <a:p>
            <a:pPr marL="171450" marR="0" lvl="0" indent="-171450" algn="l" defTabSz="444498" rtl="0" fontAlgn="auto" hangingPunct="1">
              <a:lnSpc>
                <a:spcPct val="90000"/>
              </a:lnSpc>
              <a:spcBef>
                <a:spcPts val="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CA" sz="1200" b="1" i="0" u="none" strike="noStrike" kern="1200" cap="none" spc="0" baseline="0" dirty="0" smtClean="0">
                <a:solidFill>
                  <a:srgbClr val="000000"/>
                </a:solidFill>
                <a:uFillTx/>
                <a:latin typeface="Georgia"/>
              </a:rPr>
              <a:t>aspects </a:t>
            </a:r>
            <a:r>
              <a:rPr lang="fr-CA" sz="1200" b="1" i="0" u="none" strike="noStrike" kern="1200" cap="none" spc="0" baseline="0" dirty="0">
                <a:solidFill>
                  <a:srgbClr val="000000"/>
                </a:solidFill>
                <a:uFillTx/>
                <a:latin typeface="Georgia"/>
              </a:rPr>
              <a:t>relationnels</a:t>
            </a:r>
            <a:r>
              <a:rPr lang="fr-CA" sz="1200" b="1" i="0" u="none" strike="noStrike" kern="1200" cap="none" spc="0" baseline="0" dirty="0" smtClean="0">
                <a:solidFill>
                  <a:srgbClr val="000000"/>
                </a:solidFill>
                <a:uFillTx/>
                <a:latin typeface="Georgia"/>
              </a:rPr>
              <a:t>,</a:t>
            </a:r>
          </a:p>
          <a:p>
            <a:pPr marL="171450" marR="0" lvl="0" indent="-171450" algn="l" defTabSz="444498" rtl="0" fontAlgn="auto" hangingPunct="1">
              <a:lnSpc>
                <a:spcPct val="90000"/>
              </a:lnSpc>
              <a:spcBef>
                <a:spcPts val="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CA" sz="1200" b="1" i="0" u="none" strike="noStrike" kern="1200" cap="none" spc="0" baseline="0" dirty="0" smtClean="0">
                <a:solidFill>
                  <a:srgbClr val="000000"/>
                </a:solidFill>
                <a:uFillTx/>
                <a:latin typeface="Georgia"/>
              </a:rPr>
              <a:t>responsabilisation</a:t>
            </a:r>
            <a:r>
              <a:rPr lang="fr-CA" sz="1200" b="1" i="0" u="none" strike="noStrike" kern="1200" cap="none" spc="0" baseline="0" dirty="0">
                <a:solidFill>
                  <a:srgbClr val="000000"/>
                </a:solidFill>
                <a:uFillTx/>
                <a:latin typeface="Georgia"/>
              </a:rPr>
              <a:t>, </a:t>
            </a:r>
            <a:endParaRPr lang="fr-CA" sz="1200" b="1" dirty="0">
              <a:solidFill>
                <a:srgbClr val="000000"/>
              </a:solidFill>
              <a:latin typeface="Georgia"/>
            </a:endParaRPr>
          </a:p>
          <a:p>
            <a:pPr marL="171450" marR="0" lvl="0" indent="-171450" algn="l" defTabSz="444498" rtl="0" fontAlgn="auto" hangingPunct="1">
              <a:lnSpc>
                <a:spcPct val="90000"/>
              </a:lnSpc>
              <a:spcBef>
                <a:spcPts val="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CA" sz="1200" b="1" i="0" u="none" strike="noStrike" kern="1200" cap="none" spc="0" baseline="0" dirty="0" smtClean="0">
                <a:solidFill>
                  <a:srgbClr val="000000"/>
                </a:solidFill>
                <a:uFillTx/>
                <a:latin typeface="Georgia"/>
              </a:rPr>
              <a:t>revue </a:t>
            </a:r>
            <a:r>
              <a:rPr lang="fr-CA" sz="1200" b="1" i="0" u="none" strike="noStrike" kern="1200" cap="none" spc="0" baseline="0" dirty="0">
                <a:solidFill>
                  <a:srgbClr val="000000"/>
                </a:solidFill>
                <a:uFillTx/>
                <a:latin typeface="Georgia"/>
              </a:rPr>
              <a:t>de la caractéristique de l’erreur </a:t>
            </a:r>
            <a:r>
              <a:rPr lang="fr-CA" sz="1200" b="1" i="0" u="none" strike="noStrike" kern="1200" cap="none" spc="0" baseline="0" dirty="0" smtClean="0">
                <a:solidFill>
                  <a:srgbClr val="000000"/>
                </a:solidFill>
                <a:uFillTx/>
                <a:latin typeface="Georgia"/>
              </a:rPr>
              <a:t>(TYPOLOGIE</a:t>
            </a:r>
            <a:r>
              <a:rPr lang="fr-CA" sz="1200" b="1" i="0" u="none" strike="noStrike" kern="1200" cap="none" spc="0" dirty="0" smtClean="0">
                <a:solidFill>
                  <a:srgbClr val="000000"/>
                </a:solidFill>
                <a:uFillTx/>
                <a:latin typeface="Georgia"/>
              </a:rPr>
              <a:t> DE L’ERREUR REVISITÉE</a:t>
            </a:r>
            <a:r>
              <a:rPr lang="fr-CA" sz="1200" b="1" i="0" u="none" strike="noStrike" kern="1200" cap="none" spc="0" baseline="0" dirty="0" smtClean="0">
                <a:solidFill>
                  <a:srgbClr val="000000"/>
                </a:solidFill>
                <a:uFillTx/>
                <a:latin typeface="Georgia"/>
              </a:rPr>
              <a:t>).</a:t>
            </a:r>
            <a:endParaRPr lang="fr-CA" sz="1200" b="1" i="0" u="none" strike="noStrike" kern="1200" cap="none" spc="0" baseline="0" dirty="0">
              <a:solidFill>
                <a:srgbClr val="000000"/>
              </a:solidFill>
              <a:uFillTx/>
              <a:latin typeface="Georgia"/>
            </a:endParaRPr>
          </a:p>
        </p:txBody>
      </p:sp>
      <p:sp>
        <p:nvSpPr>
          <p:cNvPr id="14" name="Flèche droite 62"/>
          <p:cNvSpPr/>
          <p:nvPr>
            <p:custDataLst>
              <p:tags r:id="rId7"/>
            </p:custDataLst>
          </p:nvPr>
        </p:nvSpPr>
        <p:spPr>
          <a:xfrm>
            <a:off x="3501518" y="2444833"/>
            <a:ext cx="1182380" cy="679013"/>
          </a:xfrm>
          <a:custGeom>
            <a:avLst>
              <a:gd name="f0" fmla="val 18584"/>
              <a:gd name="f1" fmla="val 5400"/>
            </a:avLst>
            <a:gdLst>
              <a:gd name="f2" fmla="val 10800000"/>
              <a:gd name="f3" fmla="val 5400000"/>
              <a:gd name="f4" fmla="val 180"/>
              <a:gd name="f5" fmla="val w"/>
              <a:gd name="f6" fmla="val h"/>
              <a:gd name="f7" fmla="val 0"/>
              <a:gd name="f8" fmla="val 21600"/>
              <a:gd name="f9" fmla="val 10800000"/>
              <a:gd name="f10" fmla="+- 0 0 0"/>
              <a:gd name="f11" fmla="+- 0 0 180"/>
              <a:gd name="f12" fmla="*/ f5 1 21600"/>
              <a:gd name="f13" fmla="*/ f6 1 21600"/>
              <a:gd name="f14" fmla="+- f8 0 f7"/>
              <a:gd name="f15" fmla="pin 0 f0 21600"/>
              <a:gd name="f16" fmla="pin 0 f1 10800"/>
              <a:gd name="f17" fmla="*/ f10 f2 1"/>
              <a:gd name="f18" fmla="*/ f11 f2 1"/>
              <a:gd name="f19" fmla="val f15"/>
              <a:gd name="f20" fmla="val f16"/>
              <a:gd name="f21" fmla="*/ f14 1 21600"/>
              <a:gd name="f22" fmla="*/ f15 f12 1"/>
              <a:gd name="f23" fmla="*/ f16 f13 1"/>
              <a:gd name="f24" fmla="*/ f17 1 f4"/>
              <a:gd name="f25" fmla="*/ f18 1 f4"/>
              <a:gd name="f26" fmla="+- 21600 0 f20"/>
              <a:gd name="f27" fmla="+- 21600 0 f19"/>
              <a:gd name="f28" fmla="*/ 0 f21 1"/>
              <a:gd name="f29" fmla="*/ 21600 f21 1"/>
              <a:gd name="f30" fmla="*/ f20 f13 1"/>
              <a:gd name="f31" fmla="*/ f19 f12 1"/>
              <a:gd name="f32" fmla="+- f24 0 f3"/>
              <a:gd name="f33" fmla="+- f25 0 f3"/>
              <a:gd name="f34" fmla="*/ f27 f20 1"/>
              <a:gd name="f35" fmla="*/ f28 1 f21"/>
              <a:gd name="f36" fmla="*/ f29 1 f21"/>
              <a:gd name="f37" fmla="*/ f26 f13 1"/>
              <a:gd name="f38" fmla="*/ f34 1 10800"/>
              <a:gd name="f39" fmla="*/ f35 f12 1"/>
              <a:gd name="f40" fmla="*/ f35 f13 1"/>
              <a:gd name="f41" fmla="*/ f36 f13 1"/>
              <a:gd name="f42" fmla="+- f19 f38 0"/>
              <a:gd name="f43" fmla="*/ f42 f12 1"/>
            </a:gdLst>
            <a:ahLst>
              <a:ahXY gdRefX="f0" minX="f7" maxX="f8" gdRefY="f1" minY="f7" maxY="f9">
                <a:pos x="f22" y="f23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2">
                <a:pos x="f31" y="f40"/>
              </a:cxn>
              <a:cxn ang="f33">
                <a:pos x="f31" y="f41"/>
              </a:cxn>
            </a:cxnLst>
            <a:rect l="f39" t="f30" r="f43" b="f37"/>
            <a:pathLst>
              <a:path w="21600" h="21600">
                <a:moveTo>
                  <a:pt x="f7" y="f20"/>
                </a:moveTo>
                <a:lnTo>
                  <a:pt x="f19" y="f20"/>
                </a:lnTo>
                <a:lnTo>
                  <a:pt x="f19" y="f7"/>
                </a:lnTo>
                <a:lnTo>
                  <a:pt x="f8" y="f9"/>
                </a:lnTo>
                <a:lnTo>
                  <a:pt x="f19" y="f8"/>
                </a:lnTo>
                <a:lnTo>
                  <a:pt x="f19" y="f26"/>
                </a:lnTo>
                <a:lnTo>
                  <a:pt x="f7" y="f26"/>
                </a:lnTo>
                <a:close/>
              </a:path>
            </a:pathLst>
          </a:custGeom>
          <a:solidFill>
            <a:srgbClr val="FFF2CC"/>
          </a:solidFill>
          <a:ln w="12701" cap="flat">
            <a:solidFill>
              <a:srgbClr val="5B9BD5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CA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13" name="Flèche vers le bas 69"/>
          <p:cNvSpPr/>
          <p:nvPr>
            <p:custDataLst>
              <p:tags r:id="rId8"/>
            </p:custDataLst>
          </p:nvPr>
        </p:nvSpPr>
        <p:spPr>
          <a:xfrm rot="5400000">
            <a:off x="5885433" y="3763219"/>
            <a:ext cx="438429" cy="1008112"/>
          </a:xfrm>
          <a:custGeom>
            <a:avLst>
              <a:gd name="f0" fmla="val 13178"/>
              <a:gd name="f1" fmla="val 8205"/>
            </a:avLst>
            <a:gdLst>
              <a:gd name="f2" fmla="val 10800000"/>
              <a:gd name="f3" fmla="val 5400000"/>
              <a:gd name="f4" fmla="val 180"/>
              <a:gd name="f5" fmla="val w"/>
              <a:gd name="f6" fmla="val h"/>
              <a:gd name="f7" fmla="val 0"/>
              <a:gd name="f8" fmla="val 21600"/>
              <a:gd name="f9" fmla="val 10800000"/>
              <a:gd name="f10" fmla="+- 0 0 -270"/>
              <a:gd name="f11" fmla="+- 0 0 -90"/>
              <a:gd name="f12" fmla="*/ f5 1 21600"/>
              <a:gd name="f13" fmla="*/ f6 1 21600"/>
              <a:gd name="f14" fmla="val f7"/>
              <a:gd name="f15" fmla="val f8"/>
              <a:gd name="f16" fmla="pin 0 f1 10800"/>
              <a:gd name="f17" fmla="pin 0 f0 21600"/>
              <a:gd name="f18" fmla="*/ f10 f2 1"/>
              <a:gd name="f19" fmla="*/ f11 f2 1"/>
              <a:gd name="f20" fmla="+- f15 0 f14"/>
              <a:gd name="f21" fmla="val f16"/>
              <a:gd name="f22" fmla="val f17"/>
              <a:gd name="f23" fmla="*/ f16 f12 1"/>
              <a:gd name="f24" fmla="*/ f17 f13 1"/>
              <a:gd name="f25" fmla="*/ f18 1 f4"/>
              <a:gd name="f26" fmla="*/ f19 1 f4"/>
              <a:gd name="f27" fmla="*/ f20 1 21600"/>
              <a:gd name="f28" fmla="+- 21600 0 f21"/>
              <a:gd name="f29" fmla="+- 21600 0 f22"/>
              <a:gd name="f30" fmla="*/ f21 f12 1"/>
              <a:gd name="f31" fmla="*/ f22 f13 1"/>
              <a:gd name="f32" fmla="+- f25 0 f3"/>
              <a:gd name="f33" fmla="+- f26 0 f3"/>
              <a:gd name="f34" fmla="*/ 0 f27 1"/>
              <a:gd name="f35" fmla="*/ 21600 f27 1"/>
              <a:gd name="f36" fmla="*/ f29 f21 1"/>
              <a:gd name="f37" fmla="*/ f28 f12 1"/>
              <a:gd name="f38" fmla="*/ f36 1 10800"/>
              <a:gd name="f39" fmla="*/ f34 1 f27"/>
              <a:gd name="f40" fmla="*/ f35 1 f27"/>
              <a:gd name="f41" fmla="+- f22 f38 0"/>
              <a:gd name="f42" fmla="*/ f39 f13 1"/>
              <a:gd name="f43" fmla="*/ f39 f12 1"/>
              <a:gd name="f44" fmla="*/ f40 f12 1"/>
              <a:gd name="f45" fmla="*/ f41 f13 1"/>
            </a:gdLst>
            <a:ahLst>
              <a:ahXY gdRefX="f1" minX="f7" maxX="f9" gdRefY="f0" minY="f7" maxY="f8">
                <a:pos x="f23" y="f24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2">
                <a:pos x="f43" y="f31"/>
              </a:cxn>
              <a:cxn ang="f33">
                <a:pos x="f44" y="f31"/>
              </a:cxn>
            </a:cxnLst>
            <a:rect l="f30" t="f42" r="f37" b="f45"/>
            <a:pathLst>
              <a:path w="21600" h="21600">
                <a:moveTo>
                  <a:pt x="f21" y="f7"/>
                </a:moveTo>
                <a:lnTo>
                  <a:pt x="f21" y="f22"/>
                </a:lnTo>
                <a:lnTo>
                  <a:pt x="f7" y="f22"/>
                </a:lnTo>
                <a:lnTo>
                  <a:pt x="f9" y="f8"/>
                </a:lnTo>
                <a:lnTo>
                  <a:pt x="f8" y="f22"/>
                </a:lnTo>
                <a:lnTo>
                  <a:pt x="f28" y="f22"/>
                </a:lnTo>
                <a:lnTo>
                  <a:pt x="f28" y="f7"/>
                </a:lnTo>
                <a:close/>
              </a:path>
            </a:pathLst>
          </a:custGeom>
          <a:solidFill>
            <a:srgbClr val="C5E0B4"/>
          </a:solidFill>
          <a:ln w="12701" cap="flat">
            <a:solidFill>
              <a:srgbClr val="41719C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CA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16" name="Flèche vers le bas 69"/>
          <p:cNvSpPr/>
          <p:nvPr>
            <p:custDataLst>
              <p:tags r:id="rId9"/>
            </p:custDataLst>
          </p:nvPr>
        </p:nvSpPr>
        <p:spPr>
          <a:xfrm>
            <a:off x="7809582" y="3293051"/>
            <a:ext cx="438429" cy="1008112"/>
          </a:xfrm>
          <a:custGeom>
            <a:avLst>
              <a:gd name="f0" fmla="val 13178"/>
              <a:gd name="f1" fmla="val 8205"/>
            </a:avLst>
            <a:gdLst>
              <a:gd name="f2" fmla="val 10800000"/>
              <a:gd name="f3" fmla="val 5400000"/>
              <a:gd name="f4" fmla="val 180"/>
              <a:gd name="f5" fmla="val w"/>
              <a:gd name="f6" fmla="val h"/>
              <a:gd name="f7" fmla="val 0"/>
              <a:gd name="f8" fmla="val 21600"/>
              <a:gd name="f9" fmla="val 10800000"/>
              <a:gd name="f10" fmla="+- 0 0 -270"/>
              <a:gd name="f11" fmla="+- 0 0 -90"/>
              <a:gd name="f12" fmla="*/ f5 1 21600"/>
              <a:gd name="f13" fmla="*/ f6 1 21600"/>
              <a:gd name="f14" fmla="val f7"/>
              <a:gd name="f15" fmla="val f8"/>
              <a:gd name="f16" fmla="pin 0 f1 10800"/>
              <a:gd name="f17" fmla="pin 0 f0 21600"/>
              <a:gd name="f18" fmla="*/ f10 f2 1"/>
              <a:gd name="f19" fmla="*/ f11 f2 1"/>
              <a:gd name="f20" fmla="+- f15 0 f14"/>
              <a:gd name="f21" fmla="val f16"/>
              <a:gd name="f22" fmla="val f17"/>
              <a:gd name="f23" fmla="*/ f16 f12 1"/>
              <a:gd name="f24" fmla="*/ f17 f13 1"/>
              <a:gd name="f25" fmla="*/ f18 1 f4"/>
              <a:gd name="f26" fmla="*/ f19 1 f4"/>
              <a:gd name="f27" fmla="*/ f20 1 21600"/>
              <a:gd name="f28" fmla="+- 21600 0 f21"/>
              <a:gd name="f29" fmla="+- 21600 0 f22"/>
              <a:gd name="f30" fmla="*/ f21 f12 1"/>
              <a:gd name="f31" fmla="*/ f22 f13 1"/>
              <a:gd name="f32" fmla="+- f25 0 f3"/>
              <a:gd name="f33" fmla="+- f26 0 f3"/>
              <a:gd name="f34" fmla="*/ 0 f27 1"/>
              <a:gd name="f35" fmla="*/ 21600 f27 1"/>
              <a:gd name="f36" fmla="*/ f29 f21 1"/>
              <a:gd name="f37" fmla="*/ f28 f12 1"/>
              <a:gd name="f38" fmla="*/ f36 1 10800"/>
              <a:gd name="f39" fmla="*/ f34 1 f27"/>
              <a:gd name="f40" fmla="*/ f35 1 f27"/>
              <a:gd name="f41" fmla="+- f22 f38 0"/>
              <a:gd name="f42" fmla="*/ f39 f13 1"/>
              <a:gd name="f43" fmla="*/ f39 f12 1"/>
              <a:gd name="f44" fmla="*/ f40 f12 1"/>
              <a:gd name="f45" fmla="*/ f41 f13 1"/>
            </a:gdLst>
            <a:ahLst>
              <a:ahXY gdRefX="f1" minX="f7" maxX="f9" gdRefY="f0" minY="f7" maxY="f8">
                <a:pos x="f23" y="f24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2">
                <a:pos x="f43" y="f31"/>
              </a:cxn>
              <a:cxn ang="f33">
                <a:pos x="f44" y="f31"/>
              </a:cxn>
            </a:cxnLst>
            <a:rect l="f30" t="f42" r="f37" b="f45"/>
            <a:pathLst>
              <a:path w="21600" h="21600">
                <a:moveTo>
                  <a:pt x="f21" y="f7"/>
                </a:moveTo>
                <a:lnTo>
                  <a:pt x="f21" y="f22"/>
                </a:lnTo>
                <a:lnTo>
                  <a:pt x="f7" y="f22"/>
                </a:lnTo>
                <a:lnTo>
                  <a:pt x="f9" y="f8"/>
                </a:lnTo>
                <a:lnTo>
                  <a:pt x="f8" y="f22"/>
                </a:lnTo>
                <a:lnTo>
                  <a:pt x="f28" y="f22"/>
                </a:lnTo>
                <a:lnTo>
                  <a:pt x="f28" y="f7"/>
                </a:lnTo>
                <a:close/>
              </a:path>
            </a:pathLst>
          </a:custGeom>
          <a:solidFill>
            <a:srgbClr val="C5E0B4"/>
          </a:solidFill>
          <a:ln w="12701" cap="flat">
            <a:solidFill>
              <a:srgbClr val="41719C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CA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18" name="Double flèche verticale 17"/>
          <p:cNvSpPr/>
          <p:nvPr/>
        </p:nvSpPr>
        <p:spPr>
          <a:xfrm>
            <a:off x="2843808" y="1268760"/>
            <a:ext cx="809215" cy="1047838"/>
          </a:xfrm>
          <a:prstGeom prst="upDownArrow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/>
          </a:p>
        </p:txBody>
      </p:sp>
      <p:sp>
        <p:nvSpPr>
          <p:cNvPr id="17" name="Double flèche verticale 16"/>
          <p:cNvSpPr/>
          <p:nvPr/>
        </p:nvSpPr>
        <p:spPr>
          <a:xfrm>
            <a:off x="6894943" y="1268760"/>
            <a:ext cx="809215" cy="1047838"/>
          </a:xfrm>
          <a:prstGeom prst="upDownArrow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/>
          </a:p>
        </p:txBody>
      </p:sp>
      <p:sp>
        <p:nvSpPr>
          <p:cNvPr id="19" name="Rectangle 78"/>
          <p:cNvSpPr/>
          <p:nvPr>
            <p:custDataLst>
              <p:tags r:id="rId10"/>
            </p:custDataLst>
          </p:nvPr>
        </p:nvSpPr>
        <p:spPr>
          <a:xfrm>
            <a:off x="312317" y="3797107"/>
            <a:ext cx="2646926" cy="2077281"/>
          </a:xfrm>
          <a:prstGeom prst="rect">
            <a:avLst/>
          </a:prstGeom>
          <a:solidFill>
            <a:srgbClr val="E2F0D9">
              <a:alpha val="95000"/>
            </a:srgbClr>
          </a:solidFill>
          <a:ln w="12701" cap="flat">
            <a:solidFill>
              <a:srgbClr val="7F7F7F"/>
            </a:solidFill>
            <a:prstDash val="solid"/>
            <a:miter/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CA" sz="1200" b="1" i="0" u="none" strike="noStrike" kern="1200" cap="none" spc="0" baseline="0" dirty="0">
                <a:solidFill>
                  <a:srgbClr val="000000"/>
                </a:solidFill>
                <a:uFillTx/>
                <a:latin typeface="Georgia" panose="02040502050405020303" pitchFamily="18" charset="0"/>
              </a:rPr>
              <a:t>Des pratiques adaptées</a:t>
            </a:r>
          </a:p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CA" sz="1200" b="0" i="0" u="none" strike="noStrike" kern="1200" cap="none" spc="0" baseline="0" dirty="0">
              <a:solidFill>
                <a:srgbClr val="000000"/>
              </a:solidFill>
              <a:uFillTx/>
              <a:latin typeface="Georgia" pitchFamily="18"/>
            </a:endParaRPr>
          </a:p>
          <a:p>
            <a:pPr marL="171450" marR="0" lvl="0" indent="-17145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Wingdings" pitchFamily="2"/>
              <a:buChar char="Ø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CA" sz="1200" b="1" i="0" u="none" strike="noStrike" kern="1200" cap="none" spc="0" baseline="0" dirty="0">
                <a:solidFill>
                  <a:srgbClr val="000000"/>
                </a:solidFill>
                <a:uFillTx/>
                <a:latin typeface="Georgia" pitchFamily="18"/>
              </a:rPr>
              <a:t>Le </a:t>
            </a:r>
            <a:r>
              <a:rPr lang="fr-CA" sz="1200" b="1" i="0" u="none" strike="noStrike" kern="1200" cap="none" spc="0" baseline="0" dirty="0" smtClean="0">
                <a:solidFill>
                  <a:srgbClr val="000000"/>
                </a:solidFill>
                <a:uFillTx/>
                <a:latin typeface="Georgia" pitchFamily="18"/>
              </a:rPr>
              <a:t>choix du matériel</a:t>
            </a:r>
            <a:r>
              <a:rPr lang="fr-CA" sz="1200" b="1" i="0" u="none" strike="noStrike" kern="1200" cap="none" spc="0" dirty="0" smtClean="0">
                <a:solidFill>
                  <a:srgbClr val="000000"/>
                </a:solidFill>
                <a:uFillTx/>
                <a:latin typeface="Georgia" pitchFamily="18"/>
              </a:rPr>
              <a:t> utilisé</a:t>
            </a:r>
            <a:endParaRPr lang="fr-CA" sz="1200" b="1" i="0" u="none" strike="noStrike" kern="1200" cap="none" spc="0" baseline="0" dirty="0">
              <a:solidFill>
                <a:srgbClr val="000000"/>
              </a:solidFill>
              <a:uFillTx/>
              <a:latin typeface="Georgia" pitchFamily="18"/>
            </a:endParaRPr>
          </a:p>
          <a:p>
            <a:pPr marL="171450" marR="0" lvl="0" indent="-17145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Wingdings" pitchFamily="2"/>
              <a:buChar char="Ø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CA" sz="1200" b="1" i="0" u="none" strike="noStrike" kern="1200" cap="none" spc="0" baseline="0" dirty="0" smtClean="0">
                <a:solidFill>
                  <a:srgbClr val="000000"/>
                </a:solidFill>
                <a:uFillTx/>
                <a:latin typeface="Georgia" pitchFamily="18"/>
              </a:rPr>
              <a:t>Le choix des</a:t>
            </a:r>
            <a:r>
              <a:rPr lang="fr-CA" sz="1200" b="1" i="0" u="none" strike="noStrike" kern="1200" cap="none" spc="0" dirty="0" smtClean="0">
                <a:solidFill>
                  <a:srgbClr val="000000"/>
                </a:solidFill>
                <a:uFillTx/>
                <a:latin typeface="Georgia" pitchFamily="18"/>
              </a:rPr>
              <a:t> approches pédagogiques</a:t>
            </a:r>
            <a:endParaRPr lang="fr-CA" sz="1200" b="1" i="0" u="none" strike="noStrike" kern="1200" cap="none" spc="0" baseline="0" dirty="0">
              <a:solidFill>
                <a:srgbClr val="000000"/>
              </a:solidFill>
              <a:uFillTx/>
              <a:latin typeface="Georgia" pitchFamily="18"/>
            </a:endParaRPr>
          </a:p>
          <a:p>
            <a:pPr marL="171450" marR="0" lvl="0" indent="-17145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Wingdings" pitchFamily="2"/>
              <a:buChar char="Ø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CA" sz="1200" b="1" i="0" u="none" strike="noStrike" kern="1200" cap="none" spc="0" baseline="0" dirty="0">
                <a:solidFill>
                  <a:srgbClr val="000000"/>
                </a:solidFill>
                <a:uFillTx/>
                <a:latin typeface="Georgia" pitchFamily="18"/>
              </a:rPr>
              <a:t>Le </a:t>
            </a:r>
            <a:r>
              <a:rPr lang="fr-CA" sz="1200" b="1" i="0" u="none" strike="noStrike" kern="1200" cap="none" spc="0" baseline="0" dirty="0" smtClean="0">
                <a:solidFill>
                  <a:srgbClr val="000000"/>
                </a:solidFill>
                <a:uFillTx/>
                <a:latin typeface="Georgia" pitchFamily="18"/>
              </a:rPr>
              <a:t>type d’évaluation</a:t>
            </a:r>
            <a:endParaRPr lang="fr-CA" sz="1200" b="1" i="0" u="none" strike="noStrike" kern="1200" cap="none" spc="0" baseline="0" dirty="0">
              <a:solidFill>
                <a:srgbClr val="000000"/>
              </a:solidFill>
              <a:uFillTx/>
              <a:latin typeface="Georgia" pitchFamily="18"/>
            </a:endParaRPr>
          </a:p>
          <a:p>
            <a:pPr marL="171450" marR="0" lvl="0" indent="-17145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Wingdings" pitchFamily="2"/>
              <a:buChar char="Ø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CA" sz="1200" b="1" i="0" u="none" strike="noStrike" kern="1200" cap="none" spc="0" baseline="0" dirty="0" smtClean="0">
                <a:solidFill>
                  <a:srgbClr val="000000"/>
                </a:solidFill>
                <a:uFillTx/>
                <a:latin typeface="Georgia" pitchFamily="18"/>
              </a:rPr>
              <a:t>Le rythme d’enseignement</a:t>
            </a:r>
          </a:p>
          <a:p>
            <a:pPr marL="171450" marR="0" lvl="0" indent="-17145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Wingdings" pitchFamily="2"/>
              <a:buChar char="Ø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CA" sz="1200" b="1" i="0" u="none" strike="noStrike" kern="1200" cap="none" spc="0" baseline="0" dirty="0" smtClean="0">
                <a:solidFill>
                  <a:srgbClr val="000000"/>
                </a:solidFill>
                <a:uFillTx/>
                <a:latin typeface="Georgia" pitchFamily="18"/>
              </a:rPr>
              <a:t>Les </a:t>
            </a:r>
            <a:r>
              <a:rPr lang="fr-CA" sz="1200" b="1" i="0" u="none" strike="noStrike" kern="1200" cap="none" spc="0" baseline="0" dirty="0">
                <a:solidFill>
                  <a:srgbClr val="000000"/>
                </a:solidFill>
                <a:uFillTx/>
                <a:latin typeface="Georgia" pitchFamily="18"/>
              </a:rPr>
              <a:t>besoins de</a:t>
            </a:r>
            <a:r>
              <a:rPr lang="fr-CA" sz="1200" b="1" i="0" u="none" strike="noStrike" kern="0" cap="none" spc="0" baseline="0" dirty="0">
                <a:solidFill>
                  <a:srgbClr val="000000"/>
                </a:solidFill>
                <a:uFillTx/>
                <a:latin typeface="Georgia" pitchFamily="18"/>
              </a:rPr>
              <a:t> </a:t>
            </a:r>
            <a:r>
              <a:rPr lang="fr-CA" sz="1200" b="1" i="0" u="none" strike="noStrike" kern="1200" cap="none" spc="0" baseline="0" dirty="0">
                <a:solidFill>
                  <a:srgbClr val="000000"/>
                </a:solidFill>
                <a:uFillTx/>
                <a:latin typeface="Georgia" pitchFamily="18"/>
              </a:rPr>
              <a:t>perfectionnement</a:t>
            </a:r>
          </a:p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CA" sz="1100" b="0" i="0" u="none" strike="noStrike" kern="1200" cap="none" spc="0" baseline="0" dirty="0">
              <a:solidFill>
                <a:srgbClr val="000000"/>
              </a:solidFill>
              <a:uFillTx/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5767421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1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3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5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3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" dur="500" tmFilter="0, 0; .2, .5; .8, .5; 1, 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2" dur="250" autoRev="1" fill="hold"/>
                                        <p:tgtEl>
                                          <p:spTgt spid="1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7" presetClass="emph" presetSubtype="0" fill="remove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0" dur="250" autoRev="1" fill="remove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51" dur="250" autoRev="1" fill="remove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52" dur="250" autoRev="1" fill="remove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3" dur="250" autoRev="1" fill="remove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7" presetClass="emph" presetSubtype="0" fill="remove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7" dur="250" autoRev="1" fill="remove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58" dur="250" autoRev="1" fill="remove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59" dur="250" autoRev="1" fill="remove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0" dur="250" autoRev="1" fill="remove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4" grpId="0" animBg="1"/>
      <p:bldP spid="15" grpId="0" animBg="1"/>
      <p:bldP spid="9" grpId="0" animBg="1"/>
      <p:bldP spid="10" grpId="0" animBg="1"/>
      <p:bldP spid="14" grpId="0" animBg="1"/>
      <p:bldP spid="13" grpId="0" animBg="1"/>
      <p:bldP spid="16" grpId="0" animBg="1"/>
      <p:bldP spid="18" grpId="0" animBg="1"/>
      <p:bldP spid="17" grpId="0" animBg="1"/>
      <p:bldP spid="19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ous-titre 5"/>
          <p:cNvSpPr>
            <a:spLocks noGrp="1"/>
          </p:cNvSpPr>
          <p:nvPr>
            <p:ph idx="1"/>
            <p:custDataLst>
              <p:tags r:id="rId1"/>
            </p:custDataLst>
          </p:nvPr>
        </p:nvSpPr>
        <p:spPr>
          <a:xfrm>
            <a:off x="488522" y="1933131"/>
            <a:ext cx="8043918" cy="4320480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fr-CA" dirty="0" smtClean="0"/>
              <a:t>Relevez, </a:t>
            </a:r>
            <a:r>
              <a:rPr lang="fr-CA" dirty="0"/>
              <a:t>dans la situation, </a:t>
            </a:r>
            <a:r>
              <a:rPr lang="fr-CA" b="1" dirty="0" smtClean="0"/>
              <a:t>trois </a:t>
            </a:r>
            <a:r>
              <a:rPr lang="fr-CA" b="1" dirty="0"/>
              <a:t>éléments</a:t>
            </a:r>
            <a:r>
              <a:rPr lang="fr-CA" dirty="0"/>
              <a:t> qui réfèrent aux </a:t>
            </a:r>
            <a:r>
              <a:rPr lang="fr-CA" b="1" dirty="0"/>
              <a:t>perceptions de Maxime (l’étudiant) </a:t>
            </a:r>
            <a:r>
              <a:rPr lang="fr-CA" dirty="0" smtClean="0"/>
              <a:t>concernant les causes de ses erreurs (5 min.)</a:t>
            </a:r>
          </a:p>
          <a:p>
            <a:pPr marL="0" indent="0" algn="just">
              <a:buNone/>
            </a:pPr>
            <a:endParaRPr lang="fr-CA" dirty="0"/>
          </a:p>
          <a:p>
            <a:pPr marL="0" indent="0">
              <a:buNone/>
            </a:pPr>
            <a:r>
              <a:rPr lang="fr-CA" dirty="0"/>
              <a:t>1.___________________________________________</a:t>
            </a:r>
          </a:p>
          <a:p>
            <a:pPr marL="0" indent="0">
              <a:buNone/>
            </a:pPr>
            <a:r>
              <a:rPr lang="fr-CA" dirty="0"/>
              <a:t>2.___________________________________________</a:t>
            </a:r>
          </a:p>
          <a:p>
            <a:pPr marL="0" indent="0">
              <a:buNone/>
            </a:pPr>
            <a:r>
              <a:rPr lang="fr-CA" dirty="0"/>
              <a:t>3.___________________________________________</a:t>
            </a:r>
          </a:p>
          <a:p>
            <a:pPr marL="457200" indent="-457200" algn="l">
              <a:buFont typeface="+mj-lt"/>
              <a:buAutoNum type="arabicPeriod"/>
            </a:pPr>
            <a:endParaRPr lang="fr-CA" sz="24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" name="Titre 4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>
            <a:noAutofit/>
          </a:bodyPr>
          <a:lstStyle/>
          <a:p>
            <a:pPr algn="r"/>
            <a:r>
              <a:rPr lang="fr-CA" sz="3200" b="1" dirty="0" smtClean="0"/>
              <a:t>Activité –</a:t>
            </a:r>
            <a:br>
              <a:rPr lang="fr-CA" sz="3200" b="1" dirty="0" smtClean="0"/>
            </a:br>
            <a:r>
              <a:rPr lang="fr-CA" sz="3200" b="1" dirty="0" smtClean="0"/>
              <a:t> Mise en situation:  </a:t>
            </a:r>
            <a:br>
              <a:rPr lang="fr-CA" sz="3200" b="1" dirty="0" smtClean="0"/>
            </a:br>
            <a:r>
              <a:rPr lang="fr-CA" sz="3200" b="1" dirty="0" smtClean="0"/>
              <a:t>l’étudiant (doc 2)</a:t>
            </a:r>
            <a:endParaRPr lang="fr-CA" sz="3200" b="1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891358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179512" y="105419"/>
            <a:ext cx="6275040" cy="1440904"/>
          </a:xfrm>
        </p:spPr>
        <p:txBody>
          <a:bodyPr/>
          <a:lstStyle/>
          <a:p>
            <a:pPr algn="r"/>
            <a:r>
              <a:rPr lang="fr-CA" sz="3200" b="1" dirty="0" smtClean="0"/>
              <a:t>Les perceptions de Maxime dans le triangle pédagogique</a:t>
            </a:r>
            <a:endParaRPr lang="fr-CA" sz="3200" b="1" dirty="0"/>
          </a:p>
        </p:txBody>
      </p:sp>
      <p:sp>
        <p:nvSpPr>
          <p:cNvPr id="5" name="ZoneTexte 4"/>
          <p:cNvSpPr txBox="1"/>
          <p:nvPr>
            <p:custDataLst>
              <p:tags r:id="rId2"/>
            </p:custDataLst>
          </p:nvPr>
        </p:nvSpPr>
        <p:spPr>
          <a:xfrm>
            <a:off x="2447817" y="5756049"/>
            <a:ext cx="375776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A" sz="1100" dirty="0" smtClean="0">
                <a:latin typeface="+mn-lt"/>
              </a:rPr>
              <a:t>Inspiré du triangle pédagogique de Houssaye (1988)</a:t>
            </a:r>
            <a:endParaRPr lang="fr-CA" sz="1100" dirty="0">
              <a:latin typeface="+mn-lt"/>
            </a:endParaRPr>
          </a:p>
        </p:txBody>
      </p:sp>
      <p:grpSp>
        <p:nvGrpSpPr>
          <p:cNvPr id="13" name="Groupe 12"/>
          <p:cNvGrpSpPr/>
          <p:nvPr>
            <p:custDataLst>
              <p:tags r:id="rId3"/>
            </p:custDataLst>
          </p:nvPr>
        </p:nvGrpSpPr>
        <p:grpSpPr>
          <a:xfrm>
            <a:off x="1259632" y="2011934"/>
            <a:ext cx="6624736" cy="3487753"/>
            <a:chOff x="715000" y="2203175"/>
            <a:chExt cx="6226286" cy="3290882"/>
          </a:xfrm>
        </p:grpSpPr>
        <p:sp>
          <p:nvSpPr>
            <p:cNvPr id="6" name="Triangle isocèle 5"/>
            <p:cNvSpPr/>
            <p:nvPr/>
          </p:nvSpPr>
          <p:spPr>
            <a:xfrm>
              <a:off x="1868155" y="2348880"/>
              <a:ext cx="3521303" cy="3035606"/>
            </a:xfrm>
            <a:prstGeom prst="triangle">
              <a:avLst/>
            </a:prstGeom>
            <a:solidFill>
              <a:schemeClr val="bg1"/>
            </a:solidFill>
            <a:ln w="57150">
              <a:solidFill>
                <a:srgbClr val="287AB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A"/>
            </a:p>
          </p:txBody>
        </p:sp>
        <p:sp>
          <p:nvSpPr>
            <p:cNvPr id="7" name="ZoneTexte 6"/>
            <p:cNvSpPr txBox="1"/>
            <p:nvPr/>
          </p:nvSpPr>
          <p:spPr>
            <a:xfrm>
              <a:off x="3089864" y="2203175"/>
              <a:ext cx="1173755" cy="31944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fr-CA" sz="1600" b="1" dirty="0" smtClean="0">
                  <a:latin typeface="+mn-lt"/>
                </a:rPr>
                <a:t>Savoir</a:t>
              </a:r>
              <a:endParaRPr lang="fr-CA" sz="1600" b="1" dirty="0">
                <a:latin typeface="+mn-lt"/>
              </a:endParaRPr>
            </a:p>
          </p:txBody>
        </p:sp>
        <p:sp>
          <p:nvSpPr>
            <p:cNvPr id="8" name="ZoneTexte 7"/>
            <p:cNvSpPr txBox="1"/>
            <p:nvPr/>
          </p:nvSpPr>
          <p:spPr>
            <a:xfrm>
              <a:off x="715000" y="5172057"/>
              <a:ext cx="1314632" cy="31944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r"/>
              <a:r>
                <a:rPr lang="fr-CA" sz="1600" b="1" dirty="0" smtClean="0">
                  <a:latin typeface="+mn-lt"/>
                </a:rPr>
                <a:t>Enseignant</a:t>
              </a:r>
              <a:endParaRPr lang="fr-CA" sz="1600" b="1" dirty="0">
                <a:latin typeface="+mn-lt"/>
              </a:endParaRPr>
            </a:p>
          </p:txBody>
        </p:sp>
        <p:sp>
          <p:nvSpPr>
            <p:cNvPr id="9" name="ZoneTexte 8"/>
            <p:cNvSpPr txBox="1"/>
            <p:nvPr/>
          </p:nvSpPr>
          <p:spPr>
            <a:xfrm>
              <a:off x="5235182" y="5172057"/>
              <a:ext cx="1706104" cy="31944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fr-CA" sz="1600" b="1" dirty="0" smtClean="0">
                  <a:latin typeface="+mn-lt"/>
                </a:rPr>
                <a:t>Apprenant</a:t>
              </a:r>
              <a:endParaRPr lang="fr-CA" sz="1600" b="1" dirty="0">
                <a:latin typeface="+mn-lt"/>
              </a:endParaRPr>
            </a:p>
          </p:txBody>
        </p:sp>
        <p:sp>
          <p:nvSpPr>
            <p:cNvPr id="10" name="ZoneTexte 9"/>
            <p:cNvSpPr txBox="1"/>
            <p:nvPr/>
          </p:nvSpPr>
          <p:spPr>
            <a:xfrm rot="18000000">
              <a:off x="1938058" y="3785932"/>
              <a:ext cx="1246132" cy="33855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fr-CA" sz="1600" dirty="0" smtClean="0">
                  <a:latin typeface="+mn-lt"/>
                </a:rPr>
                <a:t>Enseigner</a:t>
              </a:r>
              <a:endParaRPr lang="fr-CA" sz="1600" dirty="0">
                <a:latin typeface="+mn-lt"/>
              </a:endParaRPr>
            </a:p>
          </p:txBody>
        </p:sp>
        <p:sp>
          <p:nvSpPr>
            <p:cNvPr id="11" name="ZoneTexte 10"/>
            <p:cNvSpPr txBox="1"/>
            <p:nvPr/>
          </p:nvSpPr>
          <p:spPr>
            <a:xfrm rot="3526026">
              <a:off x="3831877" y="3541457"/>
              <a:ext cx="1299756" cy="33855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fr-CA" sz="1600" dirty="0" smtClean="0">
                  <a:latin typeface="+mn-lt"/>
                </a:rPr>
                <a:t>Apprendre</a:t>
              </a:r>
              <a:endParaRPr lang="fr-CA" sz="1600" dirty="0">
                <a:latin typeface="+mn-lt"/>
              </a:endParaRPr>
            </a:p>
          </p:txBody>
        </p:sp>
        <p:sp>
          <p:nvSpPr>
            <p:cNvPr id="12" name="ZoneTexte 11"/>
            <p:cNvSpPr txBox="1"/>
            <p:nvPr/>
          </p:nvSpPr>
          <p:spPr>
            <a:xfrm>
              <a:off x="3091134" y="5155503"/>
              <a:ext cx="916480" cy="33855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fr-CA" sz="1600" dirty="0" smtClean="0">
                  <a:latin typeface="+mn-lt"/>
                </a:rPr>
                <a:t>Former</a:t>
              </a:r>
              <a:endParaRPr lang="fr-CA" sz="1600" dirty="0">
                <a:latin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317835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contenu 3"/>
          <p:cNvSpPr>
            <a:spLocks noGrp="1"/>
          </p:cNvSpPr>
          <p:nvPr>
            <p:ph idx="1"/>
            <p:custDataLst>
              <p:tags r:id="rId1"/>
            </p:custDataLst>
          </p:nvPr>
        </p:nvSpPr>
        <p:spPr>
          <a:xfrm>
            <a:off x="468313" y="1916113"/>
            <a:ext cx="8064127" cy="4210050"/>
          </a:xfrm>
        </p:spPr>
        <p:txBody>
          <a:bodyPr/>
          <a:lstStyle/>
          <a:p>
            <a:pPr marL="0" indent="0" algn="just">
              <a:buNone/>
            </a:pPr>
            <a:r>
              <a:rPr lang="fr-CA" dirty="0" smtClean="0"/>
              <a:t>Si </a:t>
            </a:r>
            <a:r>
              <a:rPr lang="fr-CA" dirty="0"/>
              <a:t>vous étiez </a:t>
            </a:r>
            <a:r>
              <a:rPr lang="fr-CA" b="1" dirty="0" smtClean="0"/>
              <a:t>Dominique (l’enseignant)</a:t>
            </a:r>
            <a:r>
              <a:rPr lang="fr-CA" dirty="0" smtClean="0"/>
              <a:t>, </a:t>
            </a:r>
            <a:r>
              <a:rPr lang="fr-CA" dirty="0"/>
              <a:t>quelles seraient les </a:t>
            </a:r>
            <a:r>
              <a:rPr lang="fr-CA" b="1" dirty="0"/>
              <a:t>trois questions </a:t>
            </a:r>
            <a:r>
              <a:rPr lang="fr-CA" dirty="0"/>
              <a:t>que vous vous poseriez en rapport à l’apprentissage de ce contenu ? (5 min</a:t>
            </a:r>
            <a:r>
              <a:rPr lang="fr-CA" dirty="0" smtClean="0"/>
              <a:t>)</a:t>
            </a:r>
          </a:p>
          <a:p>
            <a:pPr marL="0" indent="0" algn="just">
              <a:buNone/>
            </a:pPr>
            <a:endParaRPr lang="fr-CA" dirty="0" smtClean="0"/>
          </a:p>
          <a:p>
            <a:pPr marL="0" indent="0" algn="just">
              <a:buNone/>
            </a:pPr>
            <a:endParaRPr lang="fr-CA" dirty="0" smtClean="0"/>
          </a:p>
          <a:p>
            <a:pPr marL="0" indent="0" algn="just">
              <a:buNone/>
            </a:pPr>
            <a:endParaRPr lang="fr-CA" dirty="0"/>
          </a:p>
          <a:p>
            <a:pPr marL="0" indent="0" algn="just">
              <a:buNone/>
            </a:pPr>
            <a:endParaRPr lang="fr-CA" dirty="0"/>
          </a:p>
        </p:txBody>
      </p:sp>
      <p:sp>
        <p:nvSpPr>
          <p:cNvPr id="2" name="Titr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pPr algn="r"/>
            <a:r>
              <a:rPr lang="fr-CA" sz="3200" b="1" dirty="0" smtClean="0"/>
              <a:t>Mise en situation : l’enseignant (doc 3)</a:t>
            </a:r>
            <a:endParaRPr lang="fr-CA" sz="3200" b="1" dirty="0"/>
          </a:p>
        </p:txBody>
      </p:sp>
      <p:pic>
        <p:nvPicPr>
          <p:cNvPr id="5" name="Image 4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5" cstate="print"/>
          <a:stretch>
            <a:fillRect/>
          </a:stretch>
        </p:blipFill>
        <p:spPr>
          <a:xfrm>
            <a:off x="323528" y="3262120"/>
            <a:ext cx="7848872" cy="15180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447294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179512" y="83105"/>
            <a:ext cx="6275040" cy="1440904"/>
          </a:xfrm>
        </p:spPr>
        <p:txBody>
          <a:bodyPr/>
          <a:lstStyle/>
          <a:p>
            <a:pPr algn="r"/>
            <a:r>
              <a:rPr lang="fr-CA" sz="3200" b="1" dirty="0" smtClean="0"/>
              <a:t>Les questions de Dominique dans le triangle pédagogique</a:t>
            </a:r>
            <a:endParaRPr lang="fr-CA" sz="3200" b="1" dirty="0"/>
          </a:p>
        </p:txBody>
      </p:sp>
      <p:sp>
        <p:nvSpPr>
          <p:cNvPr id="5" name="ZoneTexte 4"/>
          <p:cNvSpPr txBox="1"/>
          <p:nvPr>
            <p:custDataLst>
              <p:tags r:id="rId2"/>
            </p:custDataLst>
          </p:nvPr>
        </p:nvSpPr>
        <p:spPr>
          <a:xfrm>
            <a:off x="2457524" y="5786835"/>
            <a:ext cx="375776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A" sz="1100" dirty="0" smtClean="0">
                <a:latin typeface="+mn-lt"/>
              </a:rPr>
              <a:t>Inspiré du triangle pédagogique de Houssaye (1988)</a:t>
            </a:r>
            <a:endParaRPr lang="fr-CA" sz="1100" dirty="0">
              <a:latin typeface="+mn-lt"/>
            </a:endParaRPr>
          </a:p>
        </p:txBody>
      </p:sp>
      <p:grpSp>
        <p:nvGrpSpPr>
          <p:cNvPr id="13" name="Groupe 12"/>
          <p:cNvGrpSpPr/>
          <p:nvPr>
            <p:custDataLst>
              <p:tags r:id="rId3"/>
            </p:custDataLst>
          </p:nvPr>
        </p:nvGrpSpPr>
        <p:grpSpPr>
          <a:xfrm>
            <a:off x="1187624" y="1916832"/>
            <a:ext cx="6696744" cy="3505297"/>
            <a:chOff x="715000" y="2203175"/>
            <a:chExt cx="6226286" cy="3307436"/>
          </a:xfrm>
        </p:grpSpPr>
        <p:sp>
          <p:nvSpPr>
            <p:cNvPr id="6" name="Triangle isocèle 5"/>
            <p:cNvSpPr/>
            <p:nvPr/>
          </p:nvSpPr>
          <p:spPr>
            <a:xfrm>
              <a:off x="1868155" y="2348880"/>
              <a:ext cx="3521303" cy="3035606"/>
            </a:xfrm>
            <a:prstGeom prst="triangle">
              <a:avLst/>
            </a:prstGeom>
            <a:solidFill>
              <a:schemeClr val="bg1"/>
            </a:solidFill>
            <a:ln w="57150">
              <a:solidFill>
                <a:srgbClr val="287AB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A"/>
            </a:p>
          </p:txBody>
        </p:sp>
        <p:sp>
          <p:nvSpPr>
            <p:cNvPr id="7" name="ZoneTexte 6"/>
            <p:cNvSpPr txBox="1"/>
            <p:nvPr/>
          </p:nvSpPr>
          <p:spPr>
            <a:xfrm>
              <a:off x="3089864" y="2203175"/>
              <a:ext cx="1173755" cy="33855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fr-CA" sz="1600" b="1" dirty="0" smtClean="0">
                  <a:latin typeface="+mn-lt"/>
                </a:rPr>
                <a:t>Savoir</a:t>
              </a:r>
              <a:endParaRPr lang="fr-CA" sz="1600" b="1" dirty="0">
                <a:latin typeface="+mn-lt"/>
              </a:endParaRPr>
            </a:p>
          </p:txBody>
        </p:sp>
        <p:sp>
          <p:nvSpPr>
            <p:cNvPr id="8" name="ZoneTexte 7"/>
            <p:cNvSpPr txBox="1"/>
            <p:nvPr/>
          </p:nvSpPr>
          <p:spPr>
            <a:xfrm>
              <a:off x="715000" y="5172057"/>
              <a:ext cx="1314632" cy="33855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r"/>
              <a:r>
                <a:rPr lang="fr-CA" sz="1600" b="1" dirty="0" smtClean="0">
                  <a:latin typeface="+mn-lt"/>
                </a:rPr>
                <a:t>Enseignant</a:t>
              </a:r>
              <a:endParaRPr lang="fr-CA" sz="1600" b="1" dirty="0">
                <a:latin typeface="+mn-lt"/>
              </a:endParaRPr>
            </a:p>
          </p:txBody>
        </p:sp>
        <p:sp>
          <p:nvSpPr>
            <p:cNvPr id="9" name="ZoneTexte 8"/>
            <p:cNvSpPr txBox="1"/>
            <p:nvPr/>
          </p:nvSpPr>
          <p:spPr>
            <a:xfrm>
              <a:off x="5235182" y="5172057"/>
              <a:ext cx="1706104" cy="33855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fr-CA" sz="1600" b="1" dirty="0" smtClean="0">
                  <a:latin typeface="+mn-lt"/>
                </a:rPr>
                <a:t>Apprenant</a:t>
              </a:r>
              <a:endParaRPr lang="fr-CA" sz="1600" b="1" dirty="0">
                <a:latin typeface="+mn-lt"/>
              </a:endParaRPr>
            </a:p>
          </p:txBody>
        </p:sp>
        <p:sp>
          <p:nvSpPr>
            <p:cNvPr id="10" name="ZoneTexte 9"/>
            <p:cNvSpPr txBox="1"/>
            <p:nvPr/>
          </p:nvSpPr>
          <p:spPr>
            <a:xfrm rot="18000000">
              <a:off x="1938058" y="3785932"/>
              <a:ext cx="1246132" cy="33855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fr-CA" sz="1600" dirty="0" smtClean="0">
                  <a:latin typeface="+mn-lt"/>
                </a:rPr>
                <a:t>Enseigner</a:t>
              </a:r>
              <a:endParaRPr lang="fr-CA" sz="1600" dirty="0">
                <a:latin typeface="+mn-lt"/>
              </a:endParaRPr>
            </a:p>
          </p:txBody>
        </p:sp>
        <p:sp>
          <p:nvSpPr>
            <p:cNvPr id="11" name="ZoneTexte 10"/>
            <p:cNvSpPr txBox="1"/>
            <p:nvPr/>
          </p:nvSpPr>
          <p:spPr>
            <a:xfrm rot="3526026">
              <a:off x="3831877" y="3541457"/>
              <a:ext cx="1299756" cy="33855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fr-CA" sz="1600" dirty="0" smtClean="0">
                  <a:latin typeface="+mn-lt"/>
                </a:rPr>
                <a:t>Apprendre</a:t>
              </a:r>
              <a:endParaRPr lang="fr-CA" sz="1600" dirty="0">
                <a:latin typeface="+mn-lt"/>
              </a:endParaRPr>
            </a:p>
          </p:txBody>
        </p:sp>
        <p:sp>
          <p:nvSpPr>
            <p:cNvPr id="12" name="ZoneTexte 11"/>
            <p:cNvSpPr txBox="1"/>
            <p:nvPr/>
          </p:nvSpPr>
          <p:spPr>
            <a:xfrm>
              <a:off x="3091134" y="5155503"/>
              <a:ext cx="916480" cy="33855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fr-CA" sz="1600" dirty="0" smtClean="0">
                  <a:latin typeface="+mn-lt"/>
                </a:rPr>
                <a:t>Former</a:t>
              </a:r>
              <a:endParaRPr lang="fr-CA" sz="1600" dirty="0">
                <a:latin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277888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  <p:custDataLst>
              <p:tags r:id="rId1"/>
            </p:custDataLst>
          </p:nvPr>
        </p:nvSpPr>
        <p:spPr>
          <a:xfrm>
            <a:off x="611560" y="2060848"/>
            <a:ext cx="7920880" cy="4104456"/>
          </a:xfrm>
        </p:spPr>
        <p:txBody>
          <a:bodyPr>
            <a:normAutofit fontScale="92500" lnSpcReduction="10000"/>
          </a:bodyPr>
          <a:lstStyle/>
          <a:p>
            <a:pPr algn="just">
              <a:buFont typeface="Wingdings 2" panose="05020102010507070707" pitchFamily="18" charset="2"/>
              <a:buChar char=""/>
            </a:pPr>
            <a:r>
              <a:rPr lang="fr-CA" sz="3200" dirty="0" smtClean="0"/>
              <a:t>La typologie de l’erreur peut être utile.</a:t>
            </a:r>
            <a:endParaRPr lang="fr-CA" sz="3200" dirty="0"/>
          </a:p>
          <a:p>
            <a:pPr marL="0" indent="0" algn="just">
              <a:buNone/>
            </a:pPr>
            <a:endParaRPr lang="fr-CA" sz="3200" dirty="0" smtClean="0"/>
          </a:p>
          <a:p>
            <a:pPr marL="0" indent="0" algn="r">
              <a:buNone/>
            </a:pPr>
            <a:endParaRPr lang="fr-CA" sz="3200" b="1" dirty="0" smtClean="0"/>
          </a:p>
          <a:p>
            <a:pPr marL="0" indent="0" algn="r">
              <a:buNone/>
            </a:pPr>
            <a:endParaRPr lang="fr-CA" sz="3200" b="1" dirty="0" smtClean="0"/>
          </a:p>
          <a:p>
            <a:pPr marL="0" indent="0" algn="r">
              <a:buNone/>
            </a:pPr>
            <a:endParaRPr lang="fr-CA" sz="3200" b="1" dirty="0" smtClean="0"/>
          </a:p>
          <a:p>
            <a:pPr marL="0" indent="0">
              <a:buNone/>
            </a:pPr>
            <a:r>
              <a:rPr lang="fr-CA" sz="3200" b="1" dirty="0" smtClean="0"/>
              <a:t>Ouvrage</a:t>
            </a:r>
            <a:r>
              <a:rPr lang="fr-CA" sz="3200" dirty="0" smtClean="0"/>
              <a:t> :</a:t>
            </a:r>
          </a:p>
          <a:p>
            <a:pPr marL="0" indent="0">
              <a:buNone/>
            </a:pPr>
            <a:r>
              <a:rPr lang="fr-CA" sz="3200" i="1" dirty="0" smtClean="0"/>
              <a:t>L’erreur</a:t>
            </a:r>
            <a:r>
              <a:rPr lang="fr-CA" sz="3200" i="1" dirty="0"/>
              <a:t>, un outil pour enseigner </a:t>
            </a:r>
            <a:r>
              <a:rPr lang="fr-CA" sz="2800" dirty="0" smtClean="0"/>
              <a:t>(</a:t>
            </a:r>
            <a:r>
              <a:rPr lang="fr-CA" sz="2800" dirty="0"/>
              <a:t>Jean-Pierre </a:t>
            </a:r>
            <a:r>
              <a:rPr lang="fr-CA" sz="2800" dirty="0" err="1" smtClean="0"/>
              <a:t>Astolfi</a:t>
            </a:r>
            <a:r>
              <a:rPr lang="fr-CA" sz="2800" dirty="0" smtClean="0"/>
              <a:t>, 2015)</a:t>
            </a:r>
          </a:p>
          <a:p>
            <a:pPr marL="0" indent="0">
              <a:buNone/>
            </a:pPr>
            <a:endParaRPr lang="fr-CA" sz="2800" b="1" dirty="0"/>
          </a:p>
        </p:txBody>
      </p:sp>
      <p:sp>
        <p:nvSpPr>
          <p:cNvPr id="4" name="Titre 3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395536" y="116632"/>
            <a:ext cx="5986463" cy="1447800"/>
          </a:xfrm>
        </p:spPr>
        <p:txBody>
          <a:bodyPr>
            <a:normAutofit/>
          </a:bodyPr>
          <a:lstStyle/>
          <a:p>
            <a:pPr algn="r"/>
            <a:r>
              <a:rPr lang="fr-CA" sz="3200" b="1" dirty="0" smtClean="0"/>
              <a:t>Pour aider Dominique à identifier la cause des erreurs </a:t>
            </a:r>
            <a:endParaRPr lang="fr-CA" sz="3200" b="1" dirty="0"/>
          </a:p>
        </p:txBody>
      </p:sp>
      <p:pic>
        <p:nvPicPr>
          <p:cNvPr id="1027" name="Picture 3"/>
          <p:cNvPicPr>
            <a:picLocks noChangeAspect="1" noChangeArrowheads="1"/>
          </p:cNvPicPr>
          <p:nvPr>
            <p:custDataLst>
              <p:tags r:id="rId3"/>
            </p:custDataLst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 rot="21034770">
            <a:off x="2884849" y="2885492"/>
            <a:ext cx="3172767" cy="16427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299915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467544" y="0"/>
            <a:ext cx="5986463" cy="1268760"/>
          </a:xfrm>
        </p:spPr>
        <p:txBody>
          <a:bodyPr/>
          <a:lstStyle/>
          <a:p>
            <a:pPr algn="r"/>
            <a:r>
              <a:rPr lang="fr-CA" sz="3200" b="1" dirty="0"/>
              <a:t>T</a:t>
            </a:r>
            <a:r>
              <a:rPr lang="fr-CA" sz="3200" b="1" dirty="0" smtClean="0"/>
              <a:t>ypologie de l’erreur revisitée¹ (doc 4)</a:t>
            </a:r>
            <a:endParaRPr lang="fr-CA" sz="3200" b="1" dirty="0"/>
          </a:p>
        </p:txBody>
      </p:sp>
      <p:graphicFrame>
        <p:nvGraphicFramePr>
          <p:cNvPr id="4" name="Espace réservé du contenu 4"/>
          <p:cNvGraphicFramePr>
            <a:graphicFrameLocks noGrp="1"/>
          </p:cNvGraphicFramePr>
          <p:nvPr>
            <p:ph idx="4294967295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160296904"/>
              </p:ext>
            </p:extLst>
          </p:nvPr>
        </p:nvGraphicFramePr>
        <p:xfrm>
          <a:off x="251520" y="1556792"/>
          <a:ext cx="8640959" cy="4815839"/>
        </p:xfrm>
        <a:graphic>
          <a:graphicData uri="http://schemas.openxmlformats.org/drawingml/2006/table">
            <a:tbl>
              <a:tblPr firstRow="1" firstCol="1" bandRow="1">
                <a:tableStyleId>{72833802-FEF1-4C79-8D5D-14CF1EAF98D9}</a:tableStyleId>
              </a:tblPr>
              <a:tblGrid>
                <a:gridCol w="308686">
                  <a:extLst>
                    <a:ext uri="{9D8B030D-6E8A-4147-A177-3AD203B41FA5}">
                      <a16:colId xmlns:a16="http://schemas.microsoft.com/office/drawing/2014/main" xmlns:p="http://schemas.openxmlformats.org/presentationml/2006/main" xmlns:r="http://schemas.openxmlformats.org/officeDocument/2006/relationships" xmlns:a="http://schemas.openxmlformats.org/drawingml/2006/main" xmlns="" val="20000"/>
                    </a:ext>
                  </a:extLst>
                </a:gridCol>
                <a:gridCol w="2408922">
                  <a:extLst>
                    <a:ext uri="{9D8B030D-6E8A-4147-A177-3AD203B41FA5}">
                      <a16:colId xmlns:a16="http://schemas.microsoft.com/office/drawing/2014/main" xmlns:p="http://schemas.openxmlformats.org/presentationml/2006/main" xmlns:r="http://schemas.openxmlformats.org/officeDocument/2006/relationships" xmlns:a="http://schemas.openxmlformats.org/drawingml/2006/main" xmlns="" val="20001"/>
                    </a:ext>
                  </a:extLst>
                </a:gridCol>
                <a:gridCol w="5923351">
                  <a:extLst>
                    <a:ext uri="{9D8B030D-6E8A-4147-A177-3AD203B41FA5}">
                      <a16:colId xmlns:a16="http://schemas.microsoft.com/office/drawing/2014/main" xmlns:p="http://schemas.openxmlformats.org/presentationml/2006/main" xmlns:r="http://schemas.openxmlformats.org/officeDocument/2006/relationships" xmlns:a="http://schemas.openxmlformats.org/drawingml/2006/main" xmlns="" val="20002"/>
                    </a:ext>
                  </a:extLst>
                </a:gridCol>
              </a:tblGrid>
              <a:tr h="178783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CA" sz="1000" dirty="0">
                          <a:effectLst/>
                        </a:rPr>
                        <a:t> </a:t>
                      </a:r>
                      <a:endParaRPr lang="fr-CA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7408" marR="27408" marT="4283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CA" sz="1100" dirty="0">
                          <a:effectLst/>
                        </a:rPr>
                        <a:t>Type d’erreur</a:t>
                      </a:r>
                      <a:endParaRPr lang="fr-CA" sz="11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7408" marR="27408" marT="4283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CA" sz="1100" dirty="0">
                          <a:effectLst/>
                        </a:rPr>
                        <a:t>Définition du type d’erreur</a:t>
                      </a:r>
                      <a:endParaRPr lang="fr-CA" sz="11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7408" marR="27408" marT="4283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:p="http://schemas.openxmlformats.org/presentationml/2006/main" xmlns:r="http://schemas.openxmlformats.org/officeDocument/2006/relationships" xmlns:a="http://schemas.openxmlformats.org/drawingml/2006/main" xmlns="" val="10000"/>
                  </a:ext>
                </a:extLst>
              </a:tr>
              <a:tr h="22913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CA" sz="1200" dirty="0">
                          <a:effectLst/>
                        </a:rPr>
                        <a:t>1</a:t>
                      </a:r>
                      <a:endParaRPr lang="fr-CA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7408" marR="27408" marT="428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CA" sz="1200" dirty="0" smtClean="0">
                          <a:effectLst/>
                        </a:rPr>
                        <a:t>Consignes</a:t>
                      </a:r>
                      <a:endParaRPr lang="fr-CA" sz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7408" marR="27408" marT="428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CA" sz="1200" dirty="0" smtClean="0">
                          <a:effectLst/>
                        </a:rPr>
                        <a:t>Erreurs </a:t>
                      </a:r>
                      <a:r>
                        <a:rPr lang="fr-CA" sz="1200" dirty="0">
                          <a:effectLst/>
                        </a:rPr>
                        <a:t>relevant de la compréhension des consignes de travail</a:t>
                      </a:r>
                      <a:endParaRPr lang="fr-CA" sz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7408" marR="27408" marT="428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:p="http://schemas.openxmlformats.org/presentationml/2006/main" xmlns:r="http://schemas.openxmlformats.org/officeDocument/2006/relationships" xmlns:a="http://schemas.openxmlformats.org/drawingml/2006/main" xmlns="" val="10001"/>
                  </a:ext>
                </a:extLst>
              </a:tr>
              <a:tr h="39879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CA" sz="1200" dirty="0">
                          <a:effectLst/>
                        </a:rPr>
                        <a:t>2</a:t>
                      </a:r>
                      <a:endParaRPr lang="fr-CA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7408" marR="27408" marT="428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CA" sz="1200" dirty="0">
                          <a:effectLst/>
                        </a:rPr>
                        <a:t>Compréhension des attentes</a:t>
                      </a:r>
                      <a:endParaRPr lang="fr-CA" sz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7408" marR="27408" marT="428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CA" sz="1200" dirty="0">
                          <a:effectLst/>
                        </a:rPr>
                        <a:t>Erreurs résultant d’une mauvaise compréhension des attentes </a:t>
                      </a:r>
                      <a:r>
                        <a:rPr lang="fr-CA" sz="1200" dirty="0" smtClean="0">
                          <a:effectLst/>
                        </a:rPr>
                        <a:t>liées aux </a:t>
                      </a:r>
                      <a:r>
                        <a:rPr lang="fr-CA" sz="1200" dirty="0">
                          <a:effectLst/>
                        </a:rPr>
                        <a:t>objectifs du cours </a:t>
                      </a:r>
                      <a:r>
                        <a:rPr lang="fr-CA" sz="1200" dirty="0" smtClean="0">
                          <a:effectLst/>
                        </a:rPr>
                        <a:t>ou à la compétence visée par le cours</a:t>
                      </a:r>
                      <a:endParaRPr lang="fr-CA" sz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7408" marR="27408" marT="428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:p="http://schemas.openxmlformats.org/presentationml/2006/main" xmlns:r="http://schemas.openxmlformats.org/officeDocument/2006/relationships" xmlns:a="http://schemas.openxmlformats.org/drawingml/2006/main" xmlns="" val="10002"/>
                  </a:ext>
                </a:extLst>
              </a:tr>
              <a:tr h="39879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CA" sz="1200" dirty="0">
                          <a:effectLst/>
                        </a:rPr>
                        <a:t>3</a:t>
                      </a:r>
                      <a:endParaRPr lang="fr-CA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7408" marR="27408" marT="428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CA" sz="1200" b="0" dirty="0">
                          <a:effectLst/>
                        </a:rPr>
                        <a:t>Conception </a:t>
                      </a:r>
                      <a:r>
                        <a:rPr lang="fr-CA" sz="1200" b="0" dirty="0" smtClean="0">
                          <a:effectLst/>
                        </a:rPr>
                        <a:t>alternatives ou représentations erronées</a:t>
                      </a:r>
                      <a:endParaRPr lang="fr-CA" sz="12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7408" marR="27408" marT="428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CA" sz="1200" dirty="0">
                          <a:effectLst/>
                        </a:rPr>
                        <a:t>Erreurs témoignant des conceptions alternatives </a:t>
                      </a:r>
                      <a:r>
                        <a:rPr lang="fr-CA" sz="1200" dirty="0" smtClean="0">
                          <a:effectLst/>
                        </a:rPr>
                        <a:t>ou des représentations </a:t>
                      </a:r>
                      <a:r>
                        <a:rPr lang="fr-CA" sz="1200" dirty="0">
                          <a:effectLst/>
                        </a:rPr>
                        <a:t>erronées </a:t>
                      </a:r>
                      <a:r>
                        <a:rPr lang="fr-CA" sz="1200" dirty="0" smtClean="0">
                          <a:effectLst/>
                        </a:rPr>
                        <a:t> des étudiants par rapport aux contenus </a:t>
                      </a:r>
                      <a:r>
                        <a:rPr lang="fr-CA" sz="1200" dirty="0">
                          <a:effectLst/>
                        </a:rPr>
                        <a:t>enseignés </a:t>
                      </a:r>
                      <a:endParaRPr lang="fr-CA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7408" marR="27408" marT="428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:p="http://schemas.openxmlformats.org/presentationml/2006/main" xmlns:r="http://schemas.openxmlformats.org/officeDocument/2006/relationships" xmlns:a="http://schemas.openxmlformats.org/drawingml/2006/main" xmlns="" val="10003"/>
                  </a:ext>
                </a:extLst>
              </a:tr>
              <a:tr h="39879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CA" sz="1200" dirty="0">
                          <a:effectLst/>
                        </a:rPr>
                        <a:t>4</a:t>
                      </a:r>
                      <a:endParaRPr lang="fr-CA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7408" marR="27408" marT="428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CA" sz="1200" dirty="0">
                          <a:effectLst/>
                        </a:rPr>
                        <a:t>Processus d’apprentissage</a:t>
                      </a:r>
                      <a:endParaRPr lang="fr-CA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7408" marR="27408" marT="428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CA" sz="1200" dirty="0">
                          <a:effectLst/>
                        </a:rPr>
                        <a:t>Erreurs liées aux processus d’apprentissage </a:t>
                      </a:r>
                      <a:r>
                        <a:rPr lang="fr-CA" sz="1200" dirty="0" smtClean="0">
                          <a:effectLst/>
                        </a:rPr>
                        <a:t>et </a:t>
                      </a:r>
                      <a:r>
                        <a:rPr lang="fr-CA" sz="1200" dirty="0">
                          <a:effectLst/>
                        </a:rPr>
                        <a:t>aux opérations intellectuelles </a:t>
                      </a:r>
                      <a:r>
                        <a:rPr lang="fr-CA" sz="1200" dirty="0" smtClean="0">
                          <a:effectLst/>
                        </a:rPr>
                        <a:t>impliqués</a:t>
                      </a:r>
                      <a:endParaRPr lang="fr-CA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7408" marR="27408" marT="428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:p="http://schemas.openxmlformats.org/presentationml/2006/main" xmlns:r="http://schemas.openxmlformats.org/officeDocument/2006/relationships" xmlns:a="http://schemas.openxmlformats.org/drawingml/2006/main" xmlns="" val="10004"/>
                  </a:ext>
                </a:extLst>
              </a:tr>
              <a:tr h="39879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CA" sz="1200" dirty="0">
                          <a:effectLst/>
                        </a:rPr>
                        <a:t>5</a:t>
                      </a:r>
                      <a:endParaRPr lang="fr-CA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7408" marR="27408" marT="428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CA" sz="1200" u="none" dirty="0">
                          <a:effectLst/>
                        </a:rPr>
                        <a:t>Démarche</a:t>
                      </a:r>
                      <a:endParaRPr lang="fr-CA" sz="1200" b="0" i="0" u="none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7408" marR="27408" marT="428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CA" sz="1200" dirty="0">
                          <a:effectLst/>
                        </a:rPr>
                        <a:t>Erreurs </a:t>
                      </a:r>
                      <a:r>
                        <a:rPr lang="fr-CA" sz="1200" dirty="0" smtClean="0">
                          <a:effectLst/>
                        </a:rPr>
                        <a:t>en lien avec </a:t>
                      </a:r>
                      <a:r>
                        <a:rPr lang="fr-CA" sz="1200" dirty="0">
                          <a:effectLst/>
                        </a:rPr>
                        <a:t>les démarches adoptées </a:t>
                      </a:r>
                      <a:r>
                        <a:rPr lang="fr-CA" sz="1200" dirty="0" smtClean="0">
                          <a:effectLst/>
                        </a:rPr>
                        <a:t>par les étudiants et la </a:t>
                      </a:r>
                      <a:r>
                        <a:rPr lang="fr-CA" sz="1200" dirty="0">
                          <a:effectLst/>
                        </a:rPr>
                        <a:t>diversité des procédures possibles pour résoudre une question </a:t>
                      </a:r>
                      <a:endParaRPr lang="fr-CA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7408" marR="27408" marT="428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:p="http://schemas.openxmlformats.org/presentationml/2006/main" xmlns:r="http://schemas.openxmlformats.org/officeDocument/2006/relationships" xmlns:a="http://schemas.openxmlformats.org/drawingml/2006/main" xmlns="" val="10005"/>
                  </a:ext>
                </a:extLst>
              </a:tr>
              <a:tr h="60273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CA" sz="1200" dirty="0">
                          <a:effectLst/>
                        </a:rPr>
                        <a:t>6</a:t>
                      </a:r>
                      <a:endParaRPr lang="fr-CA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7408" marR="27408" marT="428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CA" sz="1200" u="none" dirty="0">
                          <a:effectLst/>
                        </a:rPr>
                        <a:t>Surcharge cognitive</a:t>
                      </a:r>
                      <a:endParaRPr lang="fr-CA" sz="1200" b="0" i="0" u="none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7408" marR="27408" marT="428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CA" sz="1200" dirty="0">
                          <a:effectLst/>
                        </a:rPr>
                        <a:t>Erreurs dues à une surcharge cognitive </a:t>
                      </a:r>
                      <a:r>
                        <a:rPr lang="fr-CA" sz="1200" dirty="0" smtClean="0">
                          <a:effectLst/>
                        </a:rPr>
                        <a:t>touchant la capacité </a:t>
                      </a:r>
                      <a:r>
                        <a:rPr lang="fr-CA" sz="1200" dirty="0">
                          <a:effectLst/>
                        </a:rPr>
                        <a:t>de mémorisation au cours de l’activité, le rythme d’enseignement, </a:t>
                      </a:r>
                      <a:r>
                        <a:rPr lang="fr-CA" sz="1200" dirty="0" smtClean="0">
                          <a:effectLst/>
                        </a:rPr>
                        <a:t>et </a:t>
                      </a:r>
                      <a:r>
                        <a:rPr lang="fr-CA" sz="1200" dirty="0">
                          <a:effectLst/>
                        </a:rPr>
                        <a:t>la progression de la séquence d’enseignement et d’apprentissage</a:t>
                      </a:r>
                      <a:endParaRPr lang="fr-CA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7408" marR="27408" marT="428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:p="http://schemas.openxmlformats.org/presentationml/2006/main" xmlns:r="http://schemas.openxmlformats.org/officeDocument/2006/relationships" xmlns:a="http://schemas.openxmlformats.org/drawingml/2006/main" xmlns="" val="10006"/>
                  </a:ext>
                </a:extLst>
              </a:tr>
              <a:tr h="39969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CA" sz="1200" dirty="0">
                          <a:effectLst/>
                        </a:rPr>
                        <a:t>7</a:t>
                      </a:r>
                      <a:endParaRPr lang="fr-CA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7408" marR="27408" marT="428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CA" sz="1200">
                          <a:effectLst/>
                        </a:rPr>
                        <a:t>Connaissances préalables </a:t>
                      </a:r>
                      <a:endParaRPr lang="fr-CA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7408" marR="27408" marT="428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CA" sz="1200" dirty="0">
                          <a:effectLst/>
                        </a:rPr>
                        <a:t>Erreurs ayant leur origine dans les </a:t>
                      </a:r>
                      <a:r>
                        <a:rPr lang="fr-CA" sz="1200" dirty="0" smtClean="0">
                          <a:effectLst/>
                        </a:rPr>
                        <a:t>préalables et prérequis (connaissances antérieures liées</a:t>
                      </a:r>
                      <a:r>
                        <a:rPr lang="fr-CA" sz="1200" baseline="0" dirty="0" smtClean="0">
                          <a:effectLst/>
                        </a:rPr>
                        <a:t> à </a:t>
                      </a:r>
                      <a:r>
                        <a:rPr lang="fr-CA" sz="1200" dirty="0" smtClean="0">
                          <a:effectLst/>
                        </a:rPr>
                        <a:t>la </a:t>
                      </a:r>
                      <a:r>
                        <a:rPr lang="fr-CA" sz="1200" dirty="0">
                          <a:effectLst/>
                        </a:rPr>
                        <a:t>discipline ou </a:t>
                      </a:r>
                      <a:r>
                        <a:rPr lang="fr-CA" sz="1200" dirty="0" smtClean="0">
                          <a:effectLst/>
                        </a:rPr>
                        <a:t>à</a:t>
                      </a:r>
                      <a:r>
                        <a:rPr lang="fr-CA" sz="1200" baseline="0" dirty="0" smtClean="0">
                          <a:effectLst/>
                        </a:rPr>
                        <a:t> </a:t>
                      </a:r>
                      <a:r>
                        <a:rPr lang="fr-CA" sz="1200" dirty="0" smtClean="0">
                          <a:effectLst/>
                        </a:rPr>
                        <a:t>une </a:t>
                      </a:r>
                      <a:r>
                        <a:rPr lang="fr-CA" sz="1200" dirty="0">
                          <a:effectLst/>
                        </a:rPr>
                        <a:t>autre </a:t>
                      </a:r>
                      <a:r>
                        <a:rPr lang="fr-CA" sz="1200" dirty="0" smtClean="0">
                          <a:effectLst/>
                        </a:rPr>
                        <a:t>discipline)</a:t>
                      </a:r>
                      <a:endParaRPr lang="fr-CA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7408" marR="27408" marT="428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:p="http://schemas.openxmlformats.org/presentationml/2006/main" xmlns:r="http://schemas.openxmlformats.org/officeDocument/2006/relationships" xmlns:a="http://schemas.openxmlformats.org/drawingml/2006/main" xmlns="" val="10007"/>
                  </a:ext>
                </a:extLst>
              </a:tr>
              <a:tr h="23688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CA" sz="1200" dirty="0">
                          <a:effectLst/>
                        </a:rPr>
                        <a:t>8</a:t>
                      </a:r>
                      <a:endParaRPr lang="fr-CA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7408" marR="27408" marT="428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CA" sz="1200" u="none" dirty="0">
                          <a:effectLst/>
                        </a:rPr>
                        <a:t>Complexité des </a:t>
                      </a:r>
                      <a:r>
                        <a:rPr lang="fr-CA" sz="1200" u="none" dirty="0" smtClean="0">
                          <a:effectLst/>
                        </a:rPr>
                        <a:t>contenus</a:t>
                      </a:r>
                      <a:endParaRPr lang="fr-CA" sz="1200" b="0" i="0" u="none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7408" marR="27408" marT="428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CA" sz="1200" dirty="0">
                          <a:effectLst/>
                        </a:rPr>
                        <a:t>Erreurs causées par la complexité des contenus à faire apprendre </a:t>
                      </a:r>
                      <a:endParaRPr lang="fr-CA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7408" marR="27408" marT="428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:p="http://schemas.openxmlformats.org/presentationml/2006/main" xmlns:r="http://schemas.openxmlformats.org/officeDocument/2006/relationships" xmlns:a="http://schemas.openxmlformats.org/drawingml/2006/main" xmlns="" val="10008"/>
                  </a:ext>
                </a:extLst>
              </a:tr>
              <a:tr h="39879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CA" sz="1200" dirty="0">
                          <a:effectLst/>
                        </a:rPr>
                        <a:t>9</a:t>
                      </a:r>
                      <a:endParaRPr lang="fr-CA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7408" marR="27408" marT="428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CA" sz="1200" dirty="0">
                          <a:effectLst/>
                        </a:rPr>
                        <a:t>Ressources à mobiliser</a:t>
                      </a:r>
                      <a:endParaRPr lang="fr-CA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7408" marR="27408" marT="428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CA" sz="1200" dirty="0" smtClean="0">
                          <a:effectLst/>
                        </a:rPr>
                        <a:t>Erreurs </a:t>
                      </a:r>
                      <a:r>
                        <a:rPr lang="fr-CA" sz="1200" dirty="0">
                          <a:effectLst/>
                        </a:rPr>
                        <a:t>relevant des moyens </a:t>
                      </a:r>
                      <a:r>
                        <a:rPr lang="fr-CA" sz="1200" dirty="0" smtClean="0">
                          <a:effectLst/>
                        </a:rPr>
                        <a:t>utilisés pour </a:t>
                      </a:r>
                      <a:r>
                        <a:rPr lang="fr-CA" sz="1200" dirty="0">
                          <a:effectLst/>
                        </a:rPr>
                        <a:t>mobiliser les savoirs, </a:t>
                      </a:r>
                      <a:r>
                        <a:rPr lang="fr-CA" sz="1200" dirty="0" smtClean="0">
                          <a:effectLst/>
                        </a:rPr>
                        <a:t>savoir-faire</a:t>
                      </a:r>
                      <a:r>
                        <a:rPr lang="fr-CA" sz="1200" baseline="0" dirty="0" smtClean="0">
                          <a:effectLst/>
                        </a:rPr>
                        <a:t> et</a:t>
                      </a:r>
                      <a:r>
                        <a:rPr lang="fr-CA" sz="1200" dirty="0" smtClean="0">
                          <a:effectLst/>
                        </a:rPr>
                        <a:t> </a:t>
                      </a:r>
                      <a:r>
                        <a:rPr lang="fr-CA" sz="1200" dirty="0">
                          <a:effectLst/>
                        </a:rPr>
                        <a:t>savoir-être </a:t>
                      </a:r>
                      <a:r>
                        <a:rPr lang="fr-CA" sz="1200" dirty="0" smtClean="0">
                          <a:effectLst/>
                        </a:rPr>
                        <a:t>nécessaires pour </a:t>
                      </a:r>
                      <a:r>
                        <a:rPr lang="fr-CA" sz="1200" dirty="0">
                          <a:effectLst/>
                        </a:rPr>
                        <a:t>résoudre des situations </a:t>
                      </a:r>
                      <a:r>
                        <a:rPr lang="fr-CA" sz="1200" dirty="0" smtClean="0">
                          <a:effectLst/>
                        </a:rPr>
                        <a:t>problèmes</a:t>
                      </a:r>
                      <a:endParaRPr lang="fr-CA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7408" marR="27408" marT="428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:p="http://schemas.openxmlformats.org/presentationml/2006/main" xmlns:r="http://schemas.openxmlformats.org/officeDocument/2006/relationships" xmlns:a="http://schemas.openxmlformats.org/drawingml/2006/main" xmlns="" val="10009"/>
                  </a:ext>
                </a:extLst>
              </a:tr>
              <a:tr h="56839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CA" sz="1200" dirty="0">
                          <a:effectLst/>
                        </a:rPr>
                        <a:t>10</a:t>
                      </a:r>
                      <a:endParaRPr lang="fr-CA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7408" marR="27408" marT="428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CA" sz="1200" dirty="0">
                          <a:effectLst/>
                        </a:rPr>
                        <a:t>Sens donné à l’erreur</a:t>
                      </a:r>
                      <a:endParaRPr lang="fr-CA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7408" marR="27408" marT="428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CA" sz="1200" dirty="0" smtClean="0">
                          <a:effectLst/>
                        </a:rPr>
                        <a:t>Erreurs suscitées </a:t>
                      </a:r>
                      <a:r>
                        <a:rPr lang="fr-CA" sz="1200" dirty="0">
                          <a:effectLst/>
                        </a:rPr>
                        <a:t>par l’écart </a:t>
                      </a:r>
                      <a:r>
                        <a:rPr lang="fr-CA" sz="1200" dirty="0" smtClean="0">
                          <a:effectLst/>
                        </a:rPr>
                        <a:t>entre les perceptions</a:t>
                      </a:r>
                      <a:r>
                        <a:rPr lang="fr-CA" sz="1200" baseline="0" dirty="0" smtClean="0">
                          <a:effectLst/>
                        </a:rPr>
                        <a:t> d</a:t>
                      </a:r>
                      <a:r>
                        <a:rPr lang="fr-CA" sz="1200" dirty="0" smtClean="0">
                          <a:effectLst/>
                        </a:rPr>
                        <a:t>e </a:t>
                      </a:r>
                      <a:r>
                        <a:rPr lang="fr-CA" sz="1200" dirty="0">
                          <a:effectLst/>
                        </a:rPr>
                        <a:t>l’enseignant et </a:t>
                      </a:r>
                      <a:r>
                        <a:rPr lang="fr-CA" sz="1200" dirty="0" smtClean="0">
                          <a:effectLst/>
                        </a:rPr>
                        <a:t>celles de l’étudiant </a:t>
                      </a:r>
                      <a:r>
                        <a:rPr lang="fr-CA" sz="1200" dirty="0">
                          <a:effectLst/>
                        </a:rPr>
                        <a:t>concernant l’utilité de l’erreur pour </a:t>
                      </a:r>
                      <a:r>
                        <a:rPr lang="fr-CA" sz="1200" dirty="0" smtClean="0">
                          <a:effectLst/>
                        </a:rPr>
                        <a:t>apprendre</a:t>
                      </a:r>
                      <a:endParaRPr lang="fr-CA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7408" marR="27408" marT="428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:p="http://schemas.openxmlformats.org/presentationml/2006/main" xmlns:r="http://schemas.openxmlformats.org/officeDocument/2006/relationships" xmlns:a="http://schemas.openxmlformats.org/drawingml/2006/main" xmlns="" val="10010"/>
                  </a:ext>
                </a:extLst>
              </a:tr>
              <a:tr h="399695">
                <a:tc gridSpan="3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CA" sz="12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¹</a:t>
                      </a:r>
                      <a:r>
                        <a:rPr lang="fr-CA" sz="1200" baseline="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fr-CA" sz="1200" i="1" baseline="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Inspiré de la typologie de l’erreur de Jean-Pierre </a:t>
                      </a:r>
                      <a:r>
                        <a:rPr lang="fr-CA" sz="1200" i="1" baseline="0" dirty="0" err="1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Astolfi</a:t>
                      </a:r>
                      <a:r>
                        <a:rPr lang="fr-CA" sz="1200" i="1" baseline="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(2015) </a:t>
                      </a:r>
                      <a:endParaRPr lang="fr-CA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7408" marR="27408" marT="428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fr-CA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7408" marR="27408" marT="428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fr-CA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7408" marR="27408" marT="428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:p="http://schemas.openxmlformats.org/presentationml/2006/main" xmlns:r="http://schemas.openxmlformats.org/officeDocument/2006/relationships" xmlns:a="http://schemas.openxmlformats.org/drawingml/2006/main" xmlns="" val="66353152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183198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  <p:custDataLst>
              <p:tags r:id="rId1"/>
            </p:custDataLst>
          </p:nvPr>
        </p:nvSpPr>
        <p:spPr>
          <a:xfrm>
            <a:off x="436585" y="2132856"/>
            <a:ext cx="8095855" cy="3705275"/>
          </a:xfrm>
        </p:spPr>
        <p:txBody>
          <a:bodyPr>
            <a:normAutofit fontScale="92500" lnSpcReduction="10000"/>
          </a:bodyPr>
          <a:lstStyle/>
          <a:p>
            <a:pPr algn="just">
              <a:buClr>
                <a:schemeClr val="accent2"/>
              </a:buClr>
              <a:buFont typeface="Wingdings 2" panose="05020102010507070707" pitchFamily="18" charset="2"/>
              <a:buChar char=""/>
            </a:pPr>
            <a:r>
              <a:rPr lang="fr-CA" dirty="0" smtClean="0"/>
              <a:t>Merci et bienvenue à l’atelier du Groupe de travail sur la didactique (GT-DID) de PERFORMA.</a:t>
            </a:r>
          </a:p>
          <a:p>
            <a:pPr algn="just">
              <a:buClr>
                <a:schemeClr val="accent2"/>
              </a:buClr>
              <a:buFont typeface="Wingdings 2" panose="05020102010507070707" pitchFamily="18" charset="2"/>
              <a:buChar char=""/>
            </a:pPr>
            <a:r>
              <a:rPr lang="fr-CA" dirty="0" smtClean="0"/>
              <a:t>Présentation de l’équipe :</a:t>
            </a:r>
          </a:p>
          <a:p>
            <a:pPr lvl="1" algn="just"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fr-CA" sz="2400" dirty="0" smtClean="0"/>
              <a:t>Animation et conception : Manon Brière (Ahuntsic), Catherine Boulanger (Sorel-Tracy)  et Martin Legault (Campus Notre-Dame de Foy).</a:t>
            </a:r>
          </a:p>
          <a:p>
            <a:pPr lvl="1" algn="just"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fr-CA" sz="2400" dirty="0" smtClean="0"/>
              <a:t>Conception : </a:t>
            </a:r>
            <a:r>
              <a:rPr lang="fr-CA" sz="2400" dirty="0"/>
              <a:t>Agathe </a:t>
            </a:r>
            <a:r>
              <a:rPr lang="fr-CA" sz="2400" dirty="0" smtClean="0"/>
              <a:t>Belzile (Matane), Alexandra Hébert (Jonquière), Marie-Ève Dupuis-</a:t>
            </a:r>
            <a:r>
              <a:rPr lang="fr-CA" sz="2400" dirty="0" err="1" smtClean="0"/>
              <a:t>Roussil</a:t>
            </a:r>
            <a:r>
              <a:rPr lang="fr-CA" sz="2400" dirty="0" smtClean="0"/>
              <a:t> (Lanaudière), Annie-Claude Prud’homme</a:t>
            </a:r>
            <a:r>
              <a:rPr lang="fr-CA" sz="2400" dirty="0"/>
              <a:t> </a:t>
            </a:r>
            <a:r>
              <a:rPr lang="fr-CA" sz="2400" dirty="0" smtClean="0"/>
              <a:t>(Animatrice, Rimouski) et </a:t>
            </a:r>
            <a:r>
              <a:rPr lang="fr-CA" sz="2400" dirty="0"/>
              <a:t>Nicole </a:t>
            </a:r>
            <a:r>
              <a:rPr lang="fr-CA" sz="2400" dirty="0" smtClean="0"/>
              <a:t>Bizier (Consultante en didactique, PERFORMA).</a:t>
            </a:r>
            <a:endParaRPr lang="fr-CA" sz="2400" dirty="0"/>
          </a:p>
        </p:txBody>
      </p:sp>
      <p:sp>
        <p:nvSpPr>
          <p:cNvPr id="4" name="Titre 3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457200" y="0"/>
            <a:ext cx="5986463" cy="1563688"/>
          </a:xfrm>
        </p:spPr>
        <p:txBody>
          <a:bodyPr/>
          <a:lstStyle/>
          <a:p>
            <a:pPr algn="r"/>
            <a:r>
              <a:rPr lang="fr-CA" sz="3200" b="1" dirty="0" smtClean="0"/>
              <a:t>Mot de bienvenue</a:t>
            </a:r>
            <a:endParaRPr lang="fr-CA" sz="3200" b="1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8251988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contenu 3"/>
          <p:cNvSpPr>
            <a:spLocks noGrp="1"/>
          </p:cNvSpPr>
          <p:nvPr>
            <p:ph idx="1"/>
            <p:custDataLst>
              <p:tags r:id="rId1"/>
            </p:custDataLst>
          </p:nvPr>
        </p:nvSpPr>
        <p:spPr>
          <a:xfrm>
            <a:off x="468313" y="1854113"/>
            <a:ext cx="8064127" cy="4210050"/>
          </a:xfrm>
        </p:spPr>
        <p:txBody>
          <a:bodyPr>
            <a:normAutofit/>
          </a:bodyPr>
          <a:lstStyle/>
          <a:p>
            <a:pPr algn="just">
              <a:buFont typeface="Wingdings 2" panose="05020102010507070707" pitchFamily="18" charset="2"/>
              <a:buChar char=""/>
            </a:pPr>
            <a:r>
              <a:rPr lang="fr-CA" dirty="0" smtClean="0"/>
              <a:t>Certains indices nous laissent croire que les maux de tête de Maxime et les questionnements de Dominique pourraient être dus à </a:t>
            </a:r>
            <a:r>
              <a:rPr lang="fr-CA" b="1" dirty="0" smtClean="0"/>
              <a:t>la complexité du contenu enseigné</a:t>
            </a:r>
            <a:r>
              <a:rPr lang="fr-CA" dirty="0" smtClean="0"/>
              <a:t> par Dominique. </a:t>
            </a:r>
          </a:p>
          <a:p>
            <a:pPr algn="just">
              <a:buFont typeface="Wingdings 2" panose="05020102010507070707" pitchFamily="18" charset="2"/>
              <a:buChar char=""/>
            </a:pPr>
            <a:endParaRPr lang="fr-CA" dirty="0"/>
          </a:p>
          <a:p>
            <a:pPr algn="just">
              <a:buFont typeface="Wingdings 2" panose="05020102010507070707" pitchFamily="18" charset="2"/>
              <a:buChar char=""/>
            </a:pPr>
            <a:r>
              <a:rPr lang="fr-CA" dirty="0" smtClean="0"/>
              <a:t>Voici comment Dominique peut </a:t>
            </a:r>
            <a:r>
              <a:rPr lang="fr-CA" b="1" dirty="0" smtClean="0"/>
              <a:t>préciser ses questions </a:t>
            </a:r>
            <a:r>
              <a:rPr lang="fr-CA" dirty="0" smtClean="0"/>
              <a:t>et en faire ressortir de nouvelles stratégies pour travailler sur l’erreur…</a:t>
            </a:r>
          </a:p>
          <a:p>
            <a:pPr marL="0" indent="0">
              <a:buNone/>
            </a:pPr>
            <a:endParaRPr lang="fr-CA" sz="2600" dirty="0"/>
          </a:p>
          <a:p>
            <a:pPr marL="0" indent="0">
              <a:buNone/>
            </a:pPr>
            <a:endParaRPr lang="fr-CA" dirty="0" smtClean="0"/>
          </a:p>
        </p:txBody>
      </p:sp>
      <p:sp>
        <p:nvSpPr>
          <p:cNvPr id="3" name="Titre 2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-1764704" y="-171400"/>
            <a:ext cx="8229600" cy="1938544"/>
          </a:xfrm>
        </p:spPr>
        <p:txBody>
          <a:bodyPr>
            <a:normAutofit/>
          </a:bodyPr>
          <a:lstStyle/>
          <a:p>
            <a:pPr algn="r"/>
            <a:r>
              <a:rPr lang="fr-CA" sz="3200" b="1" dirty="0" smtClean="0"/>
              <a:t>Quel type d’erreur </a:t>
            </a:r>
            <a:br>
              <a:rPr lang="fr-CA" sz="3200" b="1" dirty="0" smtClean="0"/>
            </a:br>
            <a:r>
              <a:rPr lang="fr-CA" sz="3200" b="1" dirty="0" smtClean="0"/>
              <a:t>Dominique rencontre-t-il </a:t>
            </a:r>
            <a:br>
              <a:rPr lang="fr-CA" sz="3200" b="1" dirty="0" smtClean="0"/>
            </a:br>
            <a:r>
              <a:rPr lang="fr-CA" sz="3200" b="1" dirty="0" smtClean="0"/>
              <a:t>dans la mise en situation?</a:t>
            </a:r>
            <a:endParaRPr lang="fr-CA" sz="3200" b="1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0353253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pPr algn="r"/>
            <a:r>
              <a:rPr lang="fr-CA" sz="3200" b="1" dirty="0" smtClean="0"/>
              <a:t>Typologie de l’erreur, perceptions et questionnements</a:t>
            </a:r>
            <a:endParaRPr lang="fr-CA" b="1" dirty="0"/>
          </a:p>
        </p:txBody>
      </p:sp>
      <p:graphicFrame>
        <p:nvGraphicFramePr>
          <p:cNvPr id="2" name="Tableau 1"/>
          <p:cNvGraphicFramePr>
            <a:graphicFrameLocks noGrp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909198081"/>
              </p:ext>
            </p:extLst>
          </p:nvPr>
        </p:nvGraphicFramePr>
        <p:xfrm>
          <a:off x="179513" y="1700808"/>
          <a:ext cx="8784977" cy="4320480"/>
        </p:xfrm>
        <a:graphic>
          <a:graphicData uri="http://schemas.openxmlformats.org/drawingml/2006/table">
            <a:tbl>
              <a:tblPr firstRow="1" firstCol="1" bandRow="1"/>
              <a:tblGrid>
                <a:gridCol w="354472">
                  <a:extLst>
                    <a:ext uri="{9D8B030D-6E8A-4147-A177-3AD203B41FA5}">
                      <a16:colId xmlns:a16="http://schemas.microsoft.com/office/drawing/2014/main" xmlns:p="http://schemas.openxmlformats.org/presentationml/2006/main" xmlns:r="http://schemas.openxmlformats.org/officeDocument/2006/relationships" xmlns:a="http://schemas.openxmlformats.org/drawingml/2006/main" xmlns="" val="3149803515"/>
                    </a:ext>
                  </a:extLst>
                </a:gridCol>
                <a:gridCol w="1661751">
                  <a:extLst>
                    <a:ext uri="{9D8B030D-6E8A-4147-A177-3AD203B41FA5}">
                      <a16:colId xmlns:a16="http://schemas.microsoft.com/office/drawing/2014/main" xmlns:p="http://schemas.openxmlformats.org/presentationml/2006/main" xmlns:r="http://schemas.openxmlformats.org/officeDocument/2006/relationships" xmlns:a="http://schemas.openxmlformats.org/drawingml/2006/main" xmlns="" val="3936765177"/>
                    </a:ext>
                  </a:extLst>
                </a:gridCol>
                <a:gridCol w="2952328">
                  <a:extLst>
                    <a:ext uri="{9D8B030D-6E8A-4147-A177-3AD203B41FA5}">
                      <a16:colId xmlns:a16="http://schemas.microsoft.com/office/drawing/2014/main" xmlns:p="http://schemas.openxmlformats.org/presentationml/2006/main" xmlns:r="http://schemas.openxmlformats.org/officeDocument/2006/relationships" xmlns:a="http://schemas.openxmlformats.org/drawingml/2006/main" xmlns="" val="3485727866"/>
                    </a:ext>
                  </a:extLst>
                </a:gridCol>
                <a:gridCol w="3816426">
                  <a:extLst>
                    <a:ext uri="{9D8B030D-6E8A-4147-A177-3AD203B41FA5}">
                      <a16:colId xmlns:a16="http://schemas.microsoft.com/office/drawing/2014/main" xmlns:p="http://schemas.openxmlformats.org/presentationml/2006/main" xmlns:r="http://schemas.openxmlformats.org/officeDocument/2006/relationships" xmlns:a="http://schemas.openxmlformats.org/drawingml/2006/main" xmlns="" val="1615965663"/>
                    </a:ext>
                  </a:extLst>
                </a:gridCol>
              </a:tblGrid>
              <a:tr h="771957"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Bef>
                          <a:spcPts val="600"/>
                        </a:spcBef>
                        <a:spcAft>
                          <a:spcPts val="800"/>
                        </a:spcAft>
                      </a:pPr>
                      <a:r>
                        <a:rPr lang="fr-CA" sz="1200" b="1" kern="1200" dirty="0">
                          <a:solidFill>
                            <a:srgbClr val="FFFFFF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 </a:t>
                      </a:r>
                      <a:endParaRPr lang="fr-CA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685" marR="19685" marT="317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584D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800"/>
                        </a:spcAft>
                      </a:pPr>
                      <a:r>
                        <a:rPr lang="fr-CA" sz="1600" b="1" kern="1200" dirty="0">
                          <a:solidFill>
                            <a:srgbClr val="FFFFFF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Type d’erreur</a:t>
                      </a:r>
                      <a:endParaRPr lang="fr-CA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685" marR="19685" marT="317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584D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800"/>
                        </a:spcAft>
                      </a:pPr>
                      <a:r>
                        <a:rPr lang="fr-CA" sz="1600" b="1" kern="1200" dirty="0">
                          <a:solidFill>
                            <a:srgbClr val="FFFFFF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Perceptions de </a:t>
                      </a:r>
                      <a:r>
                        <a:rPr lang="fr-CA" sz="1600" b="1" kern="1200" dirty="0" smtClean="0">
                          <a:solidFill>
                            <a:srgbClr val="FFFFFF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Maxime</a:t>
                      </a:r>
                      <a:endParaRPr lang="fr-CA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584D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800"/>
                        </a:spcAft>
                      </a:pPr>
                      <a:r>
                        <a:rPr lang="fr-CA" sz="1600" b="1" kern="1200" dirty="0">
                          <a:solidFill>
                            <a:srgbClr val="FFFFFF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Questionnements de </a:t>
                      </a:r>
                      <a:r>
                        <a:rPr lang="fr-CA" sz="1600" b="1" kern="1200" dirty="0" smtClean="0">
                          <a:solidFill>
                            <a:srgbClr val="FFFFFF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Dominique</a:t>
                      </a:r>
                      <a:endParaRPr lang="fr-CA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685" marR="19685" marT="317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584D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:p="http://schemas.openxmlformats.org/presentationml/2006/main" xmlns:r="http://schemas.openxmlformats.org/officeDocument/2006/relationships" xmlns:a="http://schemas.openxmlformats.org/drawingml/2006/main" xmlns="" val="2597369452"/>
                  </a:ext>
                </a:extLst>
              </a:tr>
              <a:tr h="106076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CA" sz="1600" b="0" dirty="0"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 6</a:t>
                      </a:r>
                      <a:endParaRPr lang="fr-CA" sz="16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685" marR="19685" marT="317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CA" sz="1600" b="1" i="0" dirty="0"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Surcharge cognitive</a:t>
                      </a:r>
                      <a:endParaRPr lang="fr-CA" sz="1600" b="1" i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685" marR="19685" marT="317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CA" sz="1600" dirty="0"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fr-CA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fr-CA" sz="1600" dirty="0" smtClean="0"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CA" sz="1600" dirty="0" smtClean="0"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Le </a:t>
                      </a:r>
                      <a:r>
                        <a:rPr lang="fr-CA" sz="1600" dirty="0"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temps consacré à l’enseignement de ce contenu était limité.</a:t>
                      </a:r>
                      <a:endParaRPr lang="fr-CA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685" marR="19685" marT="317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:p="http://schemas.openxmlformats.org/presentationml/2006/main" xmlns:r="http://schemas.openxmlformats.org/officeDocument/2006/relationships" xmlns:a="http://schemas.openxmlformats.org/drawingml/2006/main" xmlns="" val="4253509900"/>
                  </a:ext>
                </a:extLst>
              </a:tr>
              <a:tr h="100080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CA" sz="1600" b="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</a:t>
                      </a:r>
                      <a:endParaRPr lang="fr-CA" sz="16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685" marR="19685" marT="317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CA" sz="1600" b="1" i="0" kern="1200" dirty="0">
                          <a:solidFill>
                            <a:schemeClr val="tx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Connaissances préalables </a:t>
                      </a:r>
                    </a:p>
                  </a:txBody>
                  <a:tcPr marL="19685" marR="19685" marT="317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CA" sz="1600" kern="1200" dirty="0">
                          <a:solidFill>
                            <a:schemeClr val="tx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fr-CA" sz="1600" kern="1200" dirty="0" smtClean="0">
                        <a:solidFill>
                          <a:schemeClr val="tx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CA" sz="1600" kern="1200" dirty="0" smtClean="0">
                          <a:solidFill>
                            <a:schemeClr val="tx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Ces </a:t>
                      </a:r>
                      <a:r>
                        <a:rPr lang="fr-CA" sz="1600" kern="1200" dirty="0">
                          <a:solidFill>
                            <a:schemeClr val="tx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notions sont nécessaires pour la suite. </a:t>
                      </a:r>
                      <a:endParaRPr lang="fr-CA" sz="1600" strike="sngStrike" kern="1200" dirty="0">
                        <a:solidFill>
                          <a:srgbClr val="FF0000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685" marR="19685" marT="317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:p="http://schemas.openxmlformats.org/presentationml/2006/main" xmlns:r="http://schemas.openxmlformats.org/officeDocument/2006/relationships" xmlns:a="http://schemas.openxmlformats.org/drawingml/2006/main" xmlns="" val="1310425794"/>
                  </a:ext>
                </a:extLst>
              </a:tr>
              <a:tr h="148695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CA" sz="1600" b="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</a:t>
                      </a:r>
                      <a:endParaRPr lang="fr-CA" sz="1600" b="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685" marR="19685" marT="317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CA" sz="16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Complexité des contenus</a:t>
                      </a:r>
                      <a:endParaRPr lang="fr-CA" sz="16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685" marR="19685" marT="317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fr-CA" sz="1600" b="1" dirty="0" smtClean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CA" sz="16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Je</a:t>
                      </a:r>
                      <a:r>
                        <a:rPr lang="fr-CA" sz="1600" b="1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me souviens que</a:t>
                      </a:r>
                      <a:r>
                        <a:rPr lang="fr-CA" sz="16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fr-CA" sz="16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les exercices étaient difficiles </a:t>
                      </a:r>
                      <a:r>
                        <a:rPr lang="fr-CA" sz="16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et m’ont donné des maux de tête.</a:t>
                      </a:r>
                      <a:endParaRPr lang="fr-CA" sz="16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fr-CA" sz="1600" b="1" dirty="0" smtClean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CA" sz="16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Ce </a:t>
                      </a:r>
                      <a:r>
                        <a:rPr lang="fr-CA" sz="16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contenu </a:t>
                      </a:r>
                      <a:r>
                        <a:rPr lang="fr-CA" sz="16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est </a:t>
                      </a:r>
                      <a:r>
                        <a:rPr lang="fr-CA" sz="16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souvent </a:t>
                      </a:r>
                      <a:r>
                        <a:rPr lang="fr-CA" sz="16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difficile pour </a:t>
                      </a:r>
                      <a:r>
                        <a:rPr lang="fr-CA" sz="16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mes </a:t>
                      </a:r>
                      <a:r>
                        <a:rPr lang="fr-CA" sz="16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étudiants.</a:t>
                      </a:r>
                      <a:endParaRPr lang="fr-CA" sz="1600" b="1" strike="sngStrike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685" marR="19685" marT="317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:p="http://schemas.openxmlformats.org/presentationml/2006/main" xmlns:r="http://schemas.openxmlformats.org/officeDocument/2006/relationships" xmlns:a="http://schemas.openxmlformats.org/drawingml/2006/main" xmlns="" val="175980059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974193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  <p:custDataLst>
              <p:tags r:id="rId1"/>
            </p:custDataLst>
          </p:nvPr>
        </p:nvSpPr>
        <p:spPr>
          <a:xfrm>
            <a:off x="468313" y="1916113"/>
            <a:ext cx="8064127" cy="4210050"/>
          </a:xfrm>
        </p:spPr>
        <p:txBody>
          <a:bodyPr>
            <a:normAutofit/>
          </a:bodyPr>
          <a:lstStyle/>
          <a:p>
            <a:pPr algn="just">
              <a:buFont typeface="Wingdings 2" panose="05020102010507070707" pitchFamily="18" charset="2"/>
              <a:buChar char=""/>
            </a:pPr>
            <a:r>
              <a:rPr lang="fr-CA" dirty="0" smtClean="0"/>
              <a:t>Dominique </a:t>
            </a:r>
            <a:r>
              <a:rPr lang="fr-CA" b="1" dirty="0" smtClean="0"/>
              <a:t>perçoit</a:t>
            </a:r>
            <a:r>
              <a:rPr lang="fr-CA" dirty="0" smtClean="0"/>
              <a:t> la cause de l’erreur.</a:t>
            </a:r>
          </a:p>
          <a:p>
            <a:pPr algn="just">
              <a:buFont typeface="Wingdings 2" panose="05020102010507070707" pitchFamily="18" charset="2"/>
              <a:buChar char=""/>
            </a:pPr>
            <a:r>
              <a:rPr lang="fr-CA" dirty="0" smtClean="0"/>
              <a:t>Selon les indices ou la typologie, il identifie </a:t>
            </a:r>
            <a:r>
              <a:rPr lang="fr-CA" b="1" dirty="0" smtClean="0"/>
              <a:t>le type d’erreur </a:t>
            </a:r>
            <a:r>
              <a:rPr lang="fr-CA" dirty="0" smtClean="0"/>
              <a:t>pour formuler un questionnement ciblé.</a:t>
            </a:r>
          </a:p>
          <a:p>
            <a:pPr algn="just">
              <a:buFont typeface="Wingdings 2" panose="05020102010507070707" pitchFamily="18" charset="2"/>
              <a:buChar char=""/>
            </a:pPr>
            <a:r>
              <a:rPr lang="fr-CA" dirty="0" smtClean="0"/>
              <a:t>Les questions qu’il ébauche le guident vers une </a:t>
            </a:r>
            <a:r>
              <a:rPr lang="fr-CA" b="1" dirty="0" smtClean="0"/>
              <a:t>meilleure connaissance </a:t>
            </a:r>
            <a:r>
              <a:rPr lang="fr-CA" dirty="0" smtClean="0"/>
              <a:t>de ce qui cause l’erreur, passant ainsi d’une perception à </a:t>
            </a:r>
            <a:r>
              <a:rPr lang="fr-CA" b="1" dirty="0" smtClean="0"/>
              <a:t>une meilleure connaissance de la cause de l’erreur</a:t>
            </a:r>
            <a:r>
              <a:rPr lang="fr-CA" dirty="0" smtClean="0"/>
              <a:t>.</a:t>
            </a:r>
          </a:p>
          <a:p>
            <a:pPr algn="just">
              <a:buFont typeface="Wingdings 2" panose="05020102010507070707" pitchFamily="18" charset="2"/>
              <a:buChar char=""/>
            </a:pPr>
            <a:r>
              <a:rPr lang="fr-CA" dirty="0" smtClean="0"/>
              <a:t>En tentant de répondre aux questions, des </a:t>
            </a:r>
            <a:r>
              <a:rPr lang="fr-CA" b="1" dirty="0" smtClean="0"/>
              <a:t>stratégies</a:t>
            </a:r>
            <a:r>
              <a:rPr lang="fr-CA" dirty="0" smtClean="0"/>
              <a:t> se dessinent et permettent le travail sur l’erreur. </a:t>
            </a:r>
          </a:p>
          <a:p>
            <a:endParaRPr lang="fr-CA" dirty="0" smtClean="0"/>
          </a:p>
        </p:txBody>
      </p:sp>
      <p:sp>
        <p:nvSpPr>
          <p:cNvPr id="4" name="Titre 3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251520" y="116632"/>
            <a:ext cx="6203032" cy="1447800"/>
          </a:xfrm>
        </p:spPr>
        <p:txBody>
          <a:bodyPr>
            <a:normAutofit/>
          </a:bodyPr>
          <a:lstStyle/>
          <a:p>
            <a:pPr algn="r"/>
            <a:r>
              <a:rPr lang="fr-CA" sz="3200" b="1" dirty="0" smtClean="0"/>
              <a:t>Le processus d’étude de l’erreur utilisé par Dominique</a:t>
            </a:r>
            <a:endParaRPr lang="fr-CA" sz="3200" b="1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9848713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237590" y="115888"/>
            <a:ext cx="6206073" cy="1447800"/>
          </a:xfrm>
        </p:spPr>
        <p:txBody>
          <a:bodyPr/>
          <a:lstStyle/>
          <a:p>
            <a:pPr algn="r"/>
            <a:r>
              <a:rPr lang="fr-CA" sz="3200" b="1" dirty="0" smtClean="0"/>
              <a:t>Le questionnement </a:t>
            </a:r>
            <a:br>
              <a:rPr lang="fr-CA" sz="3200" b="1" dirty="0" smtClean="0"/>
            </a:br>
            <a:r>
              <a:rPr lang="fr-CA" sz="3200" b="1" dirty="0" smtClean="0"/>
              <a:t>didactique et</a:t>
            </a:r>
            <a:br>
              <a:rPr lang="fr-CA" sz="3200" b="1" dirty="0" smtClean="0"/>
            </a:br>
            <a:r>
              <a:rPr lang="fr-CA" sz="3200" b="1" dirty="0" smtClean="0"/>
              <a:t>le triangle de Houssaye </a:t>
            </a:r>
            <a:r>
              <a:rPr lang="fr-CA" sz="2800" b="1" dirty="0" smtClean="0"/>
              <a:t>(doc 5)</a:t>
            </a:r>
            <a:endParaRPr lang="fr-CA" sz="2800" b="1" dirty="0"/>
          </a:p>
        </p:txBody>
      </p:sp>
      <p:sp>
        <p:nvSpPr>
          <p:cNvPr id="4" name="Triangle isocèle 3"/>
          <p:cNvSpPr/>
          <p:nvPr>
            <p:custDataLst>
              <p:tags r:id="rId2"/>
            </p:custDataLst>
          </p:nvPr>
        </p:nvSpPr>
        <p:spPr>
          <a:xfrm>
            <a:off x="2384887" y="2276872"/>
            <a:ext cx="4058776" cy="2645064"/>
          </a:xfrm>
          <a:prstGeom prst="triangle">
            <a:avLst>
              <a:gd name="adj" fmla="val 49693"/>
            </a:avLst>
          </a:prstGeom>
          <a:ln w="38100">
            <a:solidFill>
              <a:srgbClr val="287ABF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CA"/>
          </a:p>
        </p:txBody>
      </p:sp>
      <p:sp>
        <p:nvSpPr>
          <p:cNvPr id="5" name="ZoneTexte 4"/>
          <p:cNvSpPr txBox="1"/>
          <p:nvPr>
            <p:custDataLst>
              <p:tags r:id="rId3"/>
            </p:custDataLst>
          </p:nvPr>
        </p:nvSpPr>
        <p:spPr>
          <a:xfrm>
            <a:off x="5703229" y="2083928"/>
            <a:ext cx="3086101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A" sz="1600" b="1" dirty="0" smtClean="0">
                <a:latin typeface="+mn-lt"/>
              </a:rPr>
              <a:t>Questionner les savoirs </a:t>
            </a:r>
          </a:p>
          <a:p>
            <a:r>
              <a:rPr lang="fr-CA" sz="1600" b="1" dirty="0" smtClean="0">
                <a:latin typeface="+mn-lt"/>
              </a:rPr>
              <a:t>des étudiants</a:t>
            </a:r>
          </a:p>
          <a:p>
            <a:r>
              <a:rPr lang="fr-CA" sz="1600" b="1" dirty="0">
                <a:latin typeface="+mn-lt"/>
              </a:rPr>
              <a:t>s</a:t>
            </a:r>
            <a:r>
              <a:rPr lang="fr-CA" sz="1600" b="1" dirty="0" smtClean="0">
                <a:latin typeface="+mn-lt"/>
              </a:rPr>
              <a:t>elon les erreurs</a:t>
            </a:r>
          </a:p>
          <a:p>
            <a:r>
              <a:rPr lang="fr-CA" sz="1600" b="1" dirty="0" smtClean="0">
                <a:latin typeface="+mn-lt"/>
              </a:rPr>
              <a:t>et leurs conséquences.</a:t>
            </a:r>
          </a:p>
          <a:p>
            <a:r>
              <a:rPr lang="fr-CA" sz="1600" dirty="0" smtClean="0">
                <a:latin typeface="+mn-lt"/>
              </a:rPr>
              <a:t>(caractéristique de l’erreur </a:t>
            </a:r>
          </a:p>
          <a:p>
            <a:r>
              <a:rPr lang="fr-CA" sz="1600" dirty="0" smtClean="0">
                <a:latin typeface="+mn-lt"/>
              </a:rPr>
              <a:t>ou type d’erreur, motivation, </a:t>
            </a:r>
          </a:p>
          <a:p>
            <a:r>
              <a:rPr lang="fr-CA" sz="1600" dirty="0" smtClean="0">
                <a:latin typeface="+mn-lt"/>
              </a:rPr>
              <a:t>responsabilisation) </a:t>
            </a:r>
          </a:p>
        </p:txBody>
      </p:sp>
      <p:sp>
        <p:nvSpPr>
          <p:cNvPr id="6" name="ZoneTexte 5"/>
          <p:cNvSpPr txBox="1"/>
          <p:nvPr>
            <p:custDataLst>
              <p:tags r:id="rId4"/>
            </p:custDataLst>
          </p:nvPr>
        </p:nvSpPr>
        <p:spPr>
          <a:xfrm>
            <a:off x="237590" y="2593873"/>
            <a:ext cx="3331361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A" sz="1600" b="1" dirty="0" smtClean="0">
                <a:latin typeface="+mn-lt"/>
              </a:rPr>
              <a:t>Questionner ses savoirs</a:t>
            </a:r>
          </a:p>
          <a:p>
            <a:r>
              <a:rPr lang="fr-CA" sz="1600" b="1" dirty="0">
                <a:latin typeface="+mn-lt"/>
              </a:rPr>
              <a:t>e</a:t>
            </a:r>
            <a:r>
              <a:rPr lang="fr-CA" sz="1600" b="1" dirty="0" smtClean="0">
                <a:latin typeface="+mn-lt"/>
              </a:rPr>
              <a:t>nseignants, ses stratégies pour</a:t>
            </a:r>
          </a:p>
          <a:p>
            <a:r>
              <a:rPr lang="fr-CA" sz="1600" b="1" dirty="0" smtClean="0">
                <a:latin typeface="+mn-lt"/>
              </a:rPr>
              <a:t>transposer le savoir selon</a:t>
            </a:r>
          </a:p>
          <a:p>
            <a:r>
              <a:rPr lang="fr-CA" sz="1600" b="1" dirty="0" smtClean="0">
                <a:latin typeface="+mn-lt"/>
              </a:rPr>
              <a:t>l’erreur et pour</a:t>
            </a:r>
          </a:p>
          <a:p>
            <a:r>
              <a:rPr lang="fr-CA" sz="1600" b="1" dirty="0" smtClean="0">
                <a:latin typeface="+mn-lt"/>
              </a:rPr>
              <a:t>apprendre le contenu. </a:t>
            </a:r>
          </a:p>
          <a:p>
            <a:r>
              <a:rPr lang="fr-CA" sz="1600" dirty="0" smtClean="0">
                <a:latin typeface="+mn-lt"/>
              </a:rPr>
              <a:t>(rythme d’enseignement,</a:t>
            </a:r>
          </a:p>
          <a:p>
            <a:r>
              <a:rPr lang="fr-CA" sz="1600" dirty="0">
                <a:latin typeface="+mn-lt"/>
              </a:rPr>
              <a:t>s</a:t>
            </a:r>
            <a:r>
              <a:rPr lang="fr-CA" sz="1600" dirty="0" smtClean="0">
                <a:latin typeface="+mn-lt"/>
              </a:rPr>
              <a:t>tratégie d’évaluation)</a:t>
            </a:r>
            <a:endParaRPr lang="fr-CA" sz="1600" dirty="0">
              <a:latin typeface="+mn-lt"/>
            </a:endParaRPr>
          </a:p>
        </p:txBody>
      </p:sp>
      <p:sp>
        <p:nvSpPr>
          <p:cNvPr id="7" name="ZoneTexte 6"/>
          <p:cNvSpPr txBox="1"/>
          <p:nvPr>
            <p:custDataLst>
              <p:tags r:id="rId5"/>
            </p:custDataLst>
          </p:nvPr>
        </p:nvSpPr>
        <p:spPr>
          <a:xfrm>
            <a:off x="3190494" y="4973400"/>
            <a:ext cx="4307589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A" sz="1600" b="1" dirty="0" smtClean="0">
                <a:latin typeface="+mn-lt"/>
              </a:rPr>
              <a:t>Questionner le sens</a:t>
            </a:r>
          </a:p>
          <a:p>
            <a:r>
              <a:rPr lang="fr-CA" sz="1600" b="1" dirty="0" smtClean="0">
                <a:latin typeface="+mn-lt"/>
              </a:rPr>
              <a:t>donné ou à donner à l’erreur.</a:t>
            </a:r>
          </a:p>
          <a:p>
            <a:r>
              <a:rPr lang="fr-CA" sz="1600" dirty="0" smtClean="0">
                <a:latin typeface="+mn-lt"/>
              </a:rPr>
              <a:t>(approche pédagogique privilégiant une</a:t>
            </a:r>
          </a:p>
          <a:p>
            <a:r>
              <a:rPr lang="fr-CA" sz="1600" dirty="0" smtClean="0">
                <a:latin typeface="+mn-lt"/>
              </a:rPr>
              <a:t>réduction des écarts de perceptions </a:t>
            </a:r>
          </a:p>
          <a:p>
            <a:r>
              <a:rPr lang="fr-CA" sz="1600" dirty="0" smtClean="0">
                <a:latin typeface="+mn-lt"/>
              </a:rPr>
              <a:t>concernant le rôle de l’erreur)</a:t>
            </a:r>
          </a:p>
        </p:txBody>
      </p:sp>
      <p:sp>
        <p:nvSpPr>
          <p:cNvPr id="8" name="ZoneTexte 7"/>
          <p:cNvSpPr txBox="1"/>
          <p:nvPr>
            <p:custDataLst>
              <p:tags r:id="rId6"/>
            </p:custDataLst>
          </p:nvPr>
        </p:nvSpPr>
        <p:spPr>
          <a:xfrm>
            <a:off x="3990704" y="2081863"/>
            <a:ext cx="790601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CA" sz="1600" b="1" dirty="0" smtClean="0">
                <a:latin typeface="+mn-lt"/>
              </a:rPr>
              <a:t>Savoir</a:t>
            </a:r>
            <a:endParaRPr lang="fr-CA" sz="1600" b="1" dirty="0">
              <a:latin typeface="+mn-lt"/>
            </a:endParaRPr>
          </a:p>
        </p:txBody>
      </p:sp>
      <p:sp>
        <p:nvSpPr>
          <p:cNvPr id="9" name="ZoneTexte 8"/>
          <p:cNvSpPr txBox="1"/>
          <p:nvPr>
            <p:custDataLst>
              <p:tags r:id="rId7"/>
            </p:custDataLst>
          </p:nvPr>
        </p:nvSpPr>
        <p:spPr>
          <a:xfrm>
            <a:off x="6228184" y="4666270"/>
            <a:ext cx="1269899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CA" sz="1600" b="1" dirty="0" smtClean="0">
                <a:latin typeface="+mn-lt"/>
              </a:rPr>
              <a:t>Apprenant</a:t>
            </a:r>
            <a:endParaRPr lang="fr-CA" sz="1600" b="1" dirty="0">
              <a:latin typeface="+mn-lt"/>
            </a:endParaRPr>
          </a:p>
        </p:txBody>
      </p:sp>
      <p:sp>
        <p:nvSpPr>
          <p:cNvPr id="10" name="ZoneTexte 9"/>
          <p:cNvSpPr txBox="1"/>
          <p:nvPr>
            <p:custDataLst>
              <p:tags r:id="rId8"/>
            </p:custDataLst>
          </p:nvPr>
        </p:nvSpPr>
        <p:spPr>
          <a:xfrm>
            <a:off x="1331640" y="4630496"/>
            <a:ext cx="1271502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r"/>
            <a:r>
              <a:rPr lang="fr-CA" sz="1600" b="1" dirty="0" smtClean="0">
                <a:latin typeface="+mn-lt"/>
              </a:rPr>
              <a:t>Enseignant</a:t>
            </a:r>
            <a:endParaRPr lang="fr-CA" sz="1600" b="1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801972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  <p:custDataLst>
              <p:tags r:id="rId1"/>
            </p:custDataLst>
          </p:nvPr>
        </p:nvSpPr>
        <p:spPr>
          <a:xfrm>
            <a:off x="539552" y="2060848"/>
            <a:ext cx="8280920" cy="3633267"/>
          </a:xfrm>
        </p:spPr>
        <p:txBody>
          <a:bodyPr>
            <a:normAutofit/>
          </a:bodyPr>
          <a:lstStyle/>
          <a:p>
            <a:pPr marL="360363" indent="-360363" algn="just">
              <a:buFont typeface="Wingdings 2" panose="05020102010507070707" pitchFamily="18" charset="2"/>
              <a:buChar char=""/>
              <a:tabLst>
                <a:tab pos="360363" algn="l"/>
              </a:tabLst>
            </a:pPr>
            <a:r>
              <a:rPr lang="fr-CA" sz="2600" dirty="0" smtClean="0"/>
              <a:t>Dominique identifie le type </a:t>
            </a:r>
            <a:r>
              <a:rPr lang="fr-CA" sz="2600" dirty="0"/>
              <a:t>d’erreur </a:t>
            </a:r>
            <a:r>
              <a:rPr lang="fr-CA" sz="2600" dirty="0" smtClean="0"/>
              <a:t>à l’aide des indices laissés par les étudiants et grâce à la typologie : « </a:t>
            </a:r>
            <a:r>
              <a:rPr lang="fr-CA" sz="2600" b="1" dirty="0" smtClean="0"/>
              <a:t>ce contenu est complexe </a:t>
            </a:r>
            <a:r>
              <a:rPr lang="fr-CA" sz="2600" dirty="0" smtClean="0"/>
              <a:t>». </a:t>
            </a:r>
          </a:p>
          <a:p>
            <a:pPr marL="360363" indent="-360363" algn="just">
              <a:buFont typeface="Wingdings 2" panose="05020102010507070707" pitchFamily="18" charset="2"/>
              <a:buChar char=""/>
              <a:tabLst>
                <a:tab pos="360363" algn="l"/>
              </a:tabLst>
            </a:pPr>
            <a:r>
              <a:rPr lang="fr-CA" sz="2600" dirty="0" smtClean="0"/>
              <a:t>Dominique doit </a:t>
            </a:r>
            <a:r>
              <a:rPr lang="fr-CA" sz="2600" b="1" dirty="0" smtClean="0"/>
              <a:t>formuler ses questions </a:t>
            </a:r>
            <a:r>
              <a:rPr lang="fr-CA" sz="2600" dirty="0" smtClean="0"/>
              <a:t>en y intégrant le type d’erreur concerné. </a:t>
            </a:r>
          </a:p>
          <a:p>
            <a:pPr marL="360363" indent="-360363" algn="just">
              <a:buFont typeface="Wingdings 2" panose="05020102010507070707" pitchFamily="18" charset="2"/>
              <a:buChar char=""/>
              <a:tabLst>
                <a:tab pos="360363" algn="l"/>
              </a:tabLst>
            </a:pPr>
            <a:r>
              <a:rPr lang="fr-CA" sz="2600" dirty="0" smtClean="0"/>
              <a:t>Exemple: « Quelle partie du </a:t>
            </a:r>
            <a:r>
              <a:rPr lang="fr-CA" sz="2600" b="1" dirty="0" smtClean="0"/>
              <a:t>contenu complexe </a:t>
            </a:r>
            <a:r>
              <a:rPr lang="fr-CA" sz="2600" dirty="0" smtClean="0"/>
              <a:t>pose problème à mes étudiants? »</a:t>
            </a:r>
          </a:p>
          <a:p>
            <a:pPr marL="360363" indent="-360363" algn="just">
              <a:buFont typeface="Wingdings 2" panose="05020102010507070707" pitchFamily="18" charset="2"/>
              <a:buChar char=""/>
              <a:tabLst>
                <a:tab pos="360363" algn="l"/>
              </a:tabLst>
            </a:pPr>
            <a:endParaRPr lang="fr-CA" b="1" dirty="0"/>
          </a:p>
          <a:p>
            <a:pPr algn="just"/>
            <a:endParaRPr lang="fr-CA" dirty="0"/>
          </a:p>
          <a:p>
            <a:pPr algn="just"/>
            <a:endParaRPr lang="fr-CA" dirty="0"/>
          </a:p>
        </p:txBody>
      </p:sp>
      <p:sp>
        <p:nvSpPr>
          <p:cNvPr id="4" name="Titre 3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506463" y="0"/>
            <a:ext cx="5915000" cy="1578504"/>
          </a:xfrm>
        </p:spPr>
        <p:txBody>
          <a:bodyPr>
            <a:normAutofit/>
          </a:bodyPr>
          <a:lstStyle/>
          <a:p>
            <a:pPr algn="r"/>
            <a:r>
              <a:rPr lang="fr-CA" sz="3200" b="1" dirty="0" smtClean="0"/>
              <a:t>Pour formuler les questions </a:t>
            </a:r>
            <a:br>
              <a:rPr lang="fr-CA" sz="3200" b="1" dirty="0" smtClean="0"/>
            </a:br>
            <a:r>
              <a:rPr lang="fr-CA" sz="3200" b="1" dirty="0" smtClean="0"/>
              <a:t> selon un type d’erreur</a:t>
            </a:r>
            <a:endParaRPr lang="fr-CA" sz="3200" b="1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4594290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  <p:custDataLst>
              <p:tags r:id="rId1"/>
            </p:custDataLst>
          </p:nvPr>
        </p:nvSpPr>
        <p:spPr>
          <a:xfrm>
            <a:off x="468313" y="1916113"/>
            <a:ext cx="8064127" cy="4210050"/>
          </a:xfrm>
          <a:ln>
            <a:solidFill>
              <a:schemeClr val="bg1"/>
            </a:solidFill>
          </a:ln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fr-CA" sz="2600" dirty="0" smtClean="0"/>
              <a:t>1. En </a:t>
            </a:r>
            <a:r>
              <a:rPr lang="fr-CA" sz="2600" dirty="0"/>
              <a:t>équipe de </a:t>
            </a:r>
            <a:r>
              <a:rPr lang="fr-CA" sz="2600" dirty="0" smtClean="0"/>
              <a:t>trois, </a:t>
            </a:r>
            <a:r>
              <a:rPr lang="fr-CA" sz="2600" b="1" dirty="0"/>
              <a:t>formulez </a:t>
            </a:r>
            <a:r>
              <a:rPr lang="fr-CA" sz="2600" b="1" dirty="0" smtClean="0"/>
              <a:t>trois </a:t>
            </a:r>
            <a:r>
              <a:rPr lang="fr-CA" sz="2600" b="1" dirty="0"/>
              <a:t>questions </a:t>
            </a:r>
            <a:r>
              <a:rPr lang="fr-CA" sz="2600" dirty="0"/>
              <a:t>que </a:t>
            </a:r>
            <a:r>
              <a:rPr lang="fr-CA" sz="2600" dirty="0" smtClean="0"/>
              <a:t>   pourrait </a:t>
            </a:r>
            <a:r>
              <a:rPr lang="fr-CA" sz="2600" dirty="0"/>
              <a:t>se poser Dominique sur:</a:t>
            </a:r>
          </a:p>
          <a:p>
            <a:pPr marL="360363" indent="-360363" algn="just">
              <a:buFont typeface="Wingdings 2" panose="05020102010507070707" pitchFamily="18" charset="2"/>
              <a:buChar char=""/>
              <a:tabLst>
                <a:tab pos="360363" algn="l"/>
              </a:tabLst>
            </a:pPr>
            <a:r>
              <a:rPr lang="fr-CA" sz="2200" dirty="0" smtClean="0"/>
              <a:t>ses </a:t>
            </a:r>
            <a:r>
              <a:rPr lang="fr-CA" sz="2200" dirty="0"/>
              <a:t>savoirs concernant ce contenu </a:t>
            </a:r>
            <a:r>
              <a:rPr lang="fr-CA" sz="2200" dirty="0" smtClean="0"/>
              <a:t>complexe,</a:t>
            </a:r>
            <a:endParaRPr lang="fr-CA" sz="2200" dirty="0"/>
          </a:p>
          <a:p>
            <a:pPr marL="360363" indent="-360363">
              <a:buFont typeface="Wingdings 2" panose="05020102010507070707" pitchFamily="18" charset="2"/>
              <a:buChar char=""/>
              <a:tabLst>
                <a:tab pos="360363" algn="l"/>
              </a:tabLst>
            </a:pPr>
            <a:r>
              <a:rPr lang="fr-CA" sz="2200" dirty="0" smtClean="0"/>
              <a:t>les </a:t>
            </a:r>
            <a:r>
              <a:rPr lang="fr-CA" sz="2200" dirty="0"/>
              <a:t>connaissances des étudiants concernant ce contenu </a:t>
            </a:r>
            <a:r>
              <a:rPr lang="fr-CA" sz="2200" dirty="0" smtClean="0"/>
              <a:t>complexe,</a:t>
            </a:r>
            <a:endParaRPr lang="fr-CA" sz="2200" dirty="0"/>
          </a:p>
          <a:p>
            <a:pPr marL="360363" indent="-360363" algn="just">
              <a:buFont typeface="Wingdings 2" panose="05020102010507070707" pitchFamily="18" charset="2"/>
              <a:buChar char=""/>
              <a:tabLst>
                <a:tab pos="360363" algn="l"/>
              </a:tabLst>
            </a:pPr>
            <a:r>
              <a:rPr lang="fr-CA" sz="2200" dirty="0" smtClean="0"/>
              <a:t>leurs </a:t>
            </a:r>
            <a:r>
              <a:rPr lang="fr-CA" sz="2200" dirty="0"/>
              <a:t>perceptions </a:t>
            </a:r>
            <a:r>
              <a:rPr lang="fr-CA" sz="2200" dirty="0" smtClean="0"/>
              <a:t>respectives </a:t>
            </a:r>
            <a:r>
              <a:rPr lang="fr-CA" sz="2200" dirty="0"/>
              <a:t>du rôle de </a:t>
            </a:r>
            <a:r>
              <a:rPr lang="fr-CA" sz="2200" dirty="0" smtClean="0"/>
              <a:t>l’erreur pour apprendre ce contenu complexe. </a:t>
            </a:r>
            <a:endParaRPr lang="fr-CA" sz="2200" dirty="0"/>
          </a:p>
          <a:p>
            <a:pPr algn="just"/>
            <a:endParaRPr lang="fr-CA" sz="2000" dirty="0" smtClean="0"/>
          </a:p>
          <a:p>
            <a:pPr marL="0" indent="0" algn="just">
              <a:buNone/>
            </a:pPr>
            <a:r>
              <a:rPr lang="fr-CA" sz="2600" dirty="0"/>
              <a:t>2</a:t>
            </a:r>
            <a:r>
              <a:rPr lang="fr-CA" sz="2600" dirty="0" smtClean="0"/>
              <a:t>. Utilisez le document 5 pour vous guider</a:t>
            </a:r>
            <a:r>
              <a:rPr lang="fr-CA" dirty="0" smtClean="0"/>
              <a:t>.</a:t>
            </a:r>
          </a:p>
          <a:p>
            <a:pPr marL="0" indent="0" algn="just">
              <a:buNone/>
            </a:pPr>
            <a:endParaRPr lang="fr-CA" dirty="0"/>
          </a:p>
        </p:txBody>
      </p:sp>
      <p:sp>
        <p:nvSpPr>
          <p:cNvPr id="4" name="Titre 3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-3060848" y="188640"/>
            <a:ext cx="9289032" cy="1434488"/>
          </a:xfrm>
        </p:spPr>
        <p:txBody>
          <a:bodyPr>
            <a:noAutofit/>
          </a:bodyPr>
          <a:lstStyle/>
          <a:p>
            <a:pPr algn="r"/>
            <a:r>
              <a:rPr lang="fr-CA" sz="3200" b="1" dirty="0" smtClean="0"/>
              <a:t>Activité : formuler des </a:t>
            </a:r>
            <a:br>
              <a:rPr lang="fr-CA" sz="3200" b="1" dirty="0" smtClean="0"/>
            </a:br>
            <a:r>
              <a:rPr lang="fr-CA" sz="3200" b="1" dirty="0" smtClean="0"/>
              <a:t>questions didactiques</a:t>
            </a:r>
            <a:endParaRPr lang="fr-CA" sz="3200" b="1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6851488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0" y="0"/>
            <a:ext cx="6443663" cy="1563688"/>
          </a:xfrm>
        </p:spPr>
        <p:txBody>
          <a:bodyPr/>
          <a:lstStyle/>
          <a:p>
            <a:pPr algn="r"/>
            <a:r>
              <a:rPr lang="fr-CA" sz="3200" b="1" dirty="0" smtClean="0"/>
              <a:t>Formulez vos questions</a:t>
            </a:r>
            <a:r>
              <a:rPr lang="fr-CA" sz="3200" b="1" dirty="0"/>
              <a:t> </a:t>
            </a:r>
            <a:r>
              <a:rPr lang="fr-CA" sz="3200" b="1" dirty="0" smtClean="0"/>
              <a:t>(doc 5)</a:t>
            </a:r>
            <a:endParaRPr lang="fr-CA" sz="3200" b="1" dirty="0"/>
          </a:p>
        </p:txBody>
      </p:sp>
      <p:grpSp>
        <p:nvGrpSpPr>
          <p:cNvPr id="5" name="Groupe 4"/>
          <p:cNvGrpSpPr/>
          <p:nvPr>
            <p:custDataLst>
              <p:tags r:id="rId2"/>
            </p:custDataLst>
          </p:nvPr>
        </p:nvGrpSpPr>
        <p:grpSpPr>
          <a:xfrm>
            <a:off x="1566491" y="2281375"/>
            <a:ext cx="6048734" cy="2577642"/>
            <a:chOff x="521312" y="2316056"/>
            <a:chExt cx="6419974" cy="3199865"/>
          </a:xfrm>
        </p:grpSpPr>
        <p:sp>
          <p:nvSpPr>
            <p:cNvPr id="6" name="Triangle isocèle 5"/>
            <p:cNvSpPr/>
            <p:nvPr/>
          </p:nvSpPr>
          <p:spPr>
            <a:xfrm>
              <a:off x="1868155" y="2348880"/>
              <a:ext cx="3521303" cy="3035606"/>
            </a:xfrm>
            <a:prstGeom prst="triangle">
              <a:avLst/>
            </a:prstGeom>
            <a:solidFill>
              <a:schemeClr val="bg1"/>
            </a:solidFill>
            <a:ln w="57150">
              <a:solidFill>
                <a:srgbClr val="287AB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A"/>
            </a:p>
          </p:txBody>
        </p:sp>
        <p:sp>
          <p:nvSpPr>
            <p:cNvPr id="7" name="ZoneTexte 6"/>
            <p:cNvSpPr txBox="1"/>
            <p:nvPr/>
          </p:nvSpPr>
          <p:spPr>
            <a:xfrm>
              <a:off x="3041928" y="2316056"/>
              <a:ext cx="1173755" cy="34386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fr-CA" sz="1200" dirty="0" smtClean="0">
                  <a:latin typeface="+mn-lt"/>
                </a:rPr>
                <a:t>Savoir</a:t>
              </a:r>
              <a:endParaRPr lang="fr-CA" sz="1200" dirty="0">
                <a:latin typeface="+mn-lt"/>
              </a:endParaRPr>
            </a:p>
          </p:txBody>
        </p:sp>
        <p:sp>
          <p:nvSpPr>
            <p:cNvPr id="8" name="ZoneTexte 7"/>
            <p:cNvSpPr txBox="1"/>
            <p:nvPr/>
          </p:nvSpPr>
          <p:spPr>
            <a:xfrm>
              <a:off x="521312" y="5172057"/>
              <a:ext cx="1508320" cy="34386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r"/>
              <a:r>
                <a:rPr lang="fr-CA" sz="1200" dirty="0" smtClean="0">
                  <a:latin typeface="+mn-lt"/>
                </a:rPr>
                <a:t>Enseignant</a:t>
              </a:r>
              <a:endParaRPr lang="fr-CA" sz="1200" dirty="0">
                <a:latin typeface="+mn-lt"/>
              </a:endParaRPr>
            </a:p>
          </p:txBody>
        </p:sp>
        <p:sp>
          <p:nvSpPr>
            <p:cNvPr id="9" name="ZoneTexte 8"/>
            <p:cNvSpPr txBox="1"/>
            <p:nvPr/>
          </p:nvSpPr>
          <p:spPr>
            <a:xfrm>
              <a:off x="5235182" y="5172057"/>
              <a:ext cx="1706104" cy="34386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fr-CA" sz="1200" dirty="0" smtClean="0">
                  <a:latin typeface="+mn-lt"/>
                </a:rPr>
                <a:t>Apprenant</a:t>
              </a:r>
              <a:endParaRPr lang="fr-CA" sz="1200" dirty="0">
                <a:latin typeface="+mn-lt"/>
              </a:endParaRPr>
            </a:p>
          </p:txBody>
        </p:sp>
        <p:sp>
          <p:nvSpPr>
            <p:cNvPr id="10" name="ZoneTexte 9"/>
            <p:cNvSpPr txBox="1"/>
            <p:nvPr/>
          </p:nvSpPr>
          <p:spPr>
            <a:xfrm rot="18161865">
              <a:off x="1938058" y="3808210"/>
              <a:ext cx="1246132" cy="29400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fr-CA" sz="1200" dirty="0" smtClean="0">
                  <a:latin typeface="+mn-lt"/>
                </a:rPr>
                <a:t>Enseigner</a:t>
              </a:r>
              <a:endParaRPr lang="fr-CA" sz="1200" dirty="0">
                <a:latin typeface="+mn-lt"/>
              </a:endParaRPr>
            </a:p>
          </p:txBody>
        </p:sp>
        <p:sp>
          <p:nvSpPr>
            <p:cNvPr id="11" name="ZoneTexte 10"/>
            <p:cNvSpPr txBox="1"/>
            <p:nvPr/>
          </p:nvSpPr>
          <p:spPr>
            <a:xfrm rot="3526026">
              <a:off x="3831877" y="3563735"/>
              <a:ext cx="1299756" cy="29400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fr-CA" sz="1200" dirty="0" smtClean="0">
                  <a:latin typeface="+mn-lt"/>
                </a:rPr>
                <a:t>Apprendre</a:t>
              </a:r>
              <a:endParaRPr lang="fr-CA" sz="1200" dirty="0">
                <a:latin typeface="+mn-lt"/>
              </a:endParaRPr>
            </a:p>
          </p:txBody>
        </p:sp>
        <p:sp>
          <p:nvSpPr>
            <p:cNvPr id="12" name="ZoneTexte 11"/>
            <p:cNvSpPr txBox="1"/>
            <p:nvPr/>
          </p:nvSpPr>
          <p:spPr>
            <a:xfrm>
              <a:off x="3091134" y="5155503"/>
              <a:ext cx="916480" cy="34386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fr-CA" sz="1200" dirty="0" smtClean="0">
                  <a:latin typeface="+mn-lt"/>
                </a:rPr>
                <a:t>Former</a:t>
              </a:r>
              <a:endParaRPr lang="fr-CA" sz="1200" dirty="0">
                <a:latin typeface="+mn-lt"/>
              </a:endParaRPr>
            </a:p>
          </p:txBody>
        </p:sp>
      </p:grpSp>
      <p:pic>
        <p:nvPicPr>
          <p:cNvPr id="1026" name="Picture 2"/>
          <p:cNvPicPr>
            <a:picLocks noGrp="1" noChangeAspect="1" noChangeArrowheads="1"/>
          </p:cNvPicPr>
          <p:nvPr>
            <p:ph idx="1"/>
            <p:custDataLst>
              <p:tags r:id="rId3"/>
            </p:custDataLst>
          </p:nvPr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 rot="21426705">
            <a:off x="2733688" y="2719427"/>
            <a:ext cx="1109568" cy="13290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" name="Picture 2"/>
          <p:cNvPicPr>
            <a:picLocks noChangeAspect="1" noChangeArrowheads="1"/>
          </p:cNvPicPr>
          <p:nvPr>
            <p:custDataLst>
              <p:tags r:id="rId4"/>
            </p:custDataLst>
          </p:nvPr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 rot="17246167">
            <a:off x="5063335" y="2690433"/>
            <a:ext cx="1109568" cy="13290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" name="Picture 2"/>
          <p:cNvPicPr>
            <a:picLocks noChangeAspect="1" noChangeArrowheads="1"/>
          </p:cNvPicPr>
          <p:nvPr>
            <p:custDataLst>
              <p:tags r:id="rId5"/>
            </p:custDataLst>
          </p:nvPr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 rot="3103474">
            <a:off x="3939508" y="4415650"/>
            <a:ext cx="1109568" cy="13290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Rectangle 1"/>
          <p:cNvSpPr/>
          <p:nvPr>
            <p:custDataLst>
              <p:tags r:id="rId6"/>
            </p:custDataLst>
          </p:nvPr>
        </p:nvSpPr>
        <p:spPr>
          <a:xfrm>
            <a:off x="251520" y="2191717"/>
            <a:ext cx="2297557" cy="1348389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CA" b="1" dirty="0" smtClean="0"/>
          </a:p>
          <a:p>
            <a:pPr algn="ctr"/>
            <a:r>
              <a:rPr lang="fr-CA" b="1" dirty="0" smtClean="0"/>
              <a:t>Questions </a:t>
            </a:r>
            <a:r>
              <a:rPr lang="fr-CA" b="1" dirty="0"/>
              <a:t>de l’enseignant</a:t>
            </a:r>
          </a:p>
          <a:p>
            <a:pPr algn="ctr"/>
            <a:r>
              <a:rPr lang="fr-CA" b="1" dirty="0"/>
              <a:t> sur le contenu enseigné</a:t>
            </a:r>
          </a:p>
          <a:p>
            <a:pPr algn="ctr"/>
            <a:endParaRPr lang="fr-CA" dirty="0"/>
          </a:p>
        </p:txBody>
      </p:sp>
      <p:sp>
        <p:nvSpPr>
          <p:cNvPr id="20" name="Rectangle 19"/>
          <p:cNvSpPr/>
          <p:nvPr>
            <p:custDataLst>
              <p:tags r:id="rId7"/>
            </p:custDataLst>
          </p:nvPr>
        </p:nvSpPr>
        <p:spPr>
          <a:xfrm>
            <a:off x="6490551" y="2221807"/>
            <a:ext cx="2297557" cy="1348389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CA" b="1" dirty="0"/>
              <a:t>Questions de l’enseignant sur le savoir des étudiants selon le contenu enseigné</a:t>
            </a:r>
          </a:p>
        </p:txBody>
      </p:sp>
      <p:sp>
        <p:nvSpPr>
          <p:cNvPr id="17" name="Rectangle 16"/>
          <p:cNvSpPr/>
          <p:nvPr>
            <p:custDataLst>
              <p:tags r:id="rId8"/>
            </p:custDataLst>
          </p:nvPr>
        </p:nvSpPr>
        <p:spPr>
          <a:xfrm>
            <a:off x="1907704" y="5298222"/>
            <a:ext cx="5229111" cy="95079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CA" b="1" dirty="0" smtClean="0"/>
              <a:t>Questions sur les perceptions des  enseignants et des étudiantes du rôle de l’erreur dans l’apprentissage du contenu</a:t>
            </a:r>
            <a:endParaRPr lang="fr-CA" b="1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400050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  <p:custDataLst>
              <p:tags r:id="rId1"/>
            </p:custDataLst>
          </p:nvPr>
        </p:nvSpPr>
        <p:spPr>
          <a:xfrm>
            <a:off x="4067944" y="1700808"/>
            <a:ext cx="4464496" cy="4441939"/>
          </a:xfrm>
        </p:spPr>
        <p:txBody>
          <a:bodyPr>
            <a:normAutofit fontScale="77500" lnSpcReduction="20000"/>
          </a:bodyPr>
          <a:lstStyle/>
          <a:p>
            <a:pPr marL="0" indent="0" algn="just">
              <a:buNone/>
            </a:pPr>
            <a:endParaRPr lang="fr-CA" dirty="0" smtClean="0"/>
          </a:p>
          <a:p>
            <a:pPr>
              <a:lnSpc>
                <a:spcPct val="115000"/>
              </a:lnSpc>
              <a:buFont typeface="Wingdings 2" panose="05020102010507070707" pitchFamily="18" charset="2"/>
              <a:buChar char=""/>
            </a:pPr>
            <a:r>
              <a:rPr lang="fr-CA" sz="3100" dirty="0" smtClean="0">
                <a:ea typeface="Times New Roman"/>
                <a:cs typeface="Times New Roman"/>
              </a:rPr>
              <a:t>Est-ce que mes </a:t>
            </a:r>
            <a:r>
              <a:rPr lang="fr-CA" sz="3100" b="1" dirty="0" smtClean="0">
                <a:ea typeface="Times New Roman"/>
                <a:cs typeface="Times New Roman"/>
              </a:rPr>
              <a:t>connaissances</a:t>
            </a:r>
            <a:r>
              <a:rPr lang="fr-CA" sz="3100" dirty="0" smtClean="0">
                <a:ea typeface="Times New Roman"/>
                <a:cs typeface="Times New Roman"/>
              </a:rPr>
              <a:t> de ces notions sont suffisamment transposées pour les faire apprendre? </a:t>
            </a:r>
            <a:endParaRPr lang="fr-CA" sz="3100" dirty="0" smtClean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buFont typeface="Wingdings 2" panose="05020102010507070707" pitchFamily="18" charset="2"/>
              <a:buChar char=""/>
            </a:pPr>
            <a:r>
              <a:rPr lang="fr-CA" sz="3100" dirty="0" smtClean="0">
                <a:ea typeface="Times New Roman"/>
                <a:cs typeface="Times New Roman"/>
              </a:rPr>
              <a:t>Est-ce que ma </a:t>
            </a:r>
            <a:r>
              <a:rPr lang="fr-CA" sz="3100" b="1" dirty="0" smtClean="0">
                <a:ea typeface="Times New Roman"/>
                <a:cs typeface="Times New Roman"/>
              </a:rPr>
              <a:t>séquence d’enseignement </a:t>
            </a:r>
            <a:r>
              <a:rPr lang="fr-CA" sz="3100" dirty="0" smtClean="0">
                <a:ea typeface="Times New Roman"/>
                <a:cs typeface="Times New Roman"/>
              </a:rPr>
              <a:t>est adaptée à la complexité du</a:t>
            </a:r>
            <a:r>
              <a:rPr lang="fr-CA" sz="3100" dirty="0" smtClean="0">
                <a:latin typeface="+mj-lt"/>
                <a:ea typeface="Times New Roman"/>
                <a:cs typeface="Times New Roman"/>
              </a:rPr>
              <a:t> contenu?</a:t>
            </a:r>
            <a:endParaRPr lang="fr-CA" sz="3100" b="1" dirty="0" smtClean="0"/>
          </a:p>
          <a:p>
            <a:pPr marL="0" indent="0" algn="just">
              <a:buNone/>
            </a:pPr>
            <a:endParaRPr lang="fr-CA" b="1" dirty="0"/>
          </a:p>
          <a:p>
            <a:pPr marL="0" indent="0" algn="just">
              <a:buNone/>
            </a:pPr>
            <a:endParaRPr lang="fr-CA" b="1" dirty="0"/>
          </a:p>
          <a:p>
            <a:pPr marL="0" indent="0" algn="just">
              <a:buNone/>
            </a:pPr>
            <a:endParaRPr lang="fr-CA" dirty="0">
              <a:latin typeface="Times New Roman"/>
              <a:ea typeface="Times New Roman"/>
              <a:cs typeface="Times New Roman"/>
            </a:endParaRPr>
          </a:p>
          <a:p>
            <a:pPr algn="just"/>
            <a:endParaRPr lang="fr-CA" dirty="0"/>
          </a:p>
        </p:txBody>
      </p:sp>
      <p:sp>
        <p:nvSpPr>
          <p:cNvPr id="4" name="Titre 3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>
            <a:normAutofit/>
          </a:bodyPr>
          <a:lstStyle/>
          <a:p>
            <a:pPr algn="r"/>
            <a:r>
              <a:rPr lang="fr-CA" sz="3200" b="1" dirty="0" smtClean="0"/>
              <a:t>Questions </a:t>
            </a:r>
            <a:r>
              <a:rPr lang="fr-CA" sz="3200" b="1" dirty="0"/>
              <a:t>de l’enseignant sur </a:t>
            </a:r>
            <a:r>
              <a:rPr lang="fr-CA" sz="3200" b="1" dirty="0" smtClean="0"/>
              <a:t>le </a:t>
            </a:r>
            <a:r>
              <a:rPr lang="fr-CA" sz="3200" b="1" dirty="0"/>
              <a:t>contenu </a:t>
            </a:r>
            <a:r>
              <a:rPr lang="fr-CA" sz="3200" b="1" dirty="0" smtClean="0"/>
              <a:t>enseigné</a:t>
            </a:r>
            <a:endParaRPr lang="fr-CA" sz="3200" b="1" dirty="0"/>
          </a:p>
        </p:txBody>
      </p:sp>
      <p:sp>
        <p:nvSpPr>
          <p:cNvPr id="5" name="Triangle isocèle 4"/>
          <p:cNvSpPr/>
          <p:nvPr>
            <p:custDataLst>
              <p:tags r:id="rId3"/>
            </p:custDataLst>
          </p:nvPr>
        </p:nvSpPr>
        <p:spPr>
          <a:xfrm>
            <a:off x="971600" y="2780928"/>
            <a:ext cx="2015678" cy="1440160"/>
          </a:xfrm>
          <a:prstGeom prst="triangle">
            <a:avLst>
              <a:gd name="adj" fmla="val 49693"/>
            </a:avLst>
          </a:prstGeom>
          <a:ln w="38100">
            <a:solidFill>
              <a:srgbClr val="287ABF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CA"/>
          </a:p>
        </p:txBody>
      </p:sp>
      <p:sp>
        <p:nvSpPr>
          <p:cNvPr id="6" name="ZoneTexte 5"/>
          <p:cNvSpPr txBox="1"/>
          <p:nvPr>
            <p:custDataLst>
              <p:tags r:id="rId4"/>
            </p:custDataLst>
          </p:nvPr>
        </p:nvSpPr>
        <p:spPr>
          <a:xfrm>
            <a:off x="1688681" y="2264357"/>
            <a:ext cx="779381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CA" sz="1600" dirty="0" smtClean="0">
                <a:latin typeface="+mn-lt"/>
              </a:rPr>
              <a:t>Savoir</a:t>
            </a:r>
            <a:endParaRPr lang="fr-CA" sz="1600" dirty="0">
              <a:latin typeface="+mn-lt"/>
            </a:endParaRPr>
          </a:p>
        </p:txBody>
      </p:sp>
      <p:sp>
        <p:nvSpPr>
          <p:cNvPr id="7" name="ZoneTexte 6"/>
          <p:cNvSpPr txBox="1"/>
          <p:nvPr>
            <p:custDataLst>
              <p:tags r:id="rId5"/>
            </p:custDataLst>
          </p:nvPr>
        </p:nvSpPr>
        <p:spPr>
          <a:xfrm>
            <a:off x="99481" y="4291942"/>
            <a:ext cx="1271502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r"/>
            <a:r>
              <a:rPr lang="fr-CA" sz="1600" dirty="0" smtClean="0">
                <a:latin typeface="+mn-lt"/>
              </a:rPr>
              <a:t>Enseignant</a:t>
            </a:r>
            <a:endParaRPr lang="fr-CA" sz="1600" dirty="0">
              <a:latin typeface="+mn-lt"/>
            </a:endParaRPr>
          </a:p>
        </p:txBody>
      </p:sp>
      <p:sp>
        <p:nvSpPr>
          <p:cNvPr id="8" name="ZoneTexte 7"/>
          <p:cNvSpPr txBox="1"/>
          <p:nvPr>
            <p:custDataLst>
              <p:tags r:id="rId6"/>
            </p:custDataLst>
          </p:nvPr>
        </p:nvSpPr>
        <p:spPr>
          <a:xfrm>
            <a:off x="2555776" y="4275117"/>
            <a:ext cx="1269899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CA" sz="1600" dirty="0" smtClean="0">
                <a:latin typeface="+mn-lt"/>
              </a:rPr>
              <a:t>Apprenant</a:t>
            </a:r>
            <a:endParaRPr lang="fr-CA" sz="1600" dirty="0">
              <a:latin typeface="+mn-lt"/>
            </a:endParaRPr>
          </a:p>
        </p:txBody>
      </p:sp>
      <p:sp>
        <p:nvSpPr>
          <p:cNvPr id="3" name="Double flèche verticale 2"/>
          <p:cNvSpPr/>
          <p:nvPr>
            <p:custDataLst>
              <p:tags r:id="rId7"/>
            </p:custDataLst>
          </p:nvPr>
        </p:nvSpPr>
        <p:spPr>
          <a:xfrm rot="2295690">
            <a:off x="984718" y="2452883"/>
            <a:ext cx="311234" cy="1666887"/>
          </a:xfrm>
          <a:prstGeom prst="up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1773180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  <p:custDataLst>
              <p:tags r:id="rId1"/>
            </p:custDataLst>
          </p:nvPr>
        </p:nvSpPr>
        <p:spPr>
          <a:xfrm>
            <a:off x="4067944" y="1700808"/>
            <a:ext cx="4608512" cy="4536503"/>
          </a:xfrm>
        </p:spPr>
        <p:txBody>
          <a:bodyPr>
            <a:normAutofit fontScale="40000" lnSpcReduction="20000"/>
          </a:bodyPr>
          <a:lstStyle/>
          <a:p>
            <a:pPr marL="0" indent="0" algn="just">
              <a:buNone/>
            </a:pPr>
            <a:endParaRPr lang="fr-CA" dirty="0" smtClean="0"/>
          </a:p>
          <a:p>
            <a:pPr algn="just">
              <a:lnSpc>
                <a:spcPct val="115000"/>
              </a:lnSpc>
              <a:buFont typeface="Wingdings 2" panose="05020102010507070707" pitchFamily="18" charset="2"/>
              <a:buChar char=""/>
            </a:pPr>
            <a:r>
              <a:rPr lang="fr-CA" sz="5000" dirty="0" smtClean="0"/>
              <a:t>Quels </a:t>
            </a:r>
            <a:r>
              <a:rPr lang="fr-CA" sz="5000" b="1" dirty="0" smtClean="0"/>
              <a:t>préalables</a:t>
            </a:r>
            <a:r>
              <a:rPr lang="fr-CA" sz="5000" dirty="0" smtClean="0"/>
              <a:t> sont nécessaires à l’apprentissage de ce contenu complexe</a:t>
            </a:r>
            <a:r>
              <a:rPr lang="fr-CA" sz="5000" dirty="0"/>
              <a:t>?</a:t>
            </a:r>
            <a:r>
              <a:rPr lang="fr-CA" sz="5000" dirty="0">
                <a:ea typeface="Times New Roman"/>
                <a:cs typeface="Times New Roman"/>
              </a:rPr>
              <a:t> </a:t>
            </a:r>
          </a:p>
          <a:p>
            <a:pPr algn="just">
              <a:lnSpc>
                <a:spcPct val="115000"/>
              </a:lnSpc>
              <a:buFont typeface="Wingdings 2" panose="05020102010507070707" pitchFamily="18" charset="2"/>
              <a:buChar char=""/>
            </a:pPr>
            <a:r>
              <a:rPr lang="fr-CA" sz="5000" dirty="0" smtClean="0">
                <a:ea typeface="Times New Roman"/>
                <a:cs typeface="Times New Roman"/>
              </a:rPr>
              <a:t>Quelle </a:t>
            </a:r>
            <a:r>
              <a:rPr lang="fr-CA" sz="5000" b="1" dirty="0" smtClean="0">
                <a:ea typeface="Times New Roman"/>
                <a:cs typeface="Times New Roman"/>
              </a:rPr>
              <a:t>section </a:t>
            </a:r>
            <a:r>
              <a:rPr lang="fr-CA" sz="5000" b="1" dirty="0">
                <a:ea typeface="Times New Roman"/>
                <a:cs typeface="Times New Roman"/>
              </a:rPr>
              <a:t>du contenu </a:t>
            </a:r>
            <a:r>
              <a:rPr lang="fr-CA" sz="5000" b="1" dirty="0" smtClean="0">
                <a:ea typeface="Times New Roman"/>
                <a:cs typeface="Times New Roman"/>
              </a:rPr>
              <a:t>est </a:t>
            </a:r>
            <a:r>
              <a:rPr lang="fr-CA" sz="5000" b="1" dirty="0">
                <a:ea typeface="Times New Roman"/>
                <a:cs typeface="Times New Roman"/>
              </a:rPr>
              <a:t>la plus complexe </a:t>
            </a:r>
            <a:r>
              <a:rPr lang="fr-CA" sz="5000" dirty="0">
                <a:ea typeface="Times New Roman"/>
                <a:cs typeface="Times New Roman"/>
              </a:rPr>
              <a:t>pour </a:t>
            </a:r>
            <a:r>
              <a:rPr lang="fr-CA" sz="5000" dirty="0" smtClean="0">
                <a:ea typeface="Times New Roman"/>
                <a:cs typeface="Times New Roman"/>
              </a:rPr>
              <a:t>les étudiants?</a:t>
            </a:r>
          </a:p>
          <a:p>
            <a:pPr algn="just">
              <a:lnSpc>
                <a:spcPct val="115000"/>
              </a:lnSpc>
              <a:buFont typeface="Wingdings 2" panose="05020102010507070707" pitchFamily="18" charset="2"/>
              <a:buChar char=""/>
            </a:pPr>
            <a:r>
              <a:rPr lang="fr-CA" sz="5000" dirty="0" smtClean="0">
                <a:ea typeface="Times New Roman"/>
                <a:cs typeface="Times New Roman"/>
              </a:rPr>
              <a:t>Les </a:t>
            </a:r>
            <a:r>
              <a:rPr lang="fr-CA" sz="5000" b="1" dirty="0" smtClean="0">
                <a:ea typeface="Times New Roman"/>
                <a:cs typeface="Times New Roman"/>
              </a:rPr>
              <a:t>difficultés</a:t>
            </a:r>
            <a:r>
              <a:rPr lang="fr-CA" sz="5000" dirty="0" smtClean="0">
                <a:ea typeface="Times New Roman"/>
                <a:cs typeface="Times New Roman"/>
              </a:rPr>
              <a:t> liées à ce contenu sont-elles </a:t>
            </a:r>
            <a:r>
              <a:rPr lang="fr-CA" sz="5000" b="1" dirty="0" smtClean="0">
                <a:ea typeface="Times New Roman"/>
                <a:cs typeface="Times New Roman"/>
              </a:rPr>
              <a:t>connues</a:t>
            </a:r>
            <a:r>
              <a:rPr lang="fr-CA" sz="5000" dirty="0" smtClean="0">
                <a:ea typeface="Times New Roman"/>
                <a:cs typeface="Times New Roman"/>
              </a:rPr>
              <a:t> des étudiants?</a:t>
            </a:r>
          </a:p>
          <a:p>
            <a:pPr algn="just">
              <a:lnSpc>
                <a:spcPct val="115000"/>
              </a:lnSpc>
              <a:buFont typeface="Wingdings 2" panose="05020102010507070707" pitchFamily="18" charset="2"/>
              <a:buChar char=""/>
            </a:pPr>
            <a:r>
              <a:rPr lang="fr-CA" sz="5000" dirty="0"/>
              <a:t>Par quels </a:t>
            </a:r>
            <a:r>
              <a:rPr lang="fr-CA" sz="5000" b="1" dirty="0"/>
              <a:t>exercices préparatoires </a:t>
            </a:r>
            <a:r>
              <a:rPr lang="fr-CA" sz="5000" dirty="0"/>
              <a:t>mes étudiants ont-ils été en mesure de s’approprier ce contenu complexe</a:t>
            </a:r>
            <a:r>
              <a:rPr lang="fr-CA" sz="5000" dirty="0" smtClean="0"/>
              <a:t>?</a:t>
            </a:r>
            <a:endParaRPr lang="fr-CA" sz="5000" dirty="0"/>
          </a:p>
        </p:txBody>
      </p:sp>
      <p:sp>
        <p:nvSpPr>
          <p:cNvPr id="4" name="Titre 3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95356" y="99589"/>
            <a:ext cx="6340795" cy="1447800"/>
          </a:xfrm>
        </p:spPr>
        <p:txBody>
          <a:bodyPr>
            <a:noAutofit/>
          </a:bodyPr>
          <a:lstStyle/>
          <a:p>
            <a:pPr algn="r"/>
            <a:r>
              <a:rPr lang="fr-CA" sz="3200" b="1" dirty="0" smtClean="0"/>
              <a:t>Questions </a:t>
            </a:r>
            <a:r>
              <a:rPr lang="fr-CA" sz="3200" b="1" dirty="0"/>
              <a:t>de l’enseignant par rapport aux connaissances </a:t>
            </a:r>
            <a:r>
              <a:rPr lang="fr-CA" sz="3200" b="1" dirty="0" smtClean="0"/>
              <a:t>de l’étudiant </a:t>
            </a:r>
            <a:r>
              <a:rPr lang="fr-CA" sz="3200" b="1" dirty="0"/>
              <a:t>sur le </a:t>
            </a:r>
            <a:r>
              <a:rPr lang="fr-CA" sz="3200" b="1" dirty="0" smtClean="0"/>
              <a:t>contenu</a:t>
            </a:r>
            <a:endParaRPr lang="fr-CA" sz="3200" b="1" dirty="0"/>
          </a:p>
        </p:txBody>
      </p:sp>
      <p:sp>
        <p:nvSpPr>
          <p:cNvPr id="5" name="Triangle isocèle 4"/>
          <p:cNvSpPr/>
          <p:nvPr>
            <p:custDataLst>
              <p:tags r:id="rId3"/>
            </p:custDataLst>
          </p:nvPr>
        </p:nvSpPr>
        <p:spPr>
          <a:xfrm>
            <a:off x="971600" y="2780928"/>
            <a:ext cx="2015678" cy="1440160"/>
          </a:xfrm>
          <a:prstGeom prst="triangle">
            <a:avLst>
              <a:gd name="adj" fmla="val 49693"/>
            </a:avLst>
          </a:prstGeom>
          <a:ln w="38100">
            <a:solidFill>
              <a:srgbClr val="287ABF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CA"/>
          </a:p>
        </p:txBody>
      </p:sp>
      <p:sp>
        <p:nvSpPr>
          <p:cNvPr id="6" name="ZoneTexte 5"/>
          <p:cNvSpPr txBox="1"/>
          <p:nvPr>
            <p:custDataLst>
              <p:tags r:id="rId4"/>
            </p:custDataLst>
          </p:nvPr>
        </p:nvSpPr>
        <p:spPr>
          <a:xfrm>
            <a:off x="1688681" y="2264357"/>
            <a:ext cx="779381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CA" sz="1600" dirty="0" smtClean="0">
                <a:latin typeface="+mn-lt"/>
              </a:rPr>
              <a:t>Savoir</a:t>
            </a:r>
            <a:endParaRPr lang="fr-CA" sz="1600" dirty="0">
              <a:latin typeface="+mn-lt"/>
            </a:endParaRPr>
          </a:p>
        </p:txBody>
      </p:sp>
      <p:sp>
        <p:nvSpPr>
          <p:cNvPr id="7" name="ZoneTexte 6"/>
          <p:cNvSpPr txBox="1"/>
          <p:nvPr>
            <p:custDataLst>
              <p:tags r:id="rId5"/>
            </p:custDataLst>
          </p:nvPr>
        </p:nvSpPr>
        <p:spPr>
          <a:xfrm>
            <a:off x="99481" y="4291942"/>
            <a:ext cx="1271502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r"/>
            <a:r>
              <a:rPr lang="fr-CA" sz="1600" dirty="0" smtClean="0">
                <a:latin typeface="+mn-lt"/>
              </a:rPr>
              <a:t>Enseignant</a:t>
            </a:r>
            <a:endParaRPr lang="fr-CA" sz="1600" dirty="0">
              <a:latin typeface="+mn-lt"/>
            </a:endParaRPr>
          </a:p>
        </p:txBody>
      </p:sp>
      <p:sp>
        <p:nvSpPr>
          <p:cNvPr id="8" name="ZoneTexte 7"/>
          <p:cNvSpPr txBox="1"/>
          <p:nvPr>
            <p:custDataLst>
              <p:tags r:id="rId6"/>
            </p:custDataLst>
          </p:nvPr>
        </p:nvSpPr>
        <p:spPr>
          <a:xfrm>
            <a:off x="2555776" y="4275117"/>
            <a:ext cx="1269899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CA" sz="1600" dirty="0" smtClean="0">
                <a:latin typeface="+mn-lt"/>
              </a:rPr>
              <a:t>Apprenant</a:t>
            </a:r>
            <a:endParaRPr lang="fr-CA" sz="1600" dirty="0">
              <a:latin typeface="+mn-lt"/>
            </a:endParaRPr>
          </a:p>
        </p:txBody>
      </p:sp>
      <p:sp>
        <p:nvSpPr>
          <p:cNvPr id="3" name="Double flèche verticale 2"/>
          <p:cNvSpPr/>
          <p:nvPr>
            <p:custDataLst>
              <p:tags r:id="rId7"/>
            </p:custDataLst>
          </p:nvPr>
        </p:nvSpPr>
        <p:spPr>
          <a:xfrm rot="19456323">
            <a:off x="2678419" y="2659140"/>
            <a:ext cx="311234" cy="1666887"/>
          </a:xfrm>
          <a:prstGeom prst="up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3513977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  <p:custDataLst>
              <p:tags r:id="rId1"/>
            </p:custDataLst>
          </p:nvPr>
        </p:nvSpPr>
        <p:spPr>
          <a:xfrm>
            <a:off x="4067944" y="1700808"/>
            <a:ext cx="4464496" cy="4441939"/>
          </a:xfrm>
        </p:spPr>
        <p:txBody>
          <a:bodyPr>
            <a:normAutofit lnSpcReduction="10000"/>
          </a:bodyPr>
          <a:lstStyle/>
          <a:p>
            <a:pPr marL="0" indent="0" algn="just">
              <a:buNone/>
            </a:pPr>
            <a:endParaRPr lang="fr-CA" dirty="0" smtClean="0"/>
          </a:p>
          <a:p>
            <a:pPr>
              <a:lnSpc>
                <a:spcPct val="115000"/>
              </a:lnSpc>
              <a:buFont typeface="Wingdings 2" panose="05020102010507070707" pitchFamily="18" charset="2"/>
              <a:buChar char=""/>
            </a:pPr>
            <a:r>
              <a:rPr lang="fr-CA" dirty="0">
                <a:cs typeface="Arial" panose="020B0604020202020204" pitchFamily="34" charset="0"/>
              </a:rPr>
              <a:t>Est-ce que </a:t>
            </a:r>
            <a:r>
              <a:rPr lang="fr-CA" b="1" dirty="0">
                <a:cs typeface="Arial" panose="020B0604020202020204" pitchFamily="34" charset="0"/>
              </a:rPr>
              <a:t>la perception </a:t>
            </a:r>
            <a:r>
              <a:rPr lang="fr-CA" dirty="0">
                <a:cs typeface="Arial" panose="020B0604020202020204" pitchFamily="34" charset="0"/>
              </a:rPr>
              <a:t>de l’étudiant de la complexité du contenu et des moyens pour </a:t>
            </a:r>
            <a:r>
              <a:rPr lang="fr-CA" dirty="0" smtClean="0">
                <a:cs typeface="Arial" panose="020B0604020202020204" pitchFamily="34" charset="0"/>
              </a:rPr>
              <a:t>se l’approprier est </a:t>
            </a:r>
            <a:r>
              <a:rPr lang="fr-CA" dirty="0">
                <a:cs typeface="Arial" panose="020B0604020202020204" pitchFamily="34" charset="0"/>
              </a:rPr>
              <a:t>la même que la mienne?</a:t>
            </a:r>
            <a:r>
              <a:rPr lang="fr-CA" dirty="0">
                <a:ea typeface="Times New Roman"/>
                <a:cs typeface="Arial" panose="020B0604020202020204" pitchFamily="34" charset="0"/>
              </a:rPr>
              <a:t> </a:t>
            </a:r>
          </a:p>
          <a:p>
            <a:pPr>
              <a:lnSpc>
                <a:spcPct val="115000"/>
              </a:lnSpc>
              <a:buFont typeface="Wingdings 2" panose="05020102010507070707" pitchFamily="18" charset="2"/>
              <a:buChar char=""/>
            </a:pPr>
            <a:r>
              <a:rPr lang="fr-CA" dirty="0" smtClean="0">
                <a:ea typeface="Times New Roman"/>
                <a:cs typeface="Arial" panose="020B0604020202020204" pitchFamily="34" charset="0"/>
              </a:rPr>
              <a:t>Le </a:t>
            </a:r>
            <a:r>
              <a:rPr lang="fr-CA" b="1" dirty="0">
                <a:ea typeface="Times New Roman"/>
                <a:cs typeface="Arial" panose="020B0604020202020204" pitchFamily="34" charset="0"/>
              </a:rPr>
              <a:t>processus intellectuel </a:t>
            </a:r>
            <a:r>
              <a:rPr lang="fr-CA" dirty="0">
                <a:ea typeface="Times New Roman"/>
                <a:cs typeface="Arial" panose="020B0604020202020204" pitchFamily="34" charset="0"/>
              </a:rPr>
              <a:t>à mobiliser est-il perçu de la même manière par l’enseignant et l’étudiant? </a:t>
            </a:r>
            <a:endParaRPr lang="fr-CA" b="1" dirty="0"/>
          </a:p>
          <a:p>
            <a:pPr marL="0" indent="0" algn="just">
              <a:buNone/>
            </a:pPr>
            <a:endParaRPr lang="fr-CA" b="1" dirty="0"/>
          </a:p>
          <a:p>
            <a:pPr marL="0" indent="0" algn="just">
              <a:buNone/>
            </a:pPr>
            <a:endParaRPr lang="fr-CA" dirty="0">
              <a:latin typeface="Times New Roman"/>
              <a:ea typeface="Times New Roman"/>
              <a:cs typeface="Times New Roman"/>
            </a:endParaRPr>
          </a:p>
          <a:p>
            <a:pPr algn="just"/>
            <a:endParaRPr lang="fr-CA" dirty="0"/>
          </a:p>
        </p:txBody>
      </p:sp>
      <p:sp>
        <p:nvSpPr>
          <p:cNvPr id="4" name="Titre 3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>
            <a:noAutofit/>
          </a:bodyPr>
          <a:lstStyle/>
          <a:p>
            <a:pPr algn="r"/>
            <a:r>
              <a:rPr lang="fr-CA" sz="3200" b="1" dirty="0" smtClean="0"/>
              <a:t>Questions de l’enseignant sur les perceptions du sens </a:t>
            </a:r>
            <a:br>
              <a:rPr lang="fr-CA" sz="3200" b="1" dirty="0" smtClean="0"/>
            </a:br>
            <a:r>
              <a:rPr lang="fr-CA" sz="3200" b="1" dirty="0" smtClean="0"/>
              <a:t>donné </a:t>
            </a:r>
            <a:r>
              <a:rPr lang="fr-CA" sz="3200" b="1" dirty="0"/>
              <a:t>à </a:t>
            </a:r>
            <a:r>
              <a:rPr lang="fr-CA" sz="3200" b="1" dirty="0" smtClean="0"/>
              <a:t>l’erreur</a:t>
            </a:r>
            <a:endParaRPr lang="fr-CA" sz="3200" b="1" dirty="0"/>
          </a:p>
        </p:txBody>
      </p:sp>
      <p:sp>
        <p:nvSpPr>
          <p:cNvPr id="5" name="Triangle isocèle 4"/>
          <p:cNvSpPr/>
          <p:nvPr>
            <p:custDataLst>
              <p:tags r:id="rId3"/>
            </p:custDataLst>
          </p:nvPr>
        </p:nvSpPr>
        <p:spPr>
          <a:xfrm>
            <a:off x="971600" y="2780928"/>
            <a:ext cx="2015678" cy="1440160"/>
          </a:xfrm>
          <a:prstGeom prst="triangle">
            <a:avLst>
              <a:gd name="adj" fmla="val 49693"/>
            </a:avLst>
          </a:prstGeom>
          <a:ln w="38100">
            <a:solidFill>
              <a:srgbClr val="287ABF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CA"/>
          </a:p>
        </p:txBody>
      </p:sp>
      <p:sp>
        <p:nvSpPr>
          <p:cNvPr id="6" name="ZoneTexte 5"/>
          <p:cNvSpPr txBox="1"/>
          <p:nvPr>
            <p:custDataLst>
              <p:tags r:id="rId4"/>
            </p:custDataLst>
          </p:nvPr>
        </p:nvSpPr>
        <p:spPr>
          <a:xfrm>
            <a:off x="1688681" y="2264357"/>
            <a:ext cx="779381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CA" sz="1600" dirty="0" smtClean="0">
                <a:latin typeface="+mn-lt"/>
              </a:rPr>
              <a:t>Savoir</a:t>
            </a:r>
            <a:endParaRPr lang="fr-CA" sz="1600" dirty="0">
              <a:latin typeface="+mn-lt"/>
            </a:endParaRPr>
          </a:p>
        </p:txBody>
      </p:sp>
      <p:sp>
        <p:nvSpPr>
          <p:cNvPr id="7" name="ZoneTexte 6"/>
          <p:cNvSpPr txBox="1"/>
          <p:nvPr>
            <p:custDataLst>
              <p:tags r:id="rId5"/>
            </p:custDataLst>
          </p:nvPr>
        </p:nvSpPr>
        <p:spPr>
          <a:xfrm>
            <a:off x="99481" y="4291942"/>
            <a:ext cx="1271502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r"/>
            <a:r>
              <a:rPr lang="fr-CA" sz="1600" dirty="0" smtClean="0">
                <a:latin typeface="+mn-lt"/>
              </a:rPr>
              <a:t>Enseignant</a:t>
            </a:r>
            <a:endParaRPr lang="fr-CA" sz="1600" dirty="0">
              <a:latin typeface="+mn-lt"/>
            </a:endParaRPr>
          </a:p>
        </p:txBody>
      </p:sp>
      <p:sp>
        <p:nvSpPr>
          <p:cNvPr id="8" name="ZoneTexte 7"/>
          <p:cNvSpPr txBox="1"/>
          <p:nvPr>
            <p:custDataLst>
              <p:tags r:id="rId6"/>
            </p:custDataLst>
          </p:nvPr>
        </p:nvSpPr>
        <p:spPr>
          <a:xfrm>
            <a:off x="2555776" y="4275117"/>
            <a:ext cx="1269899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CA" sz="1600" dirty="0" smtClean="0">
                <a:latin typeface="+mn-lt"/>
              </a:rPr>
              <a:t>Apprenant</a:t>
            </a:r>
            <a:endParaRPr lang="fr-CA" sz="1600" dirty="0">
              <a:latin typeface="+mn-lt"/>
            </a:endParaRPr>
          </a:p>
        </p:txBody>
      </p:sp>
      <p:sp>
        <p:nvSpPr>
          <p:cNvPr id="3" name="Double flèche verticale 2"/>
          <p:cNvSpPr/>
          <p:nvPr>
            <p:custDataLst>
              <p:tags r:id="rId7"/>
            </p:custDataLst>
          </p:nvPr>
        </p:nvSpPr>
        <p:spPr>
          <a:xfrm rot="16200000">
            <a:off x="1828375" y="3939079"/>
            <a:ext cx="311234" cy="1666887"/>
          </a:xfrm>
          <a:prstGeom prst="up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2354270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  <p:custDataLst>
              <p:tags r:id="rId1"/>
            </p:custDataLst>
          </p:nvPr>
        </p:nvSpPr>
        <p:spPr>
          <a:xfrm>
            <a:off x="468313" y="1916113"/>
            <a:ext cx="8064127" cy="4210050"/>
          </a:xfrm>
        </p:spPr>
        <p:txBody>
          <a:bodyPr>
            <a:normAutofit/>
          </a:bodyPr>
          <a:lstStyle/>
          <a:p>
            <a:pPr algn="just">
              <a:buFont typeface="Wingdings 2" panose="05020102010507070707" pitchFamily="18" charset="2"/>
              <a:buChar char=""/>
            </a:pPr>
            <a:r>
              <a:rPr lang="fr-CA" dirty="0" smtClean="0"/>
              <a:t>Votre inscription à l’atelier témoigne de votre intérêt pour </a:t>
            </a:r>
            <a:r>
              <a:rPr lang="fr-CA" b="1" dirty="0" smtClean="0"/>
              <a:t>l’évaluation, l’apprentissage </a:t>
            </a:r>
            <a:r>
              <a:rPr lang="fr-CA" dirty="0" smtClean="0"/>
              <a:t>et le rôle joué par l’erreur dans ces processus.</a:t>
            </a:r>
          </a:p>
          <a:p>
            <a:pPr algn="just">
              <a:buFont typeface="Wingdings 2" panose="05020102010507070707" pitchFamily="18" charset="2"/>
              <a:buChar char=""/>
            </a:pPr>
            <a:r>
              <a:rPr lang="fr-CA" dirty="0" smtClean="0"/>
              <a:t>Pourquoi </a:t>
            </a:r>
            <a:r>
              <a:rPr lang="fr-CA" b="1" dirty="0" smtClean="0"/>
              <a:t>les erreurs des étudiants </a:t>
            </a:r>
            <a:r>
              <a:rPr lang="fr-CA" dirty="0" smtClean="0"/>
              <a:t>nous préoccupent-elles?</a:t>
            </a:r>
            <a:endParaRPr lang="fr-CA" dirty="0"/>
          </a:p>
          <a:p>
            <a:pPr algn="just">
              <a:buFont typeface="Wingdings 2" panose="05020102010507070707" pitchFamily="18" charset="2"/>
              <a:buChar char=""/>
            </a:pPr>
            <a:r>
              <a:rPr lang="fr-CA" dirty="0" smtClean="0"/>
              <a:t>Nommez </a:t>
            </a:r>
            <a:r>
              <a:rPr lang="fr-CA" b="1" dirty="0" smtClean="0"/>
              <a:t>des erreurs que vous rencontrez </a:t>
            </a:r>
            <a:r>
              <a:rPr lang="fr-CA" dirty="0" smtClean="0"/>
              <a:t>et qui vous amènent à vous questionner.</a:t>
            </a:r>
            <a:endParaRPr lang="fr-CA" dirty="0"/>
          </a:p>
        </p:txBody>
      </p:sp>
      <p:sp>
        <p:nvSpPr>
          <p:cNvPr id="4" name="Titre 3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pPr algn="r"/>
            <a:r>
              <a:rPr lang="fr-CA" sz="3200" b="1" dirty="0" smtClean="0"/>
              <a:t>En quoi l’erreur soulève-t-elle </a:t>
            </a:r>
            <a:br>
              <a:rPr lang="fr-CA" sz="3200" b="1" dirty="0" smtClean="0"/>
            </a:br>
            <a:r>
              <a:rPr lang="fr-CA" sz="3200" b="1" dirty="0" smtClean="0"/>
              <a:t>votre intérêt?</a:t>
            </a:r>
            <a:endParaRPr lang="fr-CA" sz="3200" b="1" dirty="0"/>
          </a:p>
        </p:txBody>
      </p:sp>
      <p:pic>
        <p:nvPicPr>
          <p:cNvPr id="6" name="Image 5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6300192" y="4509120"/>
            <a:ext cx="1484784" cy="14847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8775774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  <p:custDataLst>
              <p:tags r:id="rId1"/>
            </p:custDataLst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fr-CA" dirty="0" smtClean="0"/>
              <a:t>Quelles questions  pourriez-vous poser concernant un contenu complexe que VOUS enseignez dans votre discipline?</a:t>
            </a:r>
            <a:endParaRPr lang="fr-CA" dirty="0"/>
          </a:p>
          <a:p>
            <a:pPr algn="just">
              <a:buFont typeface="Wingdings 2" panose="05020102010507070707" pitchFamily="18" charset="2"/>
              <a:buChar char=""/>
            </a:pPr>
            <a:r>
              <a:rPr lang="fr-CA" dirty="0"/>
              <a:t> </a:t>
            </a:r>
            <a:r>
              <a:rPr lang="fr-CA" dirty="0" smtClean="0"/>
              <a:t>sur </a:t>
            </a:r>
            <a:r>
              <a:rPr lang="fr-CA" b="1" dirty="0" smtClean="0"/>
              <a:t>vos </a:t>
            </a:r>
            <a:r>
              <a:rPr lang="fr-CA" b="1" dirty="0"/>
              <a:t>savoirs </a:t>
            </a:r>
            <a:r>
              <a:rPr lang="fr-CA" dirty="0"/>
              <a:t>concernant </a:t>
            </a:r>
            <a:r>
              <a:rPr lang="fr-CA" dirty="0" smtClean="0"/>
              <a:t>ce </a:t>
            </a:r>
            <a:r>
              <a:rPr lang="fr-CA" dirty="0"/>
              <a:t>contenu </a:t>
            </a:r>
            <a:r>
              <a:rPr lang="fr-CA" dirty="0" smtClean="0"/>
              <a:t>complexe,</a:t>
            </a:r>
            <a:endParaRPr lang="fr-CA" dirty="0"/>
          </a:p>
          <a:p>
            <a:pPr algn="just">
              <a:buFont typeface="Wingdings 2" panose="05020102010507070707" pitchFamily="18" charset="2"/>
              <a:buChar char=""/>
            </a:pPr>
            <a:r>
              <a:rPr lang="fr-CA" dirty="0"/>
              <a:t> </a:t>
            </a:r>
            <a:r>
              <a:rPr lang="fr-CA" dirty="0" smtClean="0"/>
              <a:t>sur </a:t>
            </a:r>
            <a:r>
              <a:rPr lang="fr-CA" b="1" dirty="0" smtClean="0"/>
              <a:t>les connaissances des </a:t>
            </a:r>
            <a:r>
              <a:rPr lang="fr-CA" b="1" dirty="0"/>
              <a:t>étudiants </a:t>
            </a:r>
            <a:r>
              <a:rPr lang="fr-CA" dirty="0"/>
              <a:t>concernant </a:t>
            </a:r>
            <a:r>
              <a:rPr lang="fr-CA" dirty="0" smtClean="0"/>
              <a:t>ce </a:t>
            </a:r>
            <a:r>
              <a:rPr lang="fr-CA" dirty="0"/>
              <a:t>contenu </a:t>
            </a:r>
            <a:r>
              <a:rPr lang="fr-CA" dirty="0" smtClean="0"/>
              <a:t> complexe,</a:t>
            </a:r>
            <a:endParaRPr lang="fr-CA" dirty="0"/>
          </a:p>
          <a:p>
            <a:pPr algn="just">
              <a:buFont typeface="Wingdings 2" panose="05020102010507070707" pitchFamily="18" charset="2"/>
              <a:buChar char=""/>
            </a:pPr>
            <a:r>
              <a:rPr lang="fr-CA" dirty="0"/>
              <a:t> </a:t>
            </a:r>
            <a:r>
              <a:rPr lang="fr-CA" dirty="0" smtClean="0"/>
              <a:t>sur </a:t>
            </a:r>
            <a:r>
              <a:rPr lang="fr-CA" b="1" dirty="0" smtClean="0"/>
              <a:t>vos </a:t>
            </a:r>
            <a:r>
              <a:rPr lang="fr-CA" b="1" dirty="0"/>
              <a:t>perceptions </a:t>
            </a:r>
            <a:r>
              <a:rPr lang="fr-CA" b="1" dirty="0" smtClean="0"/>
              <a:t>respectives (enseignant et étudiant) </a:t>
            </a:r>
            <a:r>
              <a:rPr lang="fr-CA" dirty="0" smtClean="0"/>
              <a:t>du </a:t>
            </a:r>
            <a:r>
              <a:rPr lang="fr-CA" dirty="0"/>
              <a:t>rôle de l’erreur </a:t>
            </a:r>
            <a:r>
              <a:rPr lang="fr-CA" dirty="0" smtClean="0"/>
              <a:t>dans l’apprentissage de ce contenu complexe.</a:t>
            </a:r>
            <a:endParaRPr lang="fr-CA" dirty="0"/>
          </a:p>
          <a:p>
            <a:pPr algn="just"/>
            <a:endParaRPr lang="fr-CA" b="1" dirty="0"/>
          </a:p>
          <a:p>
            <a:endParaRPr lang="fr-CA" dirty="0"/>
          </a:p>
        </p:txBody>
      </p:sp>
      <p:sp>
        <p:nvSpPr>
          <p:cNvPr id="3" name="Titre 2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468313" y="548680"/>
            <a:ext cx="5986463" cy="1447800"/>
          </a:xfrm>
        </p:spPr>
        <p:txBody>
          <a:bodyPr/>
          <a:lstStyle/>
          <a:p>
            <a:pPr algn="r"/>
            <a:r>
              <a:rPr lang="fr-CA" sz="3200" b="1" dirty="0" smtClean="0"/>
              <a:t>Pour aller plus loin… (doc 6)</a:t>
            </a:r>
            <a:endParaRPr lang="fr-CA" sz="3200" b="1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7820352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fr-CA" dirty="0" smtClean="0"/>
              <a:t>À la lumière de vos questionnements, quelles sont les </a:t>
            </a:r>
            <a:r>
              <a:rPr lang="fr-CA" b="1" dirty="0" smtClean="0"/>
              <a:t>stratégies </a:t>
            </a:r>
            <a:r>
              <a:rPr lang="fr-CA" dirty="0" smtClean="0"/>
              <a:t>que Dominique pourrait utiliser?</a:t>
            </a:r>
          </a:p>
          <a:p>
            <a:endParaRPr lang="fr-CA" dirty="0" smtClean="0"/>
          </a:p>
          <a:p>
            <a:r>
              <a:rPr lang="fr-CA" dirty="0" smtClean="0"/>
              <a:t>Lors </a:t>
            </a:r>
            <a:r>
              <a:rPr lang="fr-CA" dirty="0"/>
              <a:t>de vos prochains questionnements sur vos contenus complexes. </a:t>
            </a:r>
            <a:r>
              <a:rPr lang="fr-CA" dirty="0" smtClean="0"/>
              <a:t>Référez-vous aux </a:t>
            </a:r>
            <a:r>
              <a:rPr lang="fr-CA" b="1" dirty="0" smtClean="0"/>
              <a:t>suggestions de stratégies </a:t>
            </a:r>
            <a:r>
              <a:rPr lang="fr-CA" dirty="0" smtClean="0"/>
              <a:t>(doc 7).</a:t>
            </a:r>
          </a:p>
          <a:p>
            <a:endParaRPr lang="fr-CA" dirty="0" smtClean="0">
              <a:solidFill>
                <a:srgbClr val="FF0000"/>
              </a:solidFill>
            </a:endParaRPr>
          </a:p>
          <a:p>
            <a:r>
              <a:rPr lang="fr-CA" b="1" dirty="0" smtClean="0"/>
              <a:t>Choisissez des stratégies adaptées au type d’erreur à la suite de votre</a:t>
            </a:r>
            <a:r>
              <a:rPr lang="fr-CA" dirty="0" smtClean="0"/>
              <a:t> questionnements didactiques.</a:t>
            </a:r>
          </a:p>
        </p:txBody>
      </p:sp>
      <p:sp>
        <p:nvSpPr>
          <p:cNvPr id="3" name="Titre 2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0" y="115888"/>
            <a:ext cx="6443663" cy="1447800"/>
          </a:xfrm>
        </p:spPr>
        <p:txBody>
          <a:bodyPr/>
          <a:lstStyle/>
          <a:p>
            <a:pPr algn="r"/>
            <a:r>
              <a:rPr lang="fr-CA" sz="3200" b="1" dirty="0" smtClean="0"/>
              <a:t>Suggestions de pratiques adaptées au type d’erreur  (doc 7)</a:t>
            </a:r>
            <a:endParaRPr lang="fr-CA" sz="3200" b="1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305522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  <p:custDataLst>
              <p:tags r:id="rId1"/>
            </p:custDataLst>
          </p:nvPr>
        </p:nvSpPr>
        <p:spPr>
          <a:xfrm>
            <a:off x="498764" y="1772816"/>
            <a:ext cx="8207375" cy="4025152"/>
          </a:xfrm>
        </p:spPr>
        <p:txBody>
          <a:bodyPr/>
          <a:lstStyle/>
          <a:p>
            <a:pPr algn="just">
              <a:buFont typeface="Wingdings 2" panose="05020102010507070707" pitchFamily="18" charset="2"/>
              <a:buChar char=""/>
            </a:pPr>
            <a:r>
              <a:rPr lang="fr-CA" dirty="0"/>
              <a:t>Beaucoup de </a:t>
            </a:r>
            <a:r>
              <a:rPr lang="fr-CA" b="1" dirty="0"/>
              <a:t>temps et d’énergie </a:t>
            </a:r>
            <a:r>
              <a:rPr lang="fr-CA" dirty="0"/>
              <a:t>sont </a:t>
            </a:r>
            <a:r>
              <a:rPr lang="fr-CA" dirty="0" smtClean="0"/>
              <a:t>consentis </a:t>
            </a:r>
            <a:r>
              <a:rPr lang="fr-CA" dirty="0"/>
              <a:t>par les enseignants </a:t>
            </a:r>
            <a:r>
              <a:rPr lang="fr-CA" dirty="0" smtClean="0"/>
              <a:t>pour </a:t>
            </a:r>
            <a:r>
              <a:rPr lang="fr-CA" dirty="0"/>
              <a:t>amenuiser l’erreur.</a:t>
            </a:r>
          </a:p>
          <a:p>
            <a:pPr algn="just">
              <a:buFont typeface="Wingdings 2" panose="05020102010507070707" pitchFamily="18" charset="2"/>
              <a:buChar char=""/>
            </a:pPr>
            <a:r>
              <a:rPr lang="fr-CA" dirty="0" smtClean="0"/>
              <a:t>L’erreur </a:t>
            </a:r>
            <a:r>
              <a:rPr lang="fr-CA" dirty="0"/>
              <a:t>et sa cause sont </a:t>
            </a:r>
            <a:r>
              <a:rPr lang="fr-CA" dirty="0" smtClean="0"/>
              <a:t>souvent </a:t>
            </a:r>
            <a:r>
              <a:rPr lang="fr-CA" b="1" dirty="0" smtClean="0"/>
              <a:t>interprétées</a:t>
            </a:r>
            <a:r>
              <a:rPr lang="fr-CA" dirty="0" smtClean="0"/>
              <a:t> selon les savoirs d’expérience, sans pour autant être </a:t>
            </a:r>
            <a:r>
              <a:rPr lang="fr-CA" b="1" dirty="0" smtClean="0"/>
              <a:t>connues</a:t>
            </a:r>
            <a:r>
              <a:rPr lang="fr-CA" dirty="0" smtClean="0"/>
              <a:t>.</a:t>
            </a:r>
          </a:p>
          <a:p>
            <a:pPr algn="just">
              <a:buFont typeface="Wingdings 2" panose="05020102010507070707" pitchFamily="18" charset="2"/>
              <a:buChar char=""/>
            </a:pPr>
            <a:r>
              <a:rPr lang="fr-CA" dirty="0" smtClean="0"/>
              <a:t>Analyser l’erreur en profondeur avant de passer à l’action </a:t>
            </a:r>
            <a:r>
              <a:rPr lang="fr-CA" b="1" dirty="0" smtClean="0"/>
              <a:t>réduit le nombre d’essais-erreurs</a:t>
            </a:r>
            <a:r>
              <a:rPr lang="fr-CA" dirty="0" smtClean="0"/>
              <a:t>.</a:t>
            </a:r>
            <a:endParaRPr lang="fr-CA" dirty="0"/>
          </a:p>
          <a:p>
            <a:pPr algn="just">
              <a:buFont typeface="Wingdings 2" panose="05020102010507070707" pitchFamily="18" charset="2"/>
              <a:buChar char=""/>
            </a:pPr>
            <a:r>
              <a:rPr lang="fr-CA" dirty="0" smtClean="0"/>
              <a:t>Certaines </a:t>
            </a:r>
            <a:r>
              <a:rPr lang="fr-CA" dirty="0"/>
              <a:t>erreurs </a:t>
            </a:r>
            <a:r>
              <a:rPr lang="fr-CA" dirty="0" smtClean="0"/>
              <a:t>des étudiants méritent </a:t>
            </a:r>
            <a:r>
              <a:rPr lang="fr-CA" dirty="0"/>
              <a:t>qu’on leur accorde un </a:t>
            </a:r>
            <a:r>
              <a:rPr lang="fr-CA" b="1" dirty="0"/>
              <a:t>traitement spécifique</a:t>
            </a:r>
            <a:r>
              <a:rPr lang="fr-CA" dirty="0"/>
              <a:t>.</a:t>
            </a:r>
          </a:p>
          <a:p>
            <a:endParaRPr lang="fr-CA" dirty="0"/>
          </a:p>
        </p:txBody>
      </p:sp>
      <p:sp>
        <p:nvSpPr>
          <p:cNvPr id="3" name="Titre 2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pPr algn="r"/>
            <a:r>
              <a:rPr lang="fr-CA" sz="3200" b="1" dirty="0" smtClean="0"/>
              <a:t>Pourquoi se questionner sur ce qui peut causer l’erreur?</a:t>
            </a:r>
            <a:endParaRPr lang="fr-CA" sz="3200" b="1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4441865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  <p:custDataLst>
              <p:tags r:id="rId1"/>
            </p:custDataLst>
          </p:nvPr>
        </p:nvSpPr>
        <p:spPr>
          <a:xfrm>
            <a:off x="457200" y="1628800"/>
            <a:ext cx="8075239" cy="4320480"/>
          </a:xfrm>
        </p:spPr>
        <p:txBody>
          <a:bodyPr/>
          <a:lstStyle/>
          <a:p>
            <a:pPr marL="0" indent="0" algn="just">
              <a:spcBef>
                <a:spcPts val="0"/>
              </a:spcBef>
              <a:buNone/>
            </a:pPr>
            <a:r>
              <a:rPr lang="fr-CA" b="1" dirty="0"/>
              <a:t>L’évaluation formative est </a:t>
            </a:r>
            <a:r>
              <a:rPr lang="fr-CA" b="1" dirty="0" smtClean="0"/>
              <a:t>considérée </a:t>
            </a:r>
            <a:r>
              <a:rPr lang="fr-CA" b="1" dirty="0"/>
              <a:t>comme un antidote à </a:t>
            </a:r>
            <a:r>
              <a:rPr lang="fr-CA" b="1" dirty="0" smtClean="0"/>
              <a:t>l’erreur.</a:t>
            </a:r>
            <a:endParaRPr lang="fr-CA" b="1" dirty="0"/>
          </a:p>
          <a:p>
            <a:pPr algn="just">
              <a:buFont typeface="Wingdings 2" panose="05020102010507070707" pitchFamily="18" charset="2"/>
              <a:buChar char=""/>
            </a:pPr>
            <a:r>
              <a:rPr lang="fr-CA" dirty="0"/>
              <a:t>L’évaluation formative permet </a:t>
            </a:r>
            <a:r>
              <a:rPr lang="fr-CA" dirty="0" smtClean="0"/>
              <a:t>à l’enseignant et aux étudiants de </a:t>
            </a:r>
            <a:r>
              <a:rPr lang="fr-CA" b="1" dirty="0" smtClean="0"/>
              <a:t>déceler l’erreur</a:t>
            </a:r>
            <a:r>
              <a:rPr lang="fr-CA" dirty="0" smtClean="0"/>
              <a:t>. </a:t>
            </a:r>
          </a:p>
          <a:p>
            <a:pPr algn="just">
              <a:buFont typeface="Wingdings 2" panose="05020102010507070707" pitchFamily="18" charset="2"/>
              <a:buChar char=""/>
            </a:pPr>
            <a:r>
              <a:rPr lang="fr-CA" dirty="0" smtClean="0"/>
              <a:t>Elle permet </a:t>
            </a:r>
            <a:r>
              <a:rPr lang="fr-CA" dirty="0"/>
              <a:t>aux étudiants </a:t>
            </a:r>
            <a:r>
              <a:rPr lang="fr-CA" dirty="0" smtClean="0"/>
              <a:t>de corriger leurs erreurs et </a:t>
            </a:r>
            <a:r>
              <a:rPr lang="fr-CA" dirty="0"/>
              <a:t>de </a:t>
            </a:r>
            <a:r>
              <a:rPr lang="fr-CA" b="1" dirty="0"/>
              <a:t>développer une assurance </a:t>
            </a:r>
            <a:r>
              <a:rPr lang="fr-CA" dirty="0"/>
              <a:t>face à leurs apprentissages</a:t>
            </a:r>
            <a:r>
              <a:rPr lang="fr-CA" dirty="0" smtClean="0"/>
              <a:t>.</a:t>
            </a:r>
            <a:endParaRPr lang="fr-CA" b="1" dirty="0" smtClean="0"/>
          </a:p>
          <a:p>
            <a:pPr marL="0" indent="0" algn="just">
              <a:spcBef>
                <a:spcPts val="0"/>
              </a:spcBef>
              <a:buNone/>
            </a:pPr>
            <a:r>
              <a:rPr lang="fr-CA" b="1" dirty="0" smtClean="0"/>
              <a:t>Se questionner permet à l’enseignant… </a:t>
            </a:r>
            <a:endParaRPr lang="fr-CA" b="1" dirty="0"/>
          </a:p>
          <a:p>
            <a:pPr algn="just">
              <a:buFont typeface="Wingdings 2" panose="05020102010507070707" pitchFamily="18" charset="2"/>
              <a:buChar char=""/>
            </a:pPr>
            <a:r>
              <a:rPr lang="fr-CA" dirty="0"/>
              <a:t>d</a:t>
            </a:r>
            <a:r>
              <a:rPr lang="fr-CA" dirty="0" smtClean="0"/>
              <a:t>e </a:t>
            </a:r>
            <a:r>
              <a:rPr lang="fr-CA" dirty="0"/>
              <a:t>développer </a:t>
            </a:r>
            <a:r>
              <a:rPr lang="fr-CA" b="1" dirty="0"/>
              <a:t>une </a:t>
            </a:r>
            <a:r>
              <a:rPr lang="fr-CA" b="1" dirty="0" smtClean="0"/>
              <a:t>CONFIANCE accrue </a:t>
            </a:r>
            <a:r>
              <a:rPr lang="fr-CA" dirty="0" smtClean="0"/>
              <a:t>en ses  stratégies d’évaluation formative et sommative, et facilite le choix des pratiques adaptées à l’erreur.</a:t>
            </a:r>
            <a:endParaRPr lang="fr-CA" dirty="0"/>
          </a:p>
        </p:txBody>
      </p:sp>
      <p:sp>
        <p:nvSpPr>
          <p:cNvPr id="3" name="Titre 2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pPr algn="r"/>
            <a:r>
              <a:rPr lang="fr-CA" sz="3200" b="1" dirty="0" smtClean="0"/>
              <a:t>Une pratique à privilégier…</a:t>
            </a:r>
            <a:endParaRPr lang="fr-CA" sz="3200" b="1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2396214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  <p:custDataLst>
              <p:tags r:id="rId1"/>
            </p:custDataLst>
          </p:nvPr>
        </p:nvSpPr>
        <p:spPr>
          <a:xfrm>
            <a:off x="468313" y="1916113"/>
            <a:ext cx="8064127" cy="4210050"/>
          </a:xfrm>
        </p:spPr>
        <p:txBody>
          <a:bodyPr/>
          <a:lstStyle/>
          <a:p>
            <a:pPr marL="0" indent="0" algn="just">
              <a:buNone/>
            </a:pPr>
            <a:endParaRPr lang="fr-CA" dirty="0" smtClean="0"/>
          </a:p>
          <a:p>
            <a:pPr marL="0" indent="0" algn="just">
              <a:buNone/>
            </a:pPr>
            <a:endParaRPr lang="fr-CA" dirty="0"/>
          </a:p>
          <a:p>
            <a:pPr marL="0" indent="0" algn="just">
              <a:buNone/>
            </a:pPr>
            <a:endParaRPr lang="fr-CA" dirty="0" smtClean="0"/>
          </a:p>
          <a:p>
            <a:pPr marL="0" indent="0" algn="just">
              <a:buNone/>
            </a:pPr>
            <a:r>
              <a:rPr lang="fr-CA" dirty="0" smtClean="0"/>
              <a:t>Une </a:t>
            </a:r>
            <a:r>
              <a:rPr lang="fr-CA" b="1" dirty="0" smtClean="0"/>
              <a:t>responsabilisation</a:t>
            </a:r>
            <a:r>
              <a:rPr lang="fr-CA" dirty="0" smtClean="0"/>
              <a:t> des étudiants qui comprennent bien </a:t>
            </a:r>
            <a:r>
              <a:rPr lang="fr-CA" dirty="0"/>
              <a:t>davantage, </a:t>
            </a:r>
            <a:r>
              <a:rPr lang="fr-CA" dirty="0" smtClean="0"/>
              <a:t>eux aussi, ce </a:t>
            </a:r>
            <a:r>
              <a:rPr lang="fr-CA" dirty="0"/>
              <a:t>qui les a </a:t>
            </a:r>
            <a:r>
              <a:rPr lang="fr-CA" dirty="0" smtClean="0"/>
              <a:t>conduits </a:t>
            </a:r>
            <a:r>
              <a:rPr lang="fr-CA" dirty="0"/>
              <a:t>à l’erreur. </a:t>
            </a:r>
          </a:p>
          <a:p>
            <a:pPr marL="0" indent="0" algn="just">
              <a:buNone/>
            </a:pPr>
            <a:endParaRPr lang="fr-CA" dirty="0"/>
          </a:p>
        </p:txBody>
      </p:sp>
      <p:sp>
        <p:nvSpPr>
          <p:cNvPr id="3" name="Titre 2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pPr algn="r"/>
            <a:r>
              <a:rPr lang="fr-CA" sz="3200" b="1" dirty="0" smtClean="0"/>
              <a:t>En plus de susciter…</a:t>
            </a:r>
            <a:endParaRPr lang="fr-CA" sz="3200" b="1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2166519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  <p:custDataLst>
              <p:tags r:id="rId1"/>
            </p:custDataLst>
          </p:nvPr>
        </p:nvSpPr>
        <p:spPr>
          <a:xfrm>
            <a:off x="559678" y="2196653"/>
            <a:ext cx="8024646" cy="3688841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fr-CA" sz="3600" dirty="0" smtClean="0"/>
              <a:t>« j’ai tellement appris </a:t>
            </a:r>
          </a:p>
          <a:p>
            <a:pPr marL="0" indent="0" algn="ctr">
              <a:buNone/>
            </a:pPr>
            <a:r>
              <a:rPr lang="fr-CA" sz="3600" dirty="0" smtClean="0"/>
              <a:t>de mes erreurs </a:t>
            </a:r>
          </a:p>
          <a:p>
            <a:pPr marL="0" indent="0" algn="ctr">
              <a:buNone/>
            </a:pPr>
            <a:r>
              <a:rPr lang="fr-CA" sz="3600" dirty="0" smtClean="0"/>
              <a:t>que j’envisage d’en faire </a:t>
            </a:r>
          </a:p>
          <a:p>
            <a:pPr marL="0" indent="0" algn="ctr">
              <a:buNone/>
            </a:pPr>
            <a:r>
              <a:rPr lang="fr-CA" sz="3600" dirty="0" smtClean="0"/>
              <a:t>encore quelques-unes! »</a:t>
            </a:r>
            <a:endParaRPr lang="fr-CA" sz="3600" dirty="0"/>
          </a:p>
        </p:txBody>
      </p:sp>
      <p:sp>
        <p:nvSpPr>
          <p:cNvPr id="4" name="Titre 3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-2124744" y="116632"/>
            <a:ext cx="8640960" cy="1715352"/>
          </a:xfrm>
        </p:spPr>
        <p:txBody>
          <a:bodyPr>
            <a:normAutofit/>
          </a:bodyPr>
          <a:lstStyle/>
          <a:p>
            <a:pPr algn="r"/>
            <a:r>
              <a:rPr lang="fr-CA" sz="3200" b="1" dirty="0" smtClean="0"/>
              <a:t>Souhaitons que les étudiants </a:t>
            </a:r>
            <a:br>
              <a:rPr lang="fr-CA" sz="3200" b="1" dirty="0" smtClean="0"/>
            </a:br>
            <a:r>
              <a:rPr lang="fr-CA" sz="3200" b="1" dirty="0" smtClean="0"/>
              <a:t>nous disent plus souvent…</a:t>
            </a:r>
            <a:endParaRPr lang="fr-CA" sz="3200" b="1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787710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  <p:custDataLst>
              <p:tags r:id="rId1"/>
            </p:custDataLst>
          </p:nvPr>
        </p:nvSpPr>
        <p:spPr>
          <a:xfrm>
            <a:off x="872067" y="2132856"/>
            <a:ext cx="7408333" cy="399330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fr-CA" sz="3600" dirty="0" smtClean="0"/>
          </a:p>
          <a:p>
            <a:pPr marL="0" indent="0" algn="ctr">
              <a:buNone/>
            </a:pPr>
            <a:r>
              <a:rPr lang="fr-CA" sz="3600" dirty="0" smtClean="0"/>
              <a:t>un outil pour mieux se questionner, enseigner et faire apprendre.</a:t>
            </a:r>
            <a:endParaRPr lang="fr-CA" sz="3600" dirty="0"/>
          </a:p>
        </p:txBody>
      </p:sp>
      <p:sp>
        <p:nvSpPr>
          <p:cNvPr id="4" name="Titre 3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-1692696" y="-13997"/>
            <a:ext cx="8229600" cy="1434488"/>
          </a:xfrm>
        </p:spPr>
        <p:txBody>
          <a:bodyPr>
            <a:noAutofit/>
          </a:bodyPr>
          <a:lstStyle/>
          <a:p>
            <a:pPr algn="r"/>
            <a:r>
              <a:rPr lang="fr-CA" sz="3200" b="1" dirty="0" smtClean="0"/>
              <a:t>Et que pour les enseignants, </a:t>
            </a:r>
            <a:br>
              <a:rPr lang="fr-CA" sz="3200" b="1" dirty="0" smtClean="0"/>
            </a:br>
            <a:r>
              <a:rPr lang="fr-CA" sz="3200" b="1" dirty="0" smtClean="0"/>
              <a:t>les erreurs des étudiants </a:t>
            </a:r>
            <a:br>
              <a:rPr lang="fr-CA" sz="3200" b="1" dirty="0" smtClean="0"/>
            </a:br>
            <a:r>
              <a:rPr lang="fr-CA" sz="3200" b="1" dirty="0" smtClean="0"/>
              <a:t>soient …</a:t>
            </a:r>
            <a:endParaRPr lang="fr-CA" sz="3200" b="1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631077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  <p:custDataLst>
              <p:tags r:id="rId1"/>
            </p:custDataLst>
          </p:nvPr>
        </p:nvSpPr>
        <p:spPr>
          <a:xfrm>
            <a:off x="683568" y="1844824"/>
            <a:ext cx="8136903" cy="4281339"/>
          </a:xfrm>
          <a:ln>
            <a:solidFill>
              <a:schemeClr val="bg1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>
              <a:buNone/>
            </a:pPr>
            <a:endParaRPr lang="fr-CA" sz="3600" dirty="0" smtClean="0"/>
          </a:p>
          <a:p>
            <a:pPr marL="0" indent="0" algn="ctr">
              <a:buNone/>
            </a:pPr>
            <a:r>
              <a:rPr lang="fr-CA" sz="3600" dirty="0" smtClean="0"/>
              <a:t>Avez-vous des questions?</a:t>
            </a:r>
          </a:p>
          <a:p>
            <a:pPr marL="0" indent="0" algn="ctr">
              <a:buNone/>
            </a:pPr>
            <a:endParaRPr lang="fr-CA" sz="3600" dirty="0" smtClean="0"/>
          </a:p>
          <a:p>
            <a:pPr marL="0" indent="0" algn="ctr">
              <a:buNone/>
            </a:pPr>
            <a:r>
              <a:rPr lang="fr-CA" sz="3600" dirty="0" smtClean="0"/>
              <a:t>Avec quoi repartez-vous?</a:t>
            </a:r>
            <a:endParaRPr lang="fr-CA" sz="3600" dirty="0"/>
          </a:p>
          <a:p>
            <a:pPr marL="0" indent="0">
              <a:buNone/>
            </a:pPr>
            <a:endParaRPr lang="fr-CA" sz="3600" dirty="0"/>
          </a:p>
        </p:txBody>
      </p:sp>
      <p:sp>
        <p:nvSpPr>
          <p:cNvPr id="4" name="Titre 3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>
            <a:normAutofit/>
          </a:bodyPr>
          <a:lstStyle/>
          <a:p>
            <a:pPr algn="r"/>
            <a:r>
              <a:rPr lang="fr-CA" sz="3200" b="1" dirty="0" smtClean="0"/>
              <a:t>Questions et commentaires</a:t>
            </a:r>
            <a:endParaRPr lang="fr-CA" sz="3200" b="1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397106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  <p:custDataLst>
              <p:tags r:id="rId1"/>
            </p:custDataLst>
          </p:nvPr>
        </p:nvSpPr>
        <p:spPr/>
        <p:txBody>
          <a:bodyPr/>
          <a:lstStyle/>
          <a:p>
            <a:endParaRPr lang="fr-CA" dirty="0"/>
          </a:p>
          <a:p>
            <a:pPr marL="0" indent="0">
              <a:buNone/>
            </a:pPr>
            <a:endParaRPr lang="fr-CA" dirty="0"/>
          </a:p>
        </p:txBody>
      </p:sp>
      <p:sp>
        <p:nvSpPr>
          <p:cNvPr id="4" name="Titre 3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pPr algn="r"/>
            <a:r>
              <a:rPr lang="fr-CA" sz="3200" b="1" dirty="0" smtClean="0"/>
              <a:t>Merci de votre participation</a:t>
            </a:r>
            <a:endParaRPr lang="fr-CA" sz="3200" b="1" dirty="0"/>
          </a:p>
        </p:txBody>
      </p:sp>
      <p:sp>
        <p:nvSpPr>
          <p:cNvPr id="5" name="Rectangle 4"/>
          <p:cNvSpPr/>
          <p:nvPr>
            <p:custDataLst>
              <p:tags r:id="rId3"/>
            </p:custDataLst>
          </p:nvPr>
        </p:nvSpPr>
        <p:spPr>
          <a:xfrm>
            <a:off x="1187625" y="2420888"/>
            <a:ext cx="6264696" cy="38472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CA" sz="3200" b="1" dirty="0">
                <a:latin typeface="+mn-lt"/>
              </a:rPr>
              <a:t>Merci de compléter l’évaluation de </a:t>
            </a:r>
            <a:r>
              <a:rPr lang="fr-CA" sz="3200" b="1" dirty="0" smtClean="0">
                <a:latin typeface="+mn-lt"/>
              </a:rPr>
              <a:t>l’atelier</a:t>
            </a:r>
          </a:p>
          <a:p>
            <a:pPr algn="ctr"/>
            <a:endParaRPr lang="fr-CA" b="1" dirty="0" smtClean="0">
              <a:latin typeface="+mn-lt"/>
            </a:endParaRPr>
          </a:p>
          <a:p>
            <a:pPr algn="just"/>
            <a:r>
              <a:rPr lang="fr-CA" dirty="0" smtClean="0">
                <a:latin typeface="+mn-lt"/>
              </a:rPr>
              <a:t>Pour joindre l’auteure de la recherche à la base de l’atelier, communiquez avec Manon </a:t>
            </a:r>
            <a:r>
              <a:rPr lang="fr-CA" dirty="0">
                <a:latin typeface="+mn-lt"/>
              </a:rPr>
              <a:t>Brière </a:t>
            </a:r>
            <a:r>
              <a:rPr lang="fr-CA" dirty="0" smtClean="0">
                <a:latin typeface="+mn-lt"/>
              </a:rPr>
              <a:t>: </a:t>
            </a:r>
            <a:r>
              <a:rPr lang="fr-CA" dirty="0" smtClean="0">
                <a:latin typeface="+mn-lt"/>
                <a:hlinkClick r:id="rId5"/>
              </a:rPr>
              <a:t>Manon.Briere@collegeahuntsic.qc.ca</a:t>
            </a:r>
            <a:r>
              <a:rPr lang="fr-CA" dirty="0" smtClean="0">
                <a:latin typeface="+mn-lt"/>
              </a:rPr>
              <a:t> </a:t>
            </a:r>
          </a:p>
          <a:p>
            <a:pPr algn="just"/>
            <a:endParaRPr lang="fr-CA" dirty="0">
              <a:latin typeface="+mn-lt"/>
            </a:endParaRPr>
          </a:p>
          <a:p>
            <a:pPr algn="just"/>
            <a:r>
              <a:rPr lang="fr-CA" dirty="0">
                <a:latin typeface="+mn-lt"/>
              </a:rPr>
              <a:t>Pour joindre le Groupe de travail sur la didactique de PERFORMA, </a:t>
            </a:r>
            <a:r>
              <a:rPr lang="fr-CA" dirty="0" smtClean="0">
                <a:latin typeface="+mn-lt"/>
              </a:rPr>
              <a:t>communiquez </a:t>
            </a:r>
            <a:r>
              <a:rPr lang="fr-CA" dirty="0">
                <a:latin typeface="+mn-lt"/>
              </a:rPr>
              <a:t>avec l’animatrice :</a:t>
            </a:r>
            <a:r>
              <a:rPr lang="fr-CA" dirty="0" smtClean="0">
                <a:latin typeface="+mn-lt"/>
              </a:rPr>
              <a:t>  </a:t>
            </a:r>
            <a:r>
              <a:rPr lang="fr-CA" dirty="0"/>
              <a:t/>
            </a:r>
            <a:br>
              <a:rPr lang="fr-CA" dirty="0"/>
            </a:br>
            <a:r>
              <a:rPr lang="fr-CA" dirty="0" smtClean="0">
                <a:latin typeface="+mn-lt"/>
                <a:hlinkClick r:id="rId6" tooltip="Opens window for sending email"/>
              </a:rPr>
              <a:t>annie-claude.prudhomme@cegep-rimouski.qc.ca</a:t>
            </a:r>
            <a:r>
              <a:rPr lang="fr-CA" dirty="0" smtClean="0">
                <a:latin typeface="+mn-lt"/>
              </a:rPr>
              <a:t> </a:t>
            </a:r>
            <a:endParaRPr lang="fr-CA" dirty="0">
              <a:latin typeface="+mn-lt"/>
            </a:endParaRPr>
          </a:p>
          <a:p>
            <a:pPr algn="just"/>
            <a:endParaRPr lang="fr-CA" dirty="0">
              <a:latin typeface="+mn-lt"/>
            </a:endParaRPr>
          </a:p>
          <a:p>
            <a:endParaRPr lang="fr-CA" b="1" i="1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553613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  <p:custDataLst>
              <p:tags r:id="rId1"/>
            </p:custDataLst>
          </p:nvPr>
        </p:nvSpPr>
        <p:spPr>
          <a:xfrm>
            <a:off x="468313" y="1484784"/>
            <a:ext cx="8207375" cy="4641379"/>
          </a:xfrm>
        </p:spPr>
        <p:txBody>
          <a:bodyPr/>
          <a:lstStyle/>
          <a:p>
            <a:pPr>
              <a:buNone/>
            </a:pPr>
            <a:endParaRPr lang="fr-CA" sz="1600" dirty="0" smtClean="0">
              <a:solidFill>
                <a:srgbClr val="E36D26"/>
              </a:solidFill>
              <a:latin typeface="Arial" charset="0"/>
              <a:cs typeface="Arial" charset="0"/>
            </a:endParaRPr>
          </a:p>
          <a:p>
            <a:pPr>
              <a:buNone/>
            </a:pPr>
            <a:endParaRPr lang="fr-CA" sz="1600" dirty="0">
              <a:solidFill>
                <a:srgbClr val="E36D26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Titre 3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pPr algn="r"/>
            <a:r>
              <a:rPr lang="fr-CA" sz="3200" b="1" dirty="0" smtClean="0"/>
              <a:t>Médiagraphie</a:t>
            </a:r>
            <a:endParaRPr lang="fr-CA" sz="3200" b="1" dirty="0"/>
          </a:p>
        </p:txBody>
      </p:sp>
      <p:sp>
        <p:nvSpPr>
          <p:cNvPr id="5" name="Rectangle 4"/>
          <p:cNvSpPr/>
          <p:nvPr>
            <p:custDataLst>
              <p:tags r:id="rId3"/>
            </p:custDataLst>
          </p:nvPr>
        </p:nvSpPr>
        <p:spPr>
          <a:xfrm>
            <a:off x="827584" y="2348880"/>
            <a:ext cx="4572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fr-CA" sz="2400" dirty="0">
              <a:solidFill>
                <a:srgbClr val="FF0000"/>
              </a:solidFill>
              <a:latin typeface="+mn-lt"/>
            </a:endParaRPr>
          </a:p>
          <a:p>
            <a:endParaRPr lang="fr-CA" sz="2400" dirty="0">
              <a:latin typeface="+mn-lt"/>
            </a:endParaRPr>
          </a:p>
        </p:txBody>
      </p:sp>
      <p:sp>
        <p:nvSpPr>
          <p:cNvPr id="3" name="Rectangle 2"/>
          <p:cNvSpPr/>
          <p:nvPr>
            <p:custDataLst>
              <p:tags r:id="rId4"/>
            </p:custDataLst>
          </p:nvPr>
        </p:nvSpPr>
        <p:spPr>
          <a:xfrm>
            <a:off x="457200" y="1050269"/>
            <a:ext cx="8579297" cy="67710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fr-CA" sz="1400" dirty="0" smtClean="0">
              <a:latin typeface="+mn-lt"/>
            </a:endParaRPr>
          </a:p>
          <a:p>
            <a:endParaRPr lang="fr-CA" sz="1400" dirty="0">
              <a:latin typeface="+mn-lt"/>
            </a:endParaRPr>
          </a:p>
          <a:p>
            <a:endParaRPr lang="fr-CA" sz="1400" dirty="0" smtClean="0">
              <a:latin typeface="+mn-lt"/>
            </a:endParaRPr>
          </a:p>
          <a:p>
            <a:r>
              <a:rPr lang="fr-CA" dirty="0" smtClean="0">
                <a:latin typeface="+mn-lt"/>
              </a:rPr>
              <a:t>ASTOLFI, </a:t>
            </a:r>
            <a:r>
              <a:rPr lang="fr-CA" dirty="0">
                <a:latin typeface="+mn-lt"/>
              </a:rPr>
              <a:t>J.-P. (2009</a:t>
            </a:r>
            <a:r>
              <a:rPr lang="fr-CA" dirty="0" smtClean="0">
                <a:latin typeface="+mn-lt"/>
              </a:rPr>
              <a:t>). </a:t>
            </a:r>
            <a:r>
              <a:rPr lang="fr-CA" i="1" dirty="0" smtClean="0">
                <a:latin typeface="+mn-lt"/>
              </a:rPr>
              <a:t>L’erreur</a:t>
            </a:r>
            <a:r>
              <a:rPr lang="fr-CA" i="1" dirty="0">
                <a:latin typeface="+mn-lt"/>
              </a:rPr>
              <a:t>, un outil pour </a:t>
            </a:r>
            <a:r>
              <a:rPr lang="fr-CA" i="1" dirty="0" smtClean="0">
                <a:latin typeface="+mn-lt"/>
              </a:rPr>
              <a:t>enseigner </a:t>
            </a:r>
            <a:r>
              <a:rPr lang="fr-CA" dirty="0" smtClean="0">
                <a:latin typeface="+mn-lt"/>
              </a:rPr>
              <a:t>(9</a:t>
            </a:r>
            <a:r>
              <a:rPr lang="fr-CA" baseline="30000" dirty="0" smtClean="0">
                <a:latin typeface="+mn-lt"/>
              </a:rPr>
              <a:t>e</a:t>
            </a:r>
            <a:r>
              <a:rPr lang="fr-CA" dirty="0" smtClean="0">
                <a:latin typeface="+mn-lt"/>
              </a:rPr>
              <a:t> </a:t>
            </a:r>
            <a:r>
              <a:rPr lang="fr-CA" dirty="0">
                <a:latin typeface="+mn-lt"/>
              </a:rPr>
              <a:t>éd.). Issy-les-Moulineaux : ESF éditeur (1</a:t>
            </a:r>
            <a:r>
              <a:rPr lang="fr-CA" baseline="30000" dirty="0">
                <a:latin typeface="+mn-lt"/>
              </a:rPr>
              <a:t>re </a:t>
            </a:r>
            <a:r>
              <a:rPr lang="fr-CA" dirty="0">
                <a:latin typeface="+mn-lt"/>
              </a:rPr>
              <a:t>éd. </a:t>
            </a:r>
            <a:r>
              <a:rPr lang="fr-CA" dirty="0" smtClean="0">
                <a:latin typeface="+mn-lt"/>
              </a:rPr>
              <a:t>1997), p. 22.</a:t>
            </a:r>
          </a:p>
          <a:p>
            <a:endParaRPr lang="fr-CA" dirty="0" smtClean="0">
              <a:latin typeface="+mn-lt"/>
            </a:endParaRPr>
          </a:p>
          <a:p>
            <a:r>
              <a:rPr lang="fr-CA" dirty="0" smtClean="0">
                <a:latin typeface="+mn-lt"/>
              </a:rPr>
              <a:t>ASTOLFI, J.-P. (2015). </a:t>
            </a:r>
            <a:r>
              <a:rPr lang="fr-CA" i="1" dirty="0" smtClean="0">
                <a:latin typeface="+mn-lt"/>
              </a:rPr>
              <a:t>L’erreur, un outil pour enseigner</a:t>
            </a:r>
            <a:r>
              <a:rPr lang="fr-CA" dirty="0" smtClean="0">
                <a:latin typeface="+mn-lt"/>
              </a:rPr>
              <a:t> (12</a:t>
            </a:r>
            <a:r>
              <a:rPr lang="fr-CA" baseline="30000" dirty="0" smtClean="0">
                <a:latin typeface="+mn-lt"/>
              </a:rPr>
              <a:t>e</a:t>
            </a:r>
            <a:r>
              <a:rPr lang="fr-CA" dirty="0" smtClean="0">
                <a:latin typeface="+mn-lt"/>
              </a:rPr>
              <a:t> éd.). Issy-les-Moulineaux : ESF éditeur (1</a:t>
            </a:r>
            <a:r>
              <a:rPr lang="fr-CA" baseline="30000" dirty="0" smtClean="0">
                <a:latin typeface="+mn-lt"/>
              </a:rPr>
              <a:t>e </a:t>
            </a:r>
            <a:r>
              <a:rPr lang="fr-CA" dirty="0" smtClean="0">
                <a:latin typeface="+mn-lt"/>
              </a:rPr>
              <a:t>éd. 1997).</a:t>
            </a:r>
          </a:p>
          <a:p>
            <a:endParaRPr lang="fr-CA" dirty="0" smtClean="0">
              <a:latin typeface="+mn-lt"/>
            </a:endParaRPr>
          </a:p>
          <a:p>
            <a:r>
              <a:rPr lang="fr-CA" dirty="0" smtClean="0">
                <a:latin typeface="+mn-lt"/>
              </a:rPr>
              <a:t>BIZIER, N. (2014). </a:t>
            </a:r>
            <a:r>
              <a:rPr lang="fr-CA" i="1" dirty="0" smtClean="0">
                <a:latin typeface="+mn-lt"/>
              </a:rPr>
              <a:t>L’impératif didactique, au cœur de l’enseignement collégial</a:t>
            </a:r>
            <a:r>
              <a:rPr lang="fr-CA" dirty="0" smtClean="0">
                <a:latin typeface="+mn-lt"/>
              </a:rPr>
              <a:t>.</a:t>
            </a:r>
            <a:r>
              <a:rPr lang="fr-CA" i="1" dirty="0" smtClean="0">
                <a:latin typeface="+mn-lt"/>
              </a:rPr>
              <a:t> </a:t>
            </a:r>
            <a:r>
              <a:rPr lang="fr-CA" dirty="0" smtClean="0">
                <a:latin typeface="+mn-lt"/>
              </a:rPr>
              <a:t>Montréal: Chenelière Éducation. Collection Performa.</a:t>
            </a:r>
          </a:p>
          <a:p>
            <a:endParaRPr lang="fr-CA" dirty="0" smtClean="0">
              <a:latin typeface="+mn-lt"/>
            </a:endParaRPr>
          </a:p>
          <a:p>
            <a:r>
              <a:rPr lang="fr-CA" dirty="0" smtClean="0">
                <a:latin typeface="+mn-lt"/>
              </a:rPr>
              <a:t>BRIÈRE, M. (2015). </a:t>
            </a:r>
            <a:r>
              <a:rPr lang="fr-CA" i="1" dirty="0" smtClean="0">
                <a:latin typeface="+mn-lt"/>
              </a:rPr>
              <a:t>Analyse des pratiques didactiques du personnel enseignant au collégial concernant les erreurs des étudiantes et étudiants</a:t>
            </a:r>
            <a:r>
              <a:rPr lang="fr-CA" dirty="0" smtClean="0">
                <a:latin typeface="+mn-lt"/>
              </a:rPr>
              <a:t>, essai de maîtrise en enseignement au collégial, Sherbrooke: Université de Sherbrooke. Site téléaccessible : </a:t>
            </a:r>
            <a:r>
              <a:rPr lang="fr-CA" u="sng" dirty="0">
                <a:latin typeface="+mn-lt"/>
                <a:hlinkClick r:id="rId6"/>
              </a:rPr>
              <a:t>www.cdc.qc.ca/universite/sherbrooke/033628-briere-analyse-pratiques-didactiques-personnel-enseignant-collegial-erreurs-etudiants-essai-usherbrooke-2015.pdf</a:t>
            </a:r>
            <a:r>
              <a:rPr lang="fr-CA" u="sng" dirty="0">
                <a:latin typeface="+mn-lt"/>
              </a:rPr>
              <a:t>.</a:t>
            </a:r>
            <a:endParaRPr lang="fr-CA" dirty="0">
              <a:latin typeface="+mn-lt"/>
            </a:endParaRPr>
          </a:p>
          <a:p>
            <a:endParaRPr lang="fr-CA" dirty="0" smtClean="0">
              <a:latin typeface="+mn-lt"/>
            </a:endParaRPr>
          </a:p>
          <a:p>
            <a:endParaRPr lang="fr-CA" u="sng" dirty="0">
              <a:latin typeface="+mn-lt"/>
              <a:hlinkClick r:id="rId6"/>
            </a:endParaRPr>
          </a:p>
          <a:p>
            <a:r>
              <a:rPr lang="fr-CA" dirty="0">
                <a:latin typeface="+mn-lt"/>
              </a:rPr>
              <a:t> </a:t>
            </a:r>
            <a:endParaRPr lang="fr-CA" dirty="0" smtClean="0">
              <a:latin typeface="+mn-lt"/>
            </a:endParaRPr>
          </a:p>
          <a:p>
            <a:endParaRPr lang="fr-CA" dirty="0">
              <a:latin typeface="+mn-lt"/>
            </a:endParaRPr>
          </a:p>
          <a:p>
            <a:endParaRPr lang="fr-CA" dirty="0">
              <a:latin typeface="+mn-lt"/>
            </a:endParaRPr>
          </a:p>
          <a:p>
            <a:endParaRPr lang="fr-CA" sz="1400" dirty="0" smtClean="0">
              <a:solidFill>
                <a:srgbClr val="E36D26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201364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  <p:custDataLst>
              <p:tags r:id="rId1"/>
            </p:custDataLst>
          </p:nvPr>
        </p:nvSpPr>
        <p:spPr>
          <a:xfrm>
            <a:off x="457200" y="1988840"/>
            <a:ext cx="8075240" cy="3960440"/>
          </a:xfrm>
        </p:spPr>
        <p:txBody>
          <a:bodyPr>
            <a:noAutofit/>
          </a:bodyPr>
          <a:lstStyle/>
          <a:p>
            <a:pPr algn="just">
              <a:buFont typeface="Wingdings 2" panose="05020102010507070707" pitchFamily="18" charset="2"/>
              <a:buChar char=""/>
            </a:pPr>
            <a:r>
              <a:rPr lang="fr-CA" dirty="0" smtClean="0"/>
              <a:t>Nous allons </a:t>
            </a:r>
            <a:r>
              <a:rPr lang="fr-CA" b="1" dirty="0" smtClean="0"/>
              <a:t>préciser les questions instinctives que l’on se pose concernant les erreurs des étudiants </a:t>
            </a:r>
            <a:r>
              <a:rPr lang="fr-CA" dirty="0" smtClean="0"/>
              <a:t>pour guider le choix de nos stratégies d’enseignement </a:t>
            </a:r>
            <a:r>
              <a:rPr lang="fr-CA" dirty="0"/>
              <a:t>et </a:t>
            </a:r>
            <a:r>
              <a:rPr lang="fr-CA" dirty="0" smtClean="0"/>
              <a:t>d’apprentissage.</a:t>
            </a:r>
          </a:p>
          <a:p>
            <a:pPr algn="just">
              <a:buFont typeface="Wingdings 2" panose="05020102010507070707" pitchFamily="18" charset="2"/>
              <a:buChar char=""/>
            </a:pPr>
            <a:r>
              <a:rPr lang="fr-CA" dirty="0" smtClean="0"/>
              <a:t>Nous allons</a:t>
            </a:r>
            <a:r>
              <a:rPr lang="fr-CA" b="1" dirty="0" smtClean="0"/>
              <a:t> découvrir un processus </a:t>
            </a:r>
            <a:r>
              <a:rPr lang="fr-CA" b="1" dirty="0"/>
              <a:t>pour passer de la perception de la cause de l’erreur </a:t>
            </a:r>
            <a:r>
              <a:rPr lang="fr-CA" b="1" dirty="0" smtClean="0"/>
              <a:t>que l’on repère </a:t>
            </a:r>
            <a:r>
              <a:rPr lang="fr-CA" b="1" dirty="0"/>
              <a:t>à une connaissance de la cause de l’erreur</a:t>
            </a:r>
            <a:r>
              <a:rPr lang="fr-CA" dirty="0"/>
              <a:t>. </a:t>
            </a:r>
            <a:endParaRPr lang="fr-CA" dirty="0" smtClean="0"/>
          </a:p>
          <a:p>
            <a:pPr algn="just">
              <a:buFont typeface="Wingdings 2" panose="05020102010507070707" pitchFamily="18" charset="2"/>
              <a:buChar char=""/>
            </a:pPr>
            <a:r>
              <a:rPr lang="fr-CA" dirty="0" smtClean="0"/>
              <a:t>Nous allons le faire à </a:t>
            </a:r>
            <a:r>
              <a:rPr lang="fr-CA" dirty="0"/>
              <a:t>partir de situations </a:t>
            </a:r>
            <a:r>
              <a:rPr lang="fr-CA" dirty="0" smtClean="0"/>
              <a:t>vécues </a:t>
            </a:r>
            <a:r>
              <a:rPr lang="fr-CA" dirty="0"/>
              <a:t>et d’une typologie de </a:t>
            </a:r>
            <a:r>
              <a:rPr lang="fr-CA" dirty="0" smtClean="0"/>
              <a:t>l’erreur.</a:t>
            </a:r>
            <a:endParaRPr lang="fr-CA" dirty="0"/>
          </a:p>
          <a:p>
            <a:endParaRPr lang="fr-CA" dirty="0"/>
          </a:p>
          <a:p>
            <a:endParaRPr lang="fr-CA" dirty="0"/>
          </a:p>
          <a:p>
            <a:pPr marL="0" indent="0">
              <a:buNone/>
            </a:pPr>
            <a:endParaRPr lang="fr-CA" dirty="0" smtClean="0"/>
          </a:p>
        </p:txBody>
      </p:sp>
      <p:sp>
        <p:nvSpPr>
          <p:cNvPr id="4" name="Titre 3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457200" y="0"/>
            <a:ext cx="5986463" cy="1563688"/>
          </a:xfrm>
        </p:spPr>
        <p:txBody>
          <a:bodyPr/>
          <a:lstStyle/>
          <a:p>
            <a:pPr algn="r"/>
            <a:r>
              <a:rPr lang="fr-CA" sz="3200" b="1" dirty="0" smtClean="0"/>
              <a:t>Objectifs de l’atelier</a:t>
            </a:r>
            <a:endParaRPr lang="fr-CA" sz="3200" b="1" dirty="0"/>
          </a:p>
        </p:txBody>
      </p:sp>
      <p:pic>
        <p:nvPicPr>
          <p:cNvPr id="6" name="Image 5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7991872" y="5013176"/>
            <a:ext cx="1152128" cy="11521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7227203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  <p:custDataLst>
              <p:tags r:id="rId1"/>
            </p:custDataLst>
          </p:nvPr>
        </p:nvSpPr>
        <p:spPr>
          <a:xfrm>
            <a:off x="468313" y="1484784"/>
            <a:ext cx="8207375" cy="4641379"/>
          </a:xfrm>
        </p:spPr>
        <p:txBody>
          <a:bodyPr/>
          <a:lstStyle/>
          <a:p>
            <a:pPr>
              <a:buNone/>
            </a:pPr>
            <a:endParaRPr lang="fr-CA" sz="1600" dirty="0" smtClean="0">
              <a:solidFill>
                <a:srgbClr val="E36D26"/>
              </a:solidFill>
              <a:latin typeface="Arial" charset="0"/>
              <a:cs typeface="Arial" charset="0"/>
            </a:endParaRPr>
          </a:p>
          <a:p>
            <a:pPr>
              <a:buNone/>
            </a:pPr>
            <a:endParaRPr lang="fr-CA" sz="1600" dirty="0">
              <a:solidFill>
                <a:srgbClr val="E36D26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Titre 3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pPr algn="r"/>
            <a:r>
              <a:rPr lang="fr-CA" sz="3200" b="1" dirty="0" smtClean="0"/>
              <a:t>Médiagraphie - suite</a:t>
            </a:r>
            <a:endParaRPr lang="fr-CA" sz="3200" b="1" dirty="0"/>
          </a:p>
        </p:txBody>
      </p:sp>
      <p:sp>
        <p:nvSpPr>
          <p:cNvPr id="5" name="Rectangle 4"/>
          <p:cNvSpPr/>
          <p:nvPr>
            <p:custDataLst>
              <p:tags r:id="rId3"/>
            </p:custDataLst>
          </p:nvPr>
        </p:nvSpPr>
        <p:spPr>
          <a:xfrm>
            <a:off x="827584" y="2348880"/>
            <a:ext cx="4572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fr-CA" sz="2400" dirty="0">
              <a:solidFill>
                <a:srgbClr val="FF0000"/>
              </a:solidFill>
              <a:latin typeface="+mn-lt"/>
            </a:endParaRPr>
          </a:p>
          <a:p>
            <a:endParaRPr lang="fr-CA" sz="2400" dirty="0">
              <a:latin typeface="+mn-lt"/>
            </a:endParaRPr>
          </a:p>
        </p:txBody>
      </p:sp>
      <p:sp>
        <p:nvSpPr>
          <p:cNvPr id="3" name="Rectangle 2"/>
          <p:cNvSpPr/>
          <p:nvPr>
            <p:custDataLst>
              <p:tags r:id="rId4"/>
            </p:custDataLst>
          </p:nvPr>
        </p:nvSpPr>
        <p:spPr>
          <a:xfrm>
            <a:off x="457200" y="1050269"/>
            <a:ext cx="8579297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fr-CA" sz="1400" dirty="0" smtClean="0">
              <a:latin typeface="+mn-lt"/>
            </a:endParaRPr>
          </a:p>
          <a:p>
            <a:endParaRPr lang="fr-CA" sz="1400" dirty="0">
              <a:latin typeface="+mn-lt"/>
            </a:endParaRPr>
          </a:p>
          <a:p>
            <a:endParaRPr lang="fr-CA" sz="1600" dirty="0" smtClean="0">
              <a:latin typeface="+mn-lt"/>
            </a:endParaRPr>
          </a:p>
          <a:p>
            <a:r>
              <a:rPr lang="fr-CA" dirty="0" smtClean="0">
                <a:latin typeface="+mn-lt"/>
              </a:rPr>
              <a:t>BRIÈRE, M. </a:t>
            </a:r>
            <a:r>
              <a:rPr lang="fr-CA" dirty="0">
                <a:latin typeface="+mn-lt"/>
              </a:rPr>
              <a:t>(2015). « L’erreur comme outil pour enseigner ».</a:t>
            </a:r>
            <a:r>
              <a:rPr lang="fr-CA" i="1" dirty="0">
                <a:latin typeface="+mn-lt"/>
              </a:rPr>
              <a:t> </a:t>
            </a:r>
            <a:r>
              <a:rPr lang="fr-CA" i="1" dirty="0" smtClean="0">
                <a:latin typeface="+mn-lt"/>
              </a:rPr>
              <a:t>Pédagogie </a:t>
            </a:r>
            <a:r>
              <a:rPr lang="fr-CA" i="1" dirty="0">
                <a:latin typeface="+mn-lt"/>
              </a:rPr>
              <a:t>collégiale, 29</a:t>
            </a:r>
            <a:r>
              <a:rPr lang="fr-CA" dirty="0">
                <a:latin typeface="+mn-lt"/>
              </a:rPr>
              <a:t>(1), p</a:t>
            </a:r>
            <a:r>
              <a:rPr lang="fr-CA" dirty="0" smtClean="0">
                <a:latin typeface="+mn-lt"/>
              </a:rPr>
              <a:t>. 40-42. </a:t>
            </a:r>
          </a:p>
          <a:p>
            <a:endParaRPr lang="fr-CA" dirty="0" smtClean="0">
              <a:latin typeface="+mn-lt"/>
            </a:endParaRPr>
          </a:p>
          <a:p>
            <a:r>
              <a:rPr lang="fr-CA" dirty="0" smtClean="0">
                <a:latin typeface="+mn-lt"/>
              </a:rPr>
              <a:t>COHEN-AZRIA, </a:t>
            </a:r>
            <a:r>
              <a:rPr lang="fr-CA" dirty="0">
                <a:latin typeface="+mn-lt"/>
              </a:rPr>
              <a:t>C., </a:t>
            </a:r>
            <a:r>
              <a:rPr lang="fr-CA" dirty="0"/>
              <a:t>B</a:t>
            </a:r>
            <a:r>
              <a:rPr lang="fr-CA" dirty="0" smtClean="0"/>
              <a:t>. </a:t>
            </a:r>
            <a:r>
              <a:rPr lang="fr-CA" dirty="0" smtClean="0">
                <a:latin typeface="+mn-lt"/>
              </a:rPr>
              <a:t>DAUNAY, </a:t>
            </a:r>
            <a:r>
              <a:rPr lang="fr-CA" dirty="0"/>
              <a:t>I</a:t>
            </a:r>
            <a:r>
              <a:rPr lang="fr-CA" dirty="0" smtClean="0"/>
              <a:t>. </a:t>
            </a:r>
            <a:r>
              <a:rPr lang="fr-CA" dirty="0" smtClean="0">
                <a:latin typeface="+mn-lt"/>
              </a:rPr>
              <a:t>DELCAMBRE-DERVILLE, </a:t>
            </a:r>
            <a:r>
              <a:rPr lang="fr-CA" dirty="0"/>
              <a:t>D. </a:t>
            </a:r>
            <a:r>
              <a:rPr lang="fr-CA" dirty="0" smtClean="0">
                <a:latin typeface="+mn-lt"/>
              </a:rPr>
              <a:t>LAHANIER-REUTER, (2013). </a:t>
            </a:r>
            <a:r>
              <a:rPr lang="fr-CA" i="1" dirty="0">
                <a:latin typeface="+mn-lt"/>
              </a:rPr>
              <a:t>Dictionnaire des concepts fondamentaux des didactiques</a:t>
            </a:r>
            <a:r>
              <a:rPr lang="fr-CA" dirty="0" smtClean="0">
                <a:latin typeface="+mn-lt"/>
              </a:rPr>
              <a:t>.  </a:t>
            </a:r>
            <a:r>
              <a:rPr lang="fr-CA" dirty="0">
                <a:latin typeface="+mn-lt"/>
              </a:rPr>
              <a:t>Reuter, Y. (éd.), Bruxelles: De </a:t>
            </a:r>
            <a:r>
              <a:rPr lang="fr-CA" dirty="0" smtClean="0">
                <a:latin typeface="+mn-lt"/>
              </a:rPr>
              <a:t>Boeck, p. 99.</a:t>
            </a:r>
          </a:p>
          <a:p>
            <a:endParaRPr lang="fr-CA" dirty="0" smtClean="0">
              <a:latin typeface="+mn-lt"/>
            </a:endParaRPr>
          </a:p>
          <a:p>
            <a:pPr>
              <a:buNone/>
            </a:pPr>
            <a:r>
              <a:rPr lang="fr-CA" dirty="0" smtClean="0">
                <a:latin typeface="+mn-lt"/>
                <a:cs typeface="Arial" panose="020B0604020202020204" pitchFamily="34" charset="0"/>
              </a:rPr>
              <a:t>HOUSSAYE, J. </a:t>
            </a:r>
            <a:r>
              <a:rPr lang="fr-CA" dirty="0">
                <a:latin typeface="+mn-lt"/>
                <a:cs typeface="Arial" panose="020B0604020202020204" pitchFamily="34" charset="0"/>
              </a:rPr>
              <a:t>(2014). </a:t>
            </a:r>
            <a:r>
              <a:rPr lang="fr-CA" i="1" dirty="0">
                <a:latin typeface="+mn-lt"/>
                <a:cs typeface="Arial" panose="020B0604020202020204" pitchFamily="34" charset="0"/>
              </a:rPr>
              <a:t>Le triangle pédagogique / les différentes facettes de la pédagogie</a:t>
            </a:r>
            <a:r>
              <a:rPr lang="fr-CA" dirty="0" smtClean="0">
                <a:latin typeface="+mn-lt"/>
                <a:cs typeface="Arial" panose="020B0604020202020204" pitchFamily="34" charset="0"/>
              </a:rPr>
              <a:t>. Montrouge: </a:t>
            </a:r>
            <a:r>
              <a:rPr lang="fr-CA" dirty="0">
                <a:latin typeface="+mn-lt"/>
                <a:cs typeface="Arial" panose="020B0604020202020204" pitchFamily="34" charset="0"/>
              </a:rPr>
              <a:t>Éditions Sociales Françaises – ESF</a:t>
            </a:r>
            <a:r>
              <a:rPr lang="fr-CA" dirty="0" smtClean="0">
                <a:latin typeface="+mn-lt"/>
                <a:cs typeface="Arial" panose="020B0604020202020204" pitchFamily="34" charset="0"/>
              </a:rPr>
              <a:t>.</a:t>
            </a:r>
          </a:p>
          <a:p>
            <a:pPr>
              <a:buNone/>
            </a:pPr>
            <a:endParaRPr lang="fr-CA" dirty="0">
              <a:latin typeface="+mn-lt"/>
              <a:cs typeface="Arial" panose="020B0604020202020204" pitchFamily="34" charset="0"/>
            </a:endParaRPr>
          </a:p>
          <a:p>
            <a:pPr>
              <a:buNone/>
            </a:pPr>
            <a:r>
              <a:rPr lang="fr-CA" dirty="0" smtClean="0">
                <a:latin typeface="+mn-lt"/>
                <a:ea typeface="Calibri" panose="020F0502020204030204" pitchFamily="34" charset="0"/>
                <a:cs typeface="Arial" panose="020B0604020202020204" pitchFamily="34" charset="0"/>
              </a:rPr>
              <a:t>ROUSSET-BERT, </a:t>
            </a:r>
            <a:r>
              <a:rPr lang="fr-CA" dirty="0">
                <a:latin typeface="+mn-lt"/>
                <a:ea typeface="Calibri" panose="020F0502020204030204" pitchFamily="34" charset="0"/>
                <a:cs typeface="Arial" panose="020B0604020202020204" pitchFamily="34" charset="0"/>
              </a:rPr>
              <a:t>S. (1990). </a:t>
            </a:r>
            <a:r>
              <a:rPr lang="fr-CA" i="1" dirty="0">
                <a:latin typeface="+mn-lt"/>
                <a:ea typeface="Calibri" panose="020F0502020204030204" pitchFamily="34" charset="0"/>
                <a:cs typeface="Arial" panose="020B0604020202020204" pitchFamily="34" charset="0"/>
              </a:rPr>
              <a:t>Stratégie de prise en compte de l’erreur par des enseignants de maths en liaison avec certaines de leurs représentations. </a:t>
            </a:r>
            <a:r>
              <a:rPr lang="fr-CA" dirty="0">
                <a:latin typeface="+mn-lt"/>
                <a:ea typeface="Calibri" panose="020F0502020204030204" pitchFamily="34" charset="0"/>
                <a:cs typeface="Arial" panose="020B0604020202020204" pitchFamily="34" charset="0"/>
              </a:rPr>
              <a:t>Mémoire de maîtrise de D.E.A. de didactique, </a:t>
            </a:r>
            <a:r>
              <a:rPr lang="fr-CA" dirty="0" smtClean="0">
                <a:latin typeface="+mn-lt"/>
                <a:ea typeface="Calibri" panose="020F0502020204030204" pitchFamily="34" charset="0"/>
                <a:cs typeface="Arial" panose="020B0604020202020204" pitchFamily="34" charset="0"/>
              </a:rPr>
              <a:t> Grenoble: Université </a:t>
            </a:r>
            <a:r>
              <a:rPr lang="fr-CA" dirty="0">
                <a:latin typeface="+mn-lt"/>
                <a:ea typeface="Calibri" panose="020F0502020204030204" pitchFamily="34" charset="0"/>
                <a:cs typeface="Arial" panose="020B0604020202020204" pitchFamily="34" charset="0"/>
              </a:rPr>
              <a:t>Joseph Fourier, </a:t>
            </a:r>
            <a:r>
              <a:rPr lang="fr-CA" dirty="0" smtClean="0">
                <a:latin typeface="+mn-lt"/>
                <a:ea typeface="Calibri" panose="020F0502020204030204" pitchFamily="34" charset="0"/>
                <a:cs typeface="Arial" panose="020B0604020202020204" pitchFamily="34" charset="0"/>
              </a:rPr>
              <a:t>p. 27.</a:t>
            </a:r>
            <a:endParaRPr lang="fr-CA" dirty="0">
              <a:solidFill>
                <a:srgbClr val="E36D26"/>
              </a:solidFill>
              <a:latin typeface="+mn-lt"/>
              <a:cs typeface="Arial" panose="020B0604020202020204" pitchFamily="34" charset="0"/>
            </a:endParaRPr>
          </a:p>
          <a:p>
            <a:endParaRPr lang="fr-CA" sz="1400" dirty="0"/>
          </a:p>
          <a:p>
            <a:r>
              <a:rPr lang="fr-CA" dirty="0"/>
              <a:t> </a:t>
            </a:r>
            <a:endParaRPr lang="fr-CA" dirty="0" smtClean="0"/>
          </a:p>
          <a:p>
            <a:endParaRPr lang="fr-CA" dirty="0"/>
          </a:p>
          <a:p>
            <a:endParaRPr lang="fr-CA" dirty="0"/>
          </a:p>
          <a:p>
            <a:endParaRPr lang="fr-CA" sz="1400" dirty="0" smtClean="0">
              <a:solidFill>
                <a:srgbClr val="E36D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020273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  <p:custDataLst>
              <p:tags r:id="rId1"/>
            </p:custDataLst>
          </p:nvPr>
        </p:nvSpPr>
        <p:spPr>
          <a:xfrm>
            <a:off x="539552" y="1772816"/>
            <a:ext cx="7992888" cy="3993307"/>
          </a:xfrm>
        </p:spPr>
        <p:txBody>
          <a:bodyPr>
            <a:normAutofit/>
          </a:bodyPr>
          <a:lstStyle/>
          <a:p>
            <a:pPr>
              <a:buFont typeface="Wingdings 2" panose="05020102010507070707" pitchFamily="18" charset="2"/>
              <a:buChar char=""/>
            </a:pPr>
            <a:r>
              <a:rPr lang="fr-CA" dirty="0" smtClean="0"/>
              <a:t>Introduction (5 min.)</a:t>
            </a:r>
          </a:p>
          <a:p>
            <a:pPr>
              <a:buFont typeface="Wingdings 2" panose="05020102010507070707" pitchFamily="18" charset="2"/>
              <a:buChar char=""/>
            </a:pPr>
            <a:r>
              <a:rPr lang="fr-CA" dirty="0" smtClean="0"/>
              <a:t>Un processus d’étude de l’erreur (15 min.)</a:t>
            </a:r>
          </a:p>
          <a:p>
            <a:pPr>
              <a:buFont typeface="Wingdings 2" panose="05020102010507070707" pitchFamily="18" charset="2"/>
              <a:buChar char=""/>
            </a:pPr>
            <a:r>
              <a:rPr lang="fr-CA" b="1" dirty="0" smtClean="0"/>
              <a:t>Activité en équipe : mises en situation </a:t>
            </a:r>
            <a:r>
              <a:rPr lang="fr-CA" dirty="0" smtClean="0"/>
              <a:t>(15 min.)</a:t>
            </a:r>
          </a:p>
          <a:p>
            <a:pPr>
              <a:buFont typeface="Wingdings 2" panose="05020102010507070707" pitchFamily="18" charset="2"/>
              <a:buChar char=""/>
            </a:pPr>
            <a:r>
              <a:rPr lang="fr-CA" dirty="0" smtClean="0"/>
              <a:t>Le questionnement didactique pour préciser les questions sur l’erreur (5 min.)</a:t>
            </a:r>
          </a:p>
          <a:p>
            <a:pPr>
              <a:buFont typeface="Wingdings 2" panose="05020102010507070707" pitchFamily="18" charset="2"/>
              <a:buChar char=""/>
            </a:pPr>
            <a:r>
              <a:rPr lang="fr-CA" b="1" dirty="0" smtClean="0"/>
              <a:t>Activité en équipe : formulation de questions didactiques </a:t>
            </a:r>
            <a:r>
              <a:rPr lang="fr-CA" dirty="0" smtClean="0"/>
              <a:t>(25 min.)</a:t>
            </a:r>
            <a:endParaRPr lang="fr-CA" dirty="0"/>
          </a:p>
          <a:p>
            <a:pPr>
              <a:buFont typeface="Wingdings 2" panose="05020102010507070707" pitchFamily="18" charset="2"/>
              <a:buChar char=""/>
            </a:pPr>
            <a:r>
              <a:rPr lang="fr-CA" dirty="0" smtClean="0"/>
              <a:t>Conclusion (10 min.)</a:t>
            </a:r>
          </a:p>
          <a:p>
            <a:pPr marL="0" indent="0">
              <a:buNone/>
            </a:pPr>
            <a:endParaRPr lang="fr-CA" dirty="0" smtClean="0"/>
          </a:p>
          <a:p>
            <a:endParaRPr lang="fr-CA" dirty="0"/>
          </a:p>
          <a:p>
            <a:endParaRPr lang="fr-CA" dirty="0"/>
          </a:p>
          <a:p>
            <a:endParaRPr lang="fr-CA" dirty="0"/>
          </a:p>
          <a:p>
            <a:pPr marL="0" indent="0">
              <a:buNone/>
            </a:pPr>
            <a:endParaRPr lang="fr-CA" dirty="0" smtClean="0"/>
          </a:p>
        </p:txBody>
      </p:sp>
      <p:sp>
        <p:nvSpPr>
          <p:cNvPr id="4" name="Titre 3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395536" y="116632"/>
            <a:ext cx="5986463" cy="1447800"/>
          </a:xfrm>
        </p:spPr>
        <p:txBody>
          <a:bodyPr/>
          <a:lstStyle/>
          <a:p>
            <a:pPr algn="r"/>
            <a:r>
              <a:rPr lang="fr-CA" sz="3200" b="1" dirty="0" smtClean="0"/>
              <a:t>Plan de l’atelier</a:t>
            </a:r>
            <a:endParaRPr lang="fr-CA" sz="3200" b="1" dirty="0"/>
          </a:p>
        </p:txBody>
      </p:sp>
      <p:pic>
        <p:nvPicPr>
          <p:cNvPr id="5" name="Image 4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6263680" y="4221088"/>
            <a:ext cx="2880320" cy="2160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618028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  <p:custDataLst>
              <p:tags r:id="rId1"/>
            </p:custDataLst>
          </p:nvPr>
        </p:nvSpPr>
        <p:spPr>
          <a:xfrm>
            <a:off x="539552" y="2204864"/>
            <a:ext cx="7992888" cy="3849291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fr-CA" dirty="0" smtClean="0"/>
              <a:t>« La notion d’erreur est […] constamment utilisée dans les recherches sur le fonctionnement de l’enseignement et des apprentissages. Elle demeure cependant </a:t>
            </a:r>
            <a:r>
              <a:rPr lang="fr-CA" b="1" dirty="0" smtClean="0"/>
              <a:t>relativement floue</a:t>
            </a:r>
            <a:r>
              <a:rPr lang="fr-CA" dirty="0" smtClean="0"/>
              <a:t>, sans doute pour deux raisons principales : </a:t>
            </a:r>
            <a:r>
              <a:rPr lang="fr-CA" b="1" dirty="0"/>
              <a:t>l’impression d’évidence </a:t>
            </a:r>
            <a:r>
              <a:rPr lang="fr-CA" dirty="0"/>
              <a:t>qui lui est attachée au premier abord et </a:t>
            </a:r>
            <a:r>
              <a:rPr lang="fr-CA" b="1" dirty="0"/>
              <a:t>sa grande complexité </a:t>
            </a:r>
            <a:r>
              <a:rPr lang="fr-CA" dirty="0"/>
              <a:t>pour qui cherche à la cerner </a:t>
            </a:r>
            <a:r>
              <a:rPr lang="fr-CA" dirty="0" smtClean="0"/>
              <a:t>précisément</a:t>
            </a:r>
            <a:r>
              <a:rPr lang="fr-CA" b="1" dirty="0" smtClean="0"/>
              <a:t> </a:t>
            </a:r>
            <a:r>
              <a:rPr lang="fr-CA" dirty="0" smtClean="0"/>
              <a:t>». </a:t>
            </a:r>
          </a:p>
          <a:p>
            <a:pPr marL="0" indent="0">
              <a:buNone/>
            </a:pPr>
            <a:r>
              <a:rPr lang="fr-CA" dirty="0" smtClean="0"/>
              <a:t>(Cohen-</a:t>
            </a:r>
            <a:r>
              <a:rPr lang="fr-CA" dirty="0" err="1" smtClean="0"/>
              <a:t>Azria</a:t>
            </a:r>
            <a:r>
              <a:rPr lang="fr-CA" dirty="0"/>
              <a:t>,</a:t>
            </a:r>
            <a:r>
              <a:rPr lang="fr-CA" dirty="0" smtClean="0"/>
              <a:t> </a:t>
            </a:r>
            <a:r>
              <a:rPr lang="fr-CA" dirty="0" err="1" smtClean="0"/>
              <a:t>Daunay</a:t>
            </a:r>
            <a:r>
              <a:rPr lang="fr-CA" dirty="0" smtClean="0"/>
              <a:t>, </a:t>
            </a:r>
            <a:r>
              <a:rPr lang="fr-CA" dirty="0" err="1" smtClean="0"/>
              <a:t>Delcambre</a:t>
            </a:r>
            <a:r>
              <a:rPr lang="fr-CA" dirty="0" smtClean="0"/>
              <a:t>-Derville,  </a:t>
            </a:r>
            <a:r>
              <a:rPr lang="fr-CA" dirty="0" err="1" smtClean="0"/>
              <a:t>Lahanier</a:t>
            </a:r>
            <a:r>
              <a:rPr lang="fr-CA" dirty="0" smtClean="0"/>
              <a:t>-Reuter, </a:t>
            </a:r>
            <a:r>
              <a:rPr lang="fr-CA" dirty="0"/>
              <a:t>2013, </a:t>
            </a:r>
            <a:r>
              <a:rPr lang="fr-CA" dirty="0" smtClean="0"/>
              <a:t>p. 99).</a:t>
            </a:r>
            <a:endParaRPr lang="fr-CA" dirty="0"/>
          </a:p>
          <a:p>
            <a:pPr algn="just"/>
            <a:endParaRPr lang="fr-CA" dirty="0"/>
          </a:p>
        </p:txBody>
      </p:sp>
      <p:sp>
        <p:nvSpPr>
          <p:cNvPr id="4" name="Titre 3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-180528" y="0"/>
            <a:ext cx="6635080" cy="1708448"/>
          </a:xfrm>
        </p:spPr>
        <p:txBody>
          <a:bodyPr>
            <a:normAutofit/>
          </a:bodyPr>
          <a:lstStyle/>
          <a:p>
            <a:pPr algn="r"/>
            <a:r>
              <a:rPr lang="fr-CA" sz="3200" b="1" dirty="0" smtClean="0"/>
              <a:t>S’interroger sur les erreurs… </a:t>
            </a:r>
            <a:br>
              <a:rPr lang="fr-CA" sz="3200" b="1" dirty="0" smtClean="0"/>
            </a:br>
            <a:r>
              <a:rPr lang="fr-CA" sz="3200" b="1" dirty="0" smtClean="0"/>
              <a:t>un travail complexe!</a:t>
            </a:r>
            <a:endParaRPr lang="fr-CA" sz="3200" b="1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978737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  <p:custDataLst>
              <p:tags r:id="rId1"/>
            </p:custDataLst>
          </p:nvPr>
        </p:nvSpPr>
        <p:spPr>
          <a:xfrm>
            <a:off x="457200" y="2054289"/>
            <a:ext cx="8075240" cy="1950776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fr-CA" dirty="0" smtClean="0"/>
              <a:t>« L’erreur </a:t>
            </a:r>
            <a:r>
              <a:rPr lang="fr-CA" b="1" dirty="0"/>
              <a:t>nous renseigne </a:t>
            </a:r>
            <a:r>
              <a:rPr lang="fr-CA" dirty="0"/>
              <a:t>sur les processus de pensée de l’élève. L’élève peut progresser par ses erreurs, car elles sont l’occasion de prendre conscience des conflits entre les anciennes et les nouvelles </a:t>
            </a:r>
            <a:r>
              <a:rPr lang="fr-CA" dirty="0" smtClean="0"/>
              <a:t>connaissances ». </a:t>
            </a:r>
          </a:p>
          <a:p>
            <a:pPr marL="0" indent="0">
              <a:buNone/>
            </a:pPr>
            <a:r>
              <a:rPr lang="fr-CA" dirty="0" smtClean="0"/>
              <a:t>(</a:t>
            </a:r>
            <a:r>
              <a:rPr lang="fr-CA" dirty="0"/>
              <a:t>Rousset-Bert, 1990, p</a:t>
            </a:r>
            <a:r>
              <a:rPr lang="fr-CA" dirty="0" smtClean="0"/>
              <a:t>. 27).</a:t>
            </a:r>
          </a:p>
          <a:p>
            <a:pPr marL="0" indent="0">
              <a:buNone/>
            </a:pPr>
            <a:endParaRPr lang="fr-CA" dirty="0"/>
          </a:p>
          <a:p>
            <a:endParaRPr lang="fr-CA" dirty="0"/>
          </a:p>
          <a:p>
            <a:pPr marL="0" indent="0">
              <a:buNone/>
            </a:pPr>
            <a:endParaRPr lang="fr-CA" dirty="0"/>
          </a:p>
        </p:txBody>
      </p:sp>
      <p:sp>
        <p:nvSpPr>
          <p:cNvPr id="4" name="Titre 3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457200" y="0"/>
            <a:ext cx="5986463" cy="1563688"/>
          </a:xfrm>
        </p:spPr>
        <p:txBody>
          <a:bodyPr/>
          <a:lstStyle/>
          <a:p>
            <a:pPr algn="r"/>
            <a:r>
              <a:rPr lang="fr-CA" sz="3200" b="1" dirty="0" smtClean="0"/>
              <a:t>Le rôle de l’erreur</a:t>
            </a:r>
            <a:endParaRPr lang="fr-CA" sz="3200" b="1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059243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  <p:custDataLst>
              <p:tags r:id="rId1"/>
            </p:custDataLst>
          </p:nvPr>
        </p:nvSpPr>
        <p:spPr>
          <a:xfrm>
            <a:off x="468313" y="1916113"/>
            <a:ext cx="8064127" cy="4210050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fr-CA" dirty="0" smtClean="0"/>
              <a:t>« Apprendre</a:t>
            </a:r>
            <a:r>
              <a:rPr lang="fr-CA" dirty="0"/>
              <a:t>, c'est toujours </a:t>
            </a:r>
            <a:r>
              <a:rPr lang="fr-CA" b="1" dirty="0"/>
              <a:t>prendre le risque </a:t>
            </a:r>
            <a:r>
              <a:rPr lang="fr-CA" dirty="0"/>
              <a:t>de se </a:t>
            </a:r>
            <a:r>
              <a:rPr lang="fr-CA" dirty="0" smtClean="0"/>
              <a:t>tromper</a:t>
            </a:r>
            <a:r>
              <a:rPr lang="fr-CA" dirty="0"/>
              <a:t> […]</a:t>
            </a:r>
            <a:r>
              <a:rPr lang="fr-CA" dirty="0" smtClean="0"/>
              <a:t>. </a:t>
            </a:r>
            <a:r>
              <a:rPr lang="fr-CA" dirty="0"/>
              <a:t>Quand l'école oublie, le bon sens populaire le rappelle, qui dit que seul celui qui ne fait rien ne commet jamais </a:t>
            </a:r>
            <a:r>
              <a:rPr lang="fr-CA" dirty="0" smtClean="0"/>
              <a:t>d'erreurs ». </a:t>
            </a:r>
          </a:p>
          <a:p>
            <a:pPr marL="0" indent="0">
              <a:buNone/>
            </a:pPr>
            <a:r>
              <a:rPr lang="fr-CA" dirty="0" smtClean="0"/>
              <a:t>(</a:t>
            </a:r>
            <a:r>
              <a:rPr lang="fr-CA" dirty="0" err="1"/>
              <a:t>Astolfi</a:t>
            </a:r>
            <a:r>
              <a:rPr lang="fr-CA" dirty="0"/>
              <a:t>, 2009, p</a:t>
            </a:r>
            <a:r>
              <a:rPr lang="fr-CA" dirty="0" smtClean="0"/>
              <a:t>. 22</a:t>
            </a:r>
            <a:r>
              <a:rPr lang="fr-CA" dirty="0"/>
              <a:t>).</a:t>
            </a:r>
          </a:p>
          <a:p>
            <a:endParaRPr lang="fr-CA" dirty="0"/>
          </a:p>
        </p:txBody>
      </p:sp>
      <p:sp>
        <p:nvSpPr>
          <p:cNvPr id="4" name="Titre 3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457200" y="44624"/>
            <a:ext cx="5986463" cy="1519064"/>
          </a:xfrm>
        </p:spPr>
        <p:txBody>
          <a:bodyPr>
            <a:normAutofit/>
          </a:bodyPr>
          <a:lstStyle/>
          <a:p>
            <a:pPr algn="r"/>
            <a:r>
              <a:rPr lang="fr-CA" sz="3200" b="1" dirty="0" smtClean="0"/>
              <a:t>Les étudiants apprennent et…</a:t>
            </a:r>
            <a:endParaRPr lang="fr-CA" sz="3200" b="1" dirty="0"/>
          </a:p>
        </p:txBody>
      </p:sp>
      <p:pic>
        <p:nvPicPr>
          <p:cNvPr id="6" name="Image 5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3671899" y="3861048"/>
            <a:ext cx="1800201" cy="18002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124855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  <p:custDataLst>
              <p:tags r:id="rId1"/>
            </p:custDataLst>
          </p:nvPr>
        </p:nvSpPr>
        <p:spPr>
          <a:xfrm>
            <a:off x="447911" y="1825391"/>
            <a:ext cx="8084529" cy="439248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fr-CA" dirty="0" smtClean="0"/>
              <a:t>Recherche pour connaître les pratiques enseignantes concernant les erreurs des étudiants </a:t>
            </a:r>
          </a:p>
          <a:p>
            <a:pPr marL="0" indent="0" algn="just">
              <a:buNone/>
            </a:pPr>
            <a:r>
              <a:rPr lang="fr-CA" b="1" dirty="0" smtClean="0"/>
              <a:t>La question de recherche: </a:t>
            </a:r>
          </a:p>
          <a:p>
            <a:pPr algn="just">
              <a:spcBef>
                <a:spcPts val="600"/>
              </a:spcBef>
              <a:spcAft>
                <a:spcPts val="600"/>
              </a:spcAft>
              <a:buFont typeface="Wingdings 2" panose="05020102010507070707" pitchFamily="18" charset="2"/>
              <a:buChar char=""/>
            </a:pPr>
            <a:r>
              <a:rPr lang="fr-CA" dirty="0" smtClean="0"/>
              <a:t>En quoi les erreurs des étudiants influencent-elles vos </a:t>
            </a:r>
            <a:r>
              <a:rPr lang="fr-CA" dirty="0"/>
              <a:t>pratiques </a:t>
            </a:r>
            <a:r>
              <a:rPr lang="fr-CA" dirty="0" smtClean="0"/>
              <a:t>enseignantes?</a:t>
            </a:r>
          </a:p>
          <a:p>
            <a:pPr marL="0" indent="0" algn="just">
              <a:buNone/>
            </a:pPr>
            <a:r>
              <a:rPr lang="fr-CA" b="1" dirty="0" smtClean="0"/>
              <a:t>La question posée aux enseignants:</a:t>
            </a:r>
            <a:endParaRPr lang="fr-CA" b="1" dirty="0"/>
          </a:p>
          <a:p>
            <a:pPr algn="just">
              <a:buFont typeface="Wingdings 2" panose="05020102010507070707" pitchFamily="18" charset="2"/>
              <a:buChar char=""/>
            </a:pPr>
            <a:r>
              <a:rPr lang="fr-CA" dirty="0" smtClean="0"/>
              <a:t>Qu’est-ce que les erreurs des étudiants </a:t>
            </a:r>
          </a:p>
          <a:p>
            <a:pPr marL="265113" indent="-265113" algn="just">
              <a:spcAft>
                <a:spcPts val="600"/>
              </a:spcAft>
              <a:buNone/>
              <a:tabLst>
                <a:tab pos="265113" algn="l"/>
              </a:tabLst>
            </a:pPr>
            <a:r>
              <a:rPr lang="fr-CA" dirty="0" smtClean="0"/>
              <a:t>	vous amènent à faire?</a:t>
            </a:r>
            <a:endParaRPr lang="fr-CA" dirty="0"/>
          </a:p>
          <a:p>
            <a:pPr marL="0" indent="0" algn="just">
              <a:spcBef>
                <a:spcPts val="600"/>
              </a:spcBef>
              <a:buNone/>
            </a:pPr>
            <a:r>
              <a:rPr lang="fr-CA" b="1" dirty="0" smtClean="0"/>
              <a:t>Et vous, que faites-vous avec les erreurs des étudiants?</a:t>
            </a:r>
          </a:p>
          <a:p>
            <a:pPr algn="just"/>
            <a:endParaRPr lang="fr-CA" dirty="0"/>
          </a:p>
        </p:txBody>
      </p:sp>
      <p:sp>
        <p:nvSpPr>
          <p:cNvPr id="4" name="Titre 3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0" y="116632"/>
            <a:ext cx="6392888" cy="1362480"/>
          </a:xfrm>
        </p:spPr>
        <p:txBody>
          <a:bodyPr>
            <a:normAutofit/>
          </a:bodyPr>
          <a:lstStyle/>
          <a:p>
            <a:pPr algn="r"/>
            <a:r>
              <a:rPr lang="fr-CA" sz="3200" b="1" dirty="0"/>
              <a:t>Atelier basé sur les </a:t>
            </a:r>
            <a:r>
              <a:rPr lang="fr-CA" sz="3200" b="1" dirty="0" smtClean="0"/>
              <a:t>résultats </a:t>
            </a:r>
            <a:br>
              <a:rPr lang="fr-CA" sz="3200" b="1" dirty="0" smtClean="0"/>
            </a:br>
            <a:r>
              <a:rPr lang="fr-CA" sz="3200" b="1" dirty="0" smtClean="0"/>
              <a:t>d’une </a:t>
            </a:r>
            <a:r>
              <a:rPr lang="fr-CA" sz="3200" b="1" dirty="0"/>
              <a:t>recherche </a:t>
            </a:r>
            <a:r>
              <a:rPr lang="fr-CA" sz="2000" b="1" dirty="0" smtClean="0"/>
              <a:t>(Brière, 2015)</a:t>
            </a:r>
            <a:endParaRPr lang="fr-CA" sz="2000" b="1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7468524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NUM" val="1"/>
</p:tagLst>
</file>

<file path=ppt/tags/tag10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NUM" val="3"/>
</p:tagLst>
</file>

<file path=ppt/tags/tag100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NUM" val="1"/>
</p:tagLst>
</file>

<file path=ppt/tags/tag10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NUM" val="2"/>
</p:tagLst>
</file>

<file path=ppt/tags/tag10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NUM" val="3"/>
</p:tagLst>
</file>

<file path=ppt/tags/tag10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NUM" val="4"/>
</p:tagLst>
</file>

<file path=ppt/tags/tag104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NUM" val="5"/>
</p:tagLst>
</file>

<file path=ppt/tags/tag105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NUM" val="6"/>
</p:tagLst>
</file>

<file path=ppt/tags/tag106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NUM" val="7"/>
</p:tagLst>
</file>

<file path=ppt/tags/tag107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NUM" val="1"/>
</p:tagLst>
</file>

<file path=ppt/tags/tag108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NUM" val="2"/>
</p:tagLst>
</file>

<file path=ppt/tags/tag109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NUM" val="3"/>
</p:tagLst>
</file>

<file path=ppt/tags/tag1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NUM" val="1"/>
</p:tagLst>
</file>

<file path=ppt/tags/tag110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NUM" val="4"/>
</p:tagLst>
</file>

<file path=ppt/tags/tag11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NUM" val="5"/>
</p:tagLst>
</file>

<file path=ppt/tags/tag11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NUM" val="6"/>
</p:tagLst>
</file>

<file path=ppt/tags/tag11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NUM" val="7"/>
</p:tagLst>
</file>

<file path=ppt/tags/tag114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NUM" val="1"/>
</p:tagLst>
</file>

<file path=ppt/tags/tag115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NUM" val="2"/>
</p:tagLst>
</file>

<file path=ppt/tags/tag116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NUM" val="1"/>
</p:tagLst>
</file>

<file path=ppt/tags/tag117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NUM" val="2"/>
</p:tagLst>
</file>

<file path=ppt/tags/tag118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NUM" val="1"/>
</p:tagLst>
</file>

<file path=ppt/tags/tag119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NUM" val="2"/>
</p:tagLst>
</file>

<file path=ppt/tags/tag1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NUM" val="2"/>
</p:tagLst>
</file>

<file path=ppt/tags/tag120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NUM" val="1"/>
</p:tagLst>
</file>

<file path=ppt/tags/tag12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NUM" val="2"/>
</p:tagLst>
</file>

<file path=ppt/tags/tag12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NUM" val="1"/>
</p:tagLst>
</file>

<file path=ppt/tags/tag12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NUM" val="2"/>
</p:tagLst>
</file>

<file path=ppt/tags/tag124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NUM" val="1"/>
</p:tagLst>
</file>

<file path=ppt/tags/tag125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NUM" val="2"/>
</p:tagLst>
</file>

<file path=ppt/tags/tag126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NUM" val="1"/>
</p:tagLst>
</file>

<file path=ppt/tags/tag127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NUM" val="2"/>
</p:tagLst>
</file>

<file path=ppt/tags/tag128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NUM" val="1"/>
</p:tagLst>
</file>

<file path=ppt/tags/tag129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NUM" val="2"/>
</p:tagLst>
</file>

<file path=ppt/tags/tag1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NUM" val="3"/>
</p:tagLst>
</file>

<file path=ppt/tags/tag130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NUM" val="1"/>
</p:tagLst>
</file>

<file path=ppt/tags/tag13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NUM" val="2"/>
</p:tagLst>
</file>

<file path=ppt/tags/tag13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NUM" val="3"/>
</p:tagLst>
</file>

<file path=ppt/tags/tag13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NUM" val="1"/>
</p:tagLst>
</file>

<file path=ppt/tags/tag134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NUM" val="2"/>
</p:tagLst>
</file>

<file path=ppt/tags/tag135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NUM" val="3"/>
</p:tagLst>
</file>

<file path=ppt/tags/tag136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NUM" val="4"/>
</p:tagLst>
</file>

<file path=ppt/tags/tag137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NUM" val="1"/>
</p:tagLst>
</file>

<file path=ppt/tags/tag138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NUM" val="2"/>
</p:tagLst>
</file>

<file path=ppt/tags/tag139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NUM" val="3"/>
</p:tagLst>
</file>

<file path=ppt/tags/tag14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NUM" val="1"/>
</p:tagLst>
</file>

<file path=ppt/tags/tag140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NUM" val="4"/>
</p:tagLst>
</file>

<file path=ppt/tags/tag15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NUM" val="2"/>
</p:tagLst>
</file>

<file path=ppt/tags/tag16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NUM" val="1"/>
</p:tagLst>
</file>

<file path=ppt/tags/tag17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NUM" val="2"/>
</p:tagLst>
</file>

<file path=ppt/tags/tag18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NUM" val="1"/>
</p:tagLst>
</file>

<file path=ppt/tags/tag19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NUM" val="2"/>
</p:tagLst>
</file>

<file path=ppt/tags/tag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NUM" val="2"/>
</p:tagLst>
</file>

<file path=ppt/tags/tag20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NUM" val="3"/>
</p:tagLst>
</file>

<file path=ppt/tags/tag2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NUM" val="1"/>
</p:tagLst>
</file>

<file path=ppt/tags/tag2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NUM" val="2"/>
</p:tagLst>
</file>

<file path=ppt/tags/tag2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NUM" val="1"/>
</p:tagLst>
</file>

<file path=ppt/tags/tag24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NUM" val="2"/>
</p:tagLst>
</file>

<file path=ppt/tags/tag25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NUM" val="3"/>
</p:tagLst>
</file>

<file path=ppt/tags/tag26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NUM" val="4"/>
</p:tagLst>
</file>

<file path=ppt/tags/tag27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NUM" val="1"/>
</p:tagLst>
</file>

<file path=ppt/tags/tag28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NUM" val="2"/>
</p:tagLst>
</file>

<file path=ppt/tags/tag29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NUM" val="3"/>
</p:tagLst>
</file>

<file path=ppt/tags/tag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NUM" val="1"/>
</p:tagLst>
</file>

<file path=ppt/tags/tag30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NUM" val="4"/>
</p:tagLst>
</file>

<file path=ppt/tags/tag3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NUM" val="5"/>
</p:tagLst>
</file>

<file path=ppt/tags/tag3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NUM" val="6"/>
</p:tagLst>
</file>

<file path=ppt/tags/tag3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NUM" val="7"/>
</p:tagLst>
</file>

<file path=ppt/tags/tag34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NUM" val="9"/>
</p:tagLst>
</file>

<file path=ppt/tags/tag35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NUM" val="11"/>
</p:tagLst>
</file>

<file path=ppt/tags/tag36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NUM" val="12"/>
</p:tagLst>
</file>

<file path=ppt/tags/tag37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NUM" val="13"/>
</p:tagLst>
</file>

<file path=ppt/tags/tag38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NUM" val="14"/>
</p:tagLst>
</file>

<file path=ppt/tags/tag39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NUM" val="15"/>
</p:tagLst>
</file>

<file path=ppt/tags/tag4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NUM" val="2"/>
</p:tagLst>
</file>

<file path=ppt/tags/tag40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NUM" val="10"/>
</p:tagLst>
</file>

<file path=ppt/tags/tag4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NUM" val="1"/>
</p:tagLst>
</file>

<file path=ppt/tags/tag4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NUM" val="2"/>
</p:tagLst>
</file>

<file path=ppt/tags/tag4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NUM" val="5"/>
</p:tagLst>
</file>

<file path=ppt/tags/tag44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NUM" val="6"/>
</p:tagLst>
</file>

<file path=ppt/tags/tag45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NUM" val="8"/>
</p:tagLst>
</file>

<file path=ppt/tags/tag46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NUM" val="1"/>
</p:tagLst>
</file>

<file path=ppt/tags/tag47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NUM" val="2"/>
</p:tagLst>
</file>

<file path=ppt/tags/tag48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NUM" val="4"/>
</p:tagLst>
</file>

<file path=ppt/tags/tag49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NUM" val="4"/>
</p:tagLst>
</file>

<file path=ppt/tags/tag5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NUM" val="1"/>
</p:tagLst>
</file>

<file path=ppt/tags/tag50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NUM" val="3"/>
</p:tagLst>
</file>

<file path=ppt/tags/tag5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NUM" val="1"/>
</p:tagLst>
</file>

<file path=ppt/tags/tag5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NUM" val="2"/>
</p:tagLst>
</file>

<file path=ppt/tags/tag5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NUM" val="1"/>
</p:tagLst>
</file>

<file path=ppt/tags/tag54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NUM" val="2"/>
</p:tagLst>
</file>

<file path=ppt/tags/tag55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NUM" val="3"/>
</p:tagLst>
</file>

<file path=ppt/tags/tag56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NUM" val="1"/>
</p:tagLst>
</file>

<file path=ppt/tags/tag57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NUM" val="2"/>
</p:tagLst>
</file>

<file path=ppt/tags/tag58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NUM" val="3"/>
</p:tagLst>
</file>

<file path=ppt/tags/tag59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NUM" val="1"/>
</p:tagLst>
</file>

<file path=ppt/tags/tag6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NUM" val="2"/>
</p:tagLst>
</file>

<file path=ppt/tags/tag60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NUM" val="2"/>
</p:tagLst>
</file>

<file path=ppt/tags/tag6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NUM" val="3"/>
</p:tagLst>
</file>

<file path=ppt/tags/tag6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NUM" val="1"/>
</p:tagLst>
</file>

<file path=ppt/tags/tag6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NUM" val="2"/>
</p:tagLst>
</file>

<file path=ppt/tags/tag64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NUM" val="3"/>
</p:tagLst>
</file>

<file path=ppt/tags/tag65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NUM" val="1"/>
</p:tagLst>
</file>

<file path=ppt/tags/tag66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NUM" val="2"/>
</p:tagLst>
</file>

<file path=ppt/tags/tag67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NUM" val="1"/>
</p:tagLst>
</file>

<file path=ppt/tags/tag68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NUM" val="2"/>
</p:tagLst>
</file>

<file path=ppt/tags/tag69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NUM" val="1"/>
</p:tagLst>
</file>

<file path=ppt/tags/tag7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NUM" val="3"/>
</p:tagLst>
</file>

<file path=ppt/tags/tag70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NUM" val="2"/>
</p:tagLst>
</file>

<file path=ppt/tags/tag7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NUM" val="1"/>
</p:tagLst>
</file>

<file path=ppt/tags/tag7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NUM" val="2"/>
</p:tagLst>
</file>

<file path=ppt/tags/tag7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NUM" val="1"/>
</p:tagLst>
</file>

<file path=ppt/tags/tag74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NUM" val="2"/>
</p:tagLst>
</file>

<file path=ppt/tags/tag75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NUM" val="3"/>
</p:tagLst>
</file>

<file path=ppt/tags/tag76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NUM" val="4"/>
</p:tagLst>
</file>

<file path=ppt/tags/tag77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NUM" val="5"/>
</p:tagLst>
</file>

<file path=ppt/tags/tag78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NUM" val="6"/>
</p:tagLst>
</file>

<file path=ppt/tags/tag79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NUM" val="7"/>
</p:tagLst>
</file>

<file path=ppt/tags/tag8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NUM" val="1"/>
</p:tagLst>
</file>

<file path=ppt/tags/tag80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NUM" val="8"/>
</p:tagLst>
</file>

<file path=ppt/tags/tag8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NUM" val="1"/>
</p:tagLst>
</file>

<file path=ppt/tags/tag8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NUM" val="2"/>
</p:tagLst>
</file>

<file path=ppt/tags/tag8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NUM" val="1"/>
</p:tagLst>
</file>

<file path=ppt/tags/tag84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NUM" val="2"/>
</p:tagLst>
</file>

<file path=ppt/tags/tag85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NUM" val="1"/>
</p:tagLst>
</file>

<file path=ppt/tags/tag86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NUM" val="2"/>
</p:tagLst>
</file>

<file path=ppt/tags/tag87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NUM" val="3"/>
</p:tagLst>
</file>

<file path=ppt/tags/tag88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NUM" val="4"/>
</p:tagLst>
</file>

<file path=ppt/tags/tag89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NUM" val="5"/>
</p:tagLst>
</file>

<file path=ppt/tags/tag9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NUM" val="2"/>
</p:tagLst>
</file>

<file path=ppt/tags/tag90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NUM" val="8"/>
</p:tagLst>
</file>

<file path=ppt/tags/tag9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NUM" val="9"/>
</p:tagLst>
</file>

<file path=ppt/tags/tag9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NUM" val="10"/>
</p:tagLst>
</file>

<file path=ppt/tags/tag9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NUM" val="1"/>
</p:tagLst>
</file>

<file path=ppt/tags/tag94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NUM" val="2"/>
</p:tagLst>
</file>

<file path=ppt/tags/tag95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NUM" val="3"/>
</p:tagLst>
</file>

<file path=ppt/tags/tag96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NUM" val="4"/>
</p:tagLst>
</file>

<file path=ppt/tags/tag97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NUM" val="5"/>
</p:tagLst>
</file>

<file path=ppt/tags/tag98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NUM" val="6"/>
</p:tagLst>
</file>

<file path=ppt/tags/tag99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NUM" val="7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1_Thème5">
  <a:themeElements>
    <a:clrScheme name="Vagues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1_Thème5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Vagues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Thème5</Template>
  <TotalTime>11292</TotalTime>
  <Words>2765</Words>
  <Application>Microsoft Macintosh PowerPoint</Application>
  <PresentationFormat>Présentation à l'écran (4:3)</PresentationFormat>
  <Paragraphs>354</Paragraphs>
  <Slides>40</Slides>
  <Notes>6</Notes>
  <HiddenSlides>0</HiddenSlides>
  <MMClips>0</MMClips>
  <ScaleCrop>false</ScaleCrop>
  <HeadingPairs>
    <vt:vector size="4" baseType="variant">
      <vt:variant>
        <vt:lpstr>Modèle de conception</vt:lpstr>
      </vt:variant>
      <vt:variant>
        <vt:i4>1</vt:i4>
      </vt:variant>
      <vt:variant>
        <vt:lpstr>Titres des diapositives</vt:lpstr>
      </vt:variant>
      <vt:variant>
        <vt:i4>40</vt:i4>
      </vt:variant>
    </vt:vector>
  </HeadingPairs>
  <TitlesOfParts>
    <vt:vector size="41" baseType="lpstr">
      <vt:lpstr>1_Thème5</vt:lpstr>
      <vt:lpstr>J’enseigne, j’évalue et je m’interroge sur les erreurs de mes étudiants  Co-construire une réflexion relative au vécu en évaluation des apprentissages en utilisant l’erreur comme un outil pour enseigner </vt:lpstr>
      <vt:lpstr>Mot de bienvenue</vt:lpstr>
      <vt:lpstr>En quoi l’erreur soulève-t-elle  votre intérêt?</vt:lpstr>
      <vt:lpstr>Objectifs de l’atelier</vt:lpstr>
      <vt:lpstr>Plan de l’atelier</vt:lpstr>
      <vt:lpstr>S’interroger sur les erreurs…  un travail complexe!</vt:lpstr>
      <vt:lpstr>Le rôle de l’erreur</vt:lpstr>
      <vt:lpstr>Les étudiants apprennent et…</vt:lpstr>
      <vt:lpstr>Atelier basé sur les résultats  d’une recherche (Brière, 2015)</vt:lpstr>
      <vt:lpstr>Ce que les enseignants interrogés ont dit (Brière, 2015)</vt:lpstr>
      <vt:lpstr>Un constat important  de cette recherche (Brière, 2015)</vt:lpstr>
      <vt:lpstr>Le processus d’étude de l’erreur (doc 1)</vt:lpstr>
      <vt:lpstr>Vers un questionnement didactique</vt:lpstr>
      <vt:lpstr>Activité –  Mise en situation:   l’étudiant (doc 2)</vt:lpstr>
      <vt:lpstr>Les perceptions de Maxime dans le triangle pédagogique</vt:lpstr>
      <vt:lpstr>Mise en situation : l’enseignant (doc 3)</vt:lpstr>
      <vt:lpstr>Les questions de Dominique dans le triangle pédagogique</vt:lpstr>
      <vt:lpstr>Pour aider Dominique à identifier la cause des erreurs </vt:lpstr>
      <vt:lpstr>Typologie de l’erreur revisitée¹ (doc 4)</vt:lpstr>
      <vt:lpstr>Quel type d’erreur  Dominique rencontre-t-il  dans la mise en situation?</vt:lpstr>
      <vt:lpstr>Typologie de l’erreur, perceptions et questionnements</vt:lpstr>
      <vt:lpstr>Le processus d’étude de l’erreur utilisé par Dominique</vt:lpstr>
      <vt:lpstr>Le questionnement  didactique et le triangle de Houssaye (doc 5)</vt:lpstr>
      <vt:lpstr>Pour formuler les questions   selon un type d’erreur</vt:lpstr>
      <vt:lpstr>Activité : formuler des  questions didactiques</vt:lpstr>
      <vt:lpstr>Formulez vos questions (doc 5)</vt:lpstr>
      <vt:lpstr>Questions de l’enseignant sur le contenu enseigné</vt:lpstr>
      <vt:lpstr>Questions de l’enseignant par rapport aux connaissances de l’étudiant sur le contenu</vt:lpstr>
      <vt:lpstr>Questions de l’enseignant sur les perceptions du sens  donné à l’erreur</vt:lpstr>
      <vt:lpstr>Pour aller plus loin… (doc 6)</vt:lpstr>
      <vt:lpstr>Suggestions de pratiques adaptées au type d’erreur  (doc 7)</vt:lpstr>
      <vt:lpstr>Pourquoi se questionner sur ce qui peut causer l’erreur?</vt:lpstr>
      <vt:lpstr>Une pratique à privilégier…</vt:lpstr>
      <vt:lpstr>En plus de susciter…</vt:lpstr>
      <vt:lpstr>Souhaitons que les étudiants  nous disent plus souvent…</vt:lpstr>
      <vt:lpstr>Et que pour les enseignants,  les erreurs des étudiants  soient …</vt:lpstr>
      <vt:lpstr>Questions et commentaires</vt:lpstr>
      <vt:lpstr>Merci de votre participation</vt:lpstr>
      <vt:lpstr>Médiagraphie</vt:lpstr>
      <vt:lpstr>Médiagraphie - suite</vt:lpstr>
    </vt:vector>
  </TitlesOfParts>
  <Manager/>
  <Company>Université de Sherbrooke</Company>
  <LinksUpToDate>false</LinksUpToDate>
  <SharedDoc>false</SharedDoc>
  <HyperlinkBase/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subject/>
  <dc:creator>hydm2801</dc:creator>
  <cp:keywords/>
  <dc:description/>
  <cp:lastModifiedBy>Cécile Dumont</cp:lastModifiedBy>
  <cp:revision>415</cp:revision>
  <cp:lastPrinted>2015-05-22T21:58:26Z</cp:lastPrinted>
  <dcterms:created xsi:type="dcterms:W3CDTF">2016-08-30T18:09:44Z</dcterms:created>
  <dcterms:modified xsi:type="dcterms:W3CDTF">2016-08-30T18:09:54Z</dcterms:modified>
  <cp:category/>
</cp:coreProperties>
</file>