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87" r:id="rId2"/>
  </p:sldMasterIdLst>
  <p:notesMasterIdLst>
    <p:notesMasterId r:id="rId27"/>
  </p:notesMasterIdLst>
  <p:handoutMasterIdLst>
    <p:handoutMasterId r:id="rId28"/>
  </p:handoutMasterIdLst>
  <p:sldIdLst>
    <p:sldId id="290" r:id="rId3"/>
    <p:sldId id="270" r:id="rId4"/>
    <p:sldId id="263" r:id="rId5"/>
    <p:sldId id="264" r:id="rId6"/>
    <p:sldId id="266" r:id="rId7"/>
    <p:sldId id="265" r:id="rId8"/>
    <p:sldId id="281" r:id="rId9"/>
    <p:sldId id="267" r:id="rId10"/>
    <p:sldId id="294" r:id="rId11"/>
    <p:sldId id="284" r:id="rId12"/>
    <p:sldId id="285" r:id="rId13"/>
    <p:sldId id="286" r:id="rId14"/>
    <p:sldId id="287" r:id="rId15"/>
    <p:sldId id="288" r:id="rId16"/>
    <p:sldId id="289" r:id="rId17"/>
    <p:sldId id="271" r:id="rId18"/>
    <p:sldId id="273" r:id="rId19"/>
    <p:sldId id="298" r:id="rId20"/>
    <p:sldId id="275" r:id="rId21"/>
    <p:sldId id="297" r:id="rId22"/>
    <p:sldId id="295" r:id="rId23"/>
    <p:sldId id="300" r:id="rId24"/>
    <p:sldId id="299" r:id="rId25"/>
    <p:sldId id="280" r:id="rId26"/>
  </p:sldIdLst>
  <p:sldSz cx="9144000" cy="6858000" type="screen4x3"/>
  <p:notesSz cx="7010400" cy="9296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sabelle Laplante" initials="IL" lastIdx="19" clrIdx="0">
    <p:extLst>
      <p:ext uri="{19B8F6BF-5375-455C-9EA6-DF929625EA0E}">
        <p15:presenceInfo xmlns:p15="http://schemas.microsoft.com/office/powerpoint/2012/main" userId="S-1-5-21-2579141833-1411859377-639642957-1139" providerId="AD"/>
      </p:ext>
    </p:extLst>
  </p:cmAuthor>
  <p:cmAuthor id="2" name="Lapostolle Lynn" initials="LL" lastIdx="38" clrIdx="1">
    <p:extLst>
      <p:ext uri="{19B8F6BF-5375-455C-9EA6-DF929625EA0E}">
        <p15:presenceInfo xmlns:p15="http://schemas.microsoft.com/office/powerpoint/2012/main" userId="S-1-5-21-2688351580-422645012-1396280147-249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0E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70" autoAdjust="0"/>
    <p:restoredTop sz="82262" autoAdjust="0"/>
  </p:normalViewPr>
  <p:slideViewPr>
    <p:cSldViewPr snapToGrid="0">
      <p:cViewPr varScale="1">
        <p:scale>
          <a:sx n="96" d="100"/>
          <a:sy n="96" d="100"/>
        </p:scale>
        <p:origin x="190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E64FC6-2D0D-42CD-8881-B3F86C707FDC}"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fr-FR"/>
        </a:p>
      </dgm:t>
    </dgm:pt>
    <dgm:pt modelId="{3FDDAA83-29B4-453A-AFE7-4CB0DDCFEC2B}">
      <dgm:prSet phldrT="[Texte]"/>
      <dgm:spPr>
        <a:solidFill>
          <a:schemeClr val="accent5">
            <a:lumMod val="75000"/>
          </a:schemeClr>
        </a:solidFill>
      </dgm:spPr>
      <dgm:t>
        <a:bodyPr/>
        <a:lstStyle/>
        <a:p>
          <a:r>
            <a:rPr lang="fr-FR" b="1" dirty="0"/>
            <a:t>Planification de la recherche</a:t>
          </a:r>
        </a:p>
      </dgm:t>
    </dgm:pt>
    <dgm:pt modelId="{C246CF3C-B7B1-4176-BBEF-8505EF837A6D}" type="parTrans" cxnId="{E1F8E3CB-84D4-4215-8DBA-91D1F2B01BDE}">
      <dgm:prSet/>
      <dgm:spPr/>
      <dgm:t>
        <a:bodyPr/>
        <a:lstStyle/>
        <a:p>
          <a:endParaRPr lang="fr-FR"/>
        </a:p>
      </dgm:t>
    </dgm:pt>
    <dgm:pt modelId="{7DBC0A27-93CD-4BF9-BDAD-D41E70DBB6B6}" type="sibTrans" cxnId="{E1F8E3CB-84D4-4215-8DBA-91D1F2B01BDE}">
      <dgm:prSet/>
      <dgm:spPr/>
      <dgm:t>
        <a:bodyPr/>
        <a:lstStyle/>
        <a:p>
          <a:endParaRPr lang="fr-FR"/>
        </a:p>
      </dgm:t>
    </dgm:pt>
    <dgm:pt modelId="{E524EE64-0A11-4AFB-B738-4E371B1046C2}">
      <dgm:prSet phldrT="[Texte]"/>
      <dgm:spPr>
        <a:solidFill>
          <a:schemeClr val="accent5">
            <a:lumMod val="75000"/>
          </a:schemeClr>
        </a:solidFill>
      </dgm:spPr>
      <dgm:t>
        <a:bodyPr/>
        <a:lstStyle/>
        <a:p>
          <a:r>
            <a:rPr lang="fr-FR" b="1" dirty="0"/>
            <a:t>Collecte</a:t>
          </a:r>
          <a:br>
            <a:rPr lang="fr-FR" b="1" dirty="0"/>
          </a:br>
          <a:r>
            <a:rPr lang="fr-FR" b="1" dirty="0"/>
            <a:t>des données </a:t>
          </a:r>
        </a:p>
      </dgm:t>
    </dgm:pt>
    <dgm:pt modelId="{FAA43FB1-C0BB-4420-B0AC-CCCFFE13556A}" type="parTrans" cxnId="{D5BF59A7-DE4A-4359-A762-2F254FA3A9D2}">
      <dgm:prSet/>
      <dgm:spPr/>
      <dgm:t>
        <a:bodyPr/>
        <a:lstStyle/>
        <a:p>
          <a:endParaRPr lang="fr-FR"/>
        </a:p>
      </dgm:t>
    </dgm:pt>
    <dgm:pt modelId="{43FEBDAF-5401-4396-8BD7-6FACF0D55B29}" type="sibTrans" cxnId="{D5BF59A7-DE4A-4359-A762-2F254FA3A9D2}">
      <dgm:prSet/>
      <dgm:spPr/>
      <dgm:t>
        <a:bodyPr/>
        <a:lstStyle/>
        <a:p>
          <a:endParaRPr lang="fr-FR"/>
        </a:p>
      </dgm:t>
    </dgm:pt>
    <dgm:pt modelId="{66623F0F-6A90-458C-9AB1-23FFC84CC999}">
      <dgm:prSet phldrT="[Texte]"/>
      <dgm:spPr>
        <a:solidFill>
          <a:schemeClr val="accent5">
            <a:lumMod val="75000"/>
          </a:schemeClr>
        </a:solidFill>
      </dgm:spPr>
      <dgm:t>
        <a:bodyPr/>
        <a:lstStyle/>
        <a:p>
          <a:r>
            <a:rPr lang="fr-FR" b="1" dirty="0"/>
            <a:t>Traitement et analyse</a:t>
          </a:r>
          <a:r>
            <a:rPr lang="fr-FR" dirty="0"/>
            <a:t> </a:t>
          </a:r>
          <a:r>
            <a:rPr lang="fr-FR" b="1" dirty="0"/>
            <a:t>des données </a:t>
          </a:r>
          <a:endParaRPr lang="fr-FR" dirty="0"/>
        </a:p>
      </dgm:t>
    </dgm:pt>
    <dgm:pt modelId="{BF606EC0-3A04-409F-8CBF-9EBEBDB198D9}" type="parTrans" cxnId="{9C4A7420-B1F4-4AE5-8EFB-83CC6FA54920}">
      <dgm:prSet/>
      <dgm:spPr/>
      <dgm:t>
        <a:bodyPr/>
        <a:lstStyle/>
        <a:p>
          <a:endParaRPr lang="fr-FR"/>
        </a:p>
      </dgm:t>
    </dgm:pt>
    <dgm:pt modelId="{F3C10ED0-1722-424D-9B4C-16284EF228F4}" type="sibTrans" cxnId="{9C4A7420-B1F4-4AE5-8EFB-83CC6FA54920}">
      <dgm:prSet/>
      <dgm:spPr/>
      <dgm:t>
        <a:bodyPr/>
        <a:lstStyle/>
        <a:p>
          <a:endParaRPr lang="fr-FR"/>
        </a:p>
      </dgm:t>
    </dgm:pt>
    <dgm:pt modelId="{4C889676-D8E6-4063-BFCA-B7F967499161}">
      <dgm:prSet phldrT="[Texte]"/>
      <dgm:spPr>
        <a:solidFill>
          <a:schemeClr val="accent5">
            <a:lumMod val="75000"/>
          </a:schemeClr>
        </a:solidFill>
      </dgm:spPr>
      <dgm:t>
        <a:bodyPr/>
        <a:lstStyle/>
        <a:p>
          <a:r>
            <a:rPr lang="fr-FR" b="1" dirty="0"/>
            <a:t>Partage des données </a:t>
          </a:r>
        </a:p>
      </dgm:t>
    </dgm:pt>
    <dgm:pt modelId="{147B27ED-C46F-43D6-9F8F-6CEE7669D34E}" type="parTrans" cxnId="{8F4F8DF1-96D9-4572-942C-F40A31FC6AE2}">
      <dgm:prSet/>
      <dgm:spPr/>
      <dgm:t>
        <a:bodyPr/>
        <a:lstStyle/>
        <a:p>
          <a:endParaRPr lang="fr-FR"/>
        </a:p>
      </dgm:t>
    </dgm:pt>
    <dgm:pt modelId="{4A183E17-8968-43F1-A879-C78C403F0989}" type="sibTrans" cxnId="{8F4F8DF1-96D9-4572-942C-F40A31FC6AE2}">
      <dgm:prSet/>
      <dgm:spPr/>
      <dgm:t>
        <a:bodyPr/>
        <a:lstStyle/>
        <a:p>
          <a:endParaRPr lang="fr-FR"/>
        </a:p>
      </dgm:t>
    </dgm:pt>
    <dgm:pt modelId="{0B1BAFB2-E6DB-4E11-871A-DACA0CFD006E}">
      <dgm:prSet phldrT="[Texte]"/>
      <dgm:spPr>
        <a:solidFill>
          <a:schemeClr val="accent5">
            <a:lumMod val="75000"/>
          </a:schemeClr>
        </a:solidFill>
      </dgm:spPr>
      <dgm:t>
        <a:bodyPr/>
        <a:lstStyle/>
        <a:p>
          <a:r>
            <a:rPr lang="fr-FR" b="1" dirty="0"/>
            <a:t>Conservation </a:t>
          </a:r>
          <a:br>
            <a:rPr lang="fr-FR" b="1" dirty="0"/>
          </a:br>
          <a:r>
            <a:rPr lang="fr-FR" b="1" dirty="0"/>
            <a:t>des données </a:t>
          </a:r>
        </a:p>
      </dgm:t>
    </dgm:pt>
    <dgm:pt modelId="{F638F184-4A31-4763-8EF2-CDDC8F488B16}" type="parTrans" cxnId="{BC9490B6-03FA-4F61-868E-2562B797925B}">
      <dgm:prSet/>
      <dgm:spPr/>
      <dgm:t>
        <a:bodyPr/>
        <a:lstStyle/>
        <a:p>
          <a:endParaRPr lang="fr-FR"/>
        </a:p>
      </dgm:t>
    </dgm:pt>
    <dgm:pt modelId="{2D2AE5A9-CCF0-41DA-AF2C-CD5A933A9209}" type="sibTrans" cxnId="{BC9490B6-03FA-4F61-868E-2562B797925B}">
      <dgm:prSet/>
      <dgm:spPr/>
      <dgm:t>
        <a:bodyPr/>
        <a:lstStyle/>
        <a:p>
          <a:endParaRPr lang="fr-FR"/>
        </a:p>
      </dgm:t>
    </dgm:pt>
    <dgm:pt modelId="{2DF598F8-4ED6-4F47-91D6-8743894E194E}">
      <dgm:prSet phldrT="[Texte]"/>
      <dgm:spPr>
        <a:solidFill>
          <a:schemeClr val="accent5">
            <a:lumMod val="75000"/>
          </a:schemeClr>
        </a:solidFill>
      </dgm:spPr>
      <dgm:t>
        <a:bodyPr/>
        <a:lstStyle/>
        <a:p>
          <a:r>
            <a:rPr lang="fr-FR" b="1" dirty="0"/>
            <a:t>Réutilisation</a:t>
          </a:r>
          <a:br>
            <a:rPr lang="fr-FR" b="1" dirty="0"/>
          </a:br>
          <a:r>
            <a:rPr lang="fr-FR" b="1" dirty="0"/>
            <a:t>des données </a:t>
          </a:r>
        </a:p>
      </dgm:t>
    </dgm:pt>
    <dgm:pt modelId="{AE5E67DE-AC86-4D7E-9A7E-05AAA665E0A1}" type="parTrans" cxnId="{ECF65067-8540-47BB-A864-C58D465C3129}">
      <dgm:prSet/>
      <dgm:spPr/>
      <dgm:t>
        <a:bodyPr/>
        <a:lstStyle/>
        <a:p>
          <a:endParaRPr lang="fr-FR"/>
        </a:p>
      </dgm:t>
    </dgm:pt>
    <dgm:pt modelId="{9B6F3905-42FC-4400-B912-4FE8B0B4181A}" type="sibTrans" cxnId="{ECF65067-8540-47BB-A864-C58D465C3129}">
      <dgm:prSet/>
      <dgm:spPr/>
      <dgm:t>
        <a:bodyPr/>
        <a:lstStyle/>
        <a:p>
          <a:endParaRPr lang="fr-FR"/>
        </a:p>
      </dgm:t>
    </dgm:pt>
    <dgm:pt modelId="{38863B46-55C2-4CE3-9FA0-7B8B6CFD79A0}" type="pres">
      <dgm:prSet presAssocID="{D6E64FC6-2D0D-42CD-8881-B3F86C707FDC}" presName="cycle" presStyleCnt="0">
        <dgm:presLayoutVars>
          <dgm:dir/>
          <dgm:resizeHandles val="exact"/>
        </dgm:presLayoutVars>
      </dgm:prSet>
      <dgm:spPr/>
      <dgm:t>
        <a:bodyPr/>
        <a:lstStyle/>
        <a:p>
          <a:endParaRPr lang="fr-FR"/>
        </a:p>
      </dgm:t>
    </dgm:pt>
    <dgm:pt modelId="{CAFD3165-2F98-41B9-8849-0B3DEFD8AF3D}" type="pres">
      <dgm:prSet presAssocID="{3FDDAA83-29B4-453A-AFE7-4CB0DDCFEC2B}" presName="node" presStyleLbl="node1" presStyleIdx="0" presStyleCnt="6">
        <dgm:presLayoutVars>
          <dgm:bulletEnabled val="1"/>
        </dgm:presLayoutVars>
      </dgm:prSet>
      <dgm:spPr/>
      <dgm:t>
        <a:bodyPr/>
        <a:lstStyle/>
        <a:p>
          <a:endParaRPr lang="fr-FR"/>
        </a:p>
      </dgm:t>
    </dgm:pt>
    <dgm:pt modelId="{42FDFB48-7547-4C37-8EE9-812CC5ED0AA7}" type="pres">
      <dgm:prSet presAssocID="{7DBC0A27-93CD-4BF9-BDAD-D41E70DBB6B6}" presName="sibTrans" presStyleLbl="sibTrans2D1" presStyleIdx="0" presStyleCnt="6"/>
      <dgm:spPr/>
      <dgm:t>
        <a:bodyPr/>
        <a:lstStyle/>
        <a:p>
          <a:endParaRPr lang="fr-FR"/>
        </a:p>
      </dgm:t>
    </dgm:pt>
    <dgm:pt modelId="{6646C4B4-6378-42E5-B984-58C98849DBCA}" type="pres">
      <dgm:prSet presAssocID="{7DBC0A27-93CD-4BF9-BDAD-D41E70DBB6B6}" presName="connectorText" presStyleLbl="sibTrans2D1" presStyleIdx="0" presStyleCnt="6"/>
      <dgm:spPr/>
      <dgm:t>
        <a:bodyPr/>
        <a:lstStyle/>
        <a:p>
          <a:endParaRPr lang="fr-FR"/>
        </a:p>
      </dgm:t>
    </dgm:pt>
    <dgm:pt modelId="{72B0E145-8EBA-435A-8F02-B9E2ECDC2E8E}" type="pres">
      <dgm:prSet presAssocID="{E524EE64-0A11-4AFB-B738-4E371B1046C2}" presName="node" presStyleLbl="node1" presStyleIdx="1" presStyleCnt="6">
        <dgm:presLayoutVars>
          <dgm:bulletEnabled val="1"/>
        </dgm:presLayoutVars>
      </dgm:prSet>
      <dgm:spPr/>
      <dgm:t>
        <a:bodyPr/>
        <a:lstStyle/>
        <a:p>
          <a:endParaRPr lang="fr-FR"/>
        </a:p>
      </dgm:t>
    </dgm:pt>
    <dgm:pt modelId="{7A120252-6D3B-482F-9CD3-A179F6A02D44}" type="pres">
      <dgm:prSet presAssocID="{43FEBDAF-5401-4396-8BD7-6FACF0D55B29}" presName="sibTrans" presStyleLbl="sibTrans2D1" presStyleIdx="1" presStyleCnt="6"/>
      <dgm:spPr/>
      <dgm:t>
        <a:bodyPr/>
        <a:lstStyle/>
        <a:p>
          <a:endParaRPr lang="fr-FR"/>
        </a:p>
      </dgm:t>
    </dgm:pt>
    <dgm:pt modelId="{14BD8145-B545-48D9-A689-1E2CDF235059}" type="pres">
      <dgm:prSet presAssocID="{43FEBDAF-5401-4396-8BD7-6FACF0D55B29}" presName="connectorText" presStyleLbl="sibTrans2D1" presStyleIdx="1" presStyleCnt="6"/>
      <dgm:spPr/>
      <dgm:t>
        <a:bodyPr/>
        <a:lstStyle/>
        <a:p>
          <a:endParaRPr lang="fr-FR"/>
        </a:p>
      </dgm:t>
    </dgm:pt>
    <dgm:pt modelId="{F9527597-875F-473F-9F39-6349F453D6CA}" type="pres">
      <dgm:prSet presAssocID="{66623F0F-6A90-458C-9AB1-23FFC84CC999}" presName="node" presStyleLbl="node1" presStyleIdx="2" presStyleCnt="6">
        <dgm:presLayoutVars>
          <dgm:bulletEnabled val="1"/>
        </dgm:presLayoutVars>
      </dgm:prSet>
      <dgm:spPr/>
      <dgm:t>
        <a:bodyPr/>
        <a:lstStyle/>
        <a:p>
          <a:endParaRPr lang="fr-FR"/>
        </a:p>
      </dgm:t>
    </dgm:pt>
    <dgm:pt modelId="{1E285D6F-9213-44A8-B3DB-DFA20819BB30}" type="pres">
      <dgm:prSet presAssocID="{F3C10ED0-1722-424D-9B4C-16284EF228F4}" presName="sibTrans" presStyleLbl="sibTrans2D1" presStyleIdx="2" presStyleCnt="6"/>
      <dgm:spPr/>
      <dgm:t>
        <a:bodyPr/>
        <a:lstStyle/>
        <a:p>
          <a:endParaRPr lang="fr-FR"/>
        </a:p>
      </dgm:t>
    </dgm:pt>
    <dgm:pt modelId="{C6FAEF00-302E-4E9D-B321-0C9C19C50DBA}" type="pres">
      <dgm:prSet presAssocID="{F3C10ED0-1722-424D-9B4C-16284EF228F4}" presName="connectorText" presStyleLbl="sibTrans2D1" presStyleIdx="2" presStyleCnt="6"/>
      <dgm:spPr/>
      <dgm:t>
        <a:bodyPr/>
        <a:lstStyle/>
        <a:p>
          <a:endParaRPr lang="fr-FR"/>
        </a:p>
      </dgm:t>
    </dgm:pt>
    <dgm:pt modelId="{2D23EA2D-7647-44FE-BE50-A7DA0CA3BC99}" type="pres">
      <dgm:prSet presAssocID="{4C889676-D8E6-4063-BFCA-B7F967499161}" presName="node" presStyleLbl="node1" presStyleIdx="3" presStyleCnt="6">
        <dgm:presLayoutVars>
          <dgm:bulletEnabled val="1"/>
        </dgm:presLayoutVars>
      </dgm:prSet>
      <dgm:spPr/>
      <dgm:t>
        <a:bodyPr/>
        <a:lstStyle/>
        <a:p>
          <a:endParaRPr lang="fr-FR"/>
        </a:p>
      </dgm:t>
    </dgm:pt>
    <dgm:pt modelId="{06B7E872-3856-4BB7-B461-5891A67CF51A}" type="pres">
      <dgm:prSet presAssocID="{4A183E17-8968-43F1-A879-C78C403F0989}" presName="sibTrans" presStyleLbl="sibTrans2D1" presStyleIdx="3" presStyleCnt="6"/>
      <dgm:spPr/>
      <dgm:t>
        <a:bodyPr/>
        <a:lstStyle/>
        <a:p>
          <a:endParaRPr lang="fr-FR"/>
        </a:p>
      </dgm:t>
    </dgm:pt>
    <dgm:pt modelId="{E675B5E1-1364-420C-B78E-E8B70DA112C0}" type="pres">
      <dgm:prSet presAssocID="{4A183E17-8968-43F1-A879-C78C403F0989}" presName="connectorText" presStyleLbl="sibTrans2D1" presStyleIdx="3" presStyleCnt="6"/>
      <dgm:spPr/>
      <dgm:t>
        <a:bodyPr/>
        <a:lstStyle/>
        <a:p>
          <a:endParaRPr lang="fr-FR"/>
        </a:p>
      </dgm:t>
    </dgm:pt>
    <dgm:pt modelId="{031256E2-09FD-4C46-83EB-E6FC705B51C0}" type="pres">
      <dgm:prSet presAssocID="{0B1BAFB2-E6DB-4E11-871A-DACA0CFD006E}" presName="node" presStyleLbl="node1" presStyleIdx="4" presStyleCnt="6">
        <dgm:presLayoutVars>
          <dgm:bulletEnabled val="1"/>
        </dgm:presLayoutVars>
      </dgm:prSet>
      <dgm:spPr/>
      <dgm:t>
        <a:bodyPr/>
        <a:lstStyle/>
        <a:p>
          <a:endParaRPr lang="fr-FR"/>
        </a:p>
      </dgm:t>
    </dgm:pt>
    <dgm:pt modelId="{204F92E0-13B2-465C-83F5-C58750C86CAF}" type="pres">
      <dgm:prSet presAssocID="{2D2AE5A9-CCF0-41DA-AF2C-CD5A933A9209}" presName="sibTrans" presStyleLbl="sibTrans2D1" presStyleIdx="4" presStyleCnt="6"/>
      <dgm:spPr/>
      <dgm:t>
        <a:bodyPr/>
        <a:lstStyle/>
        <a:p>
          <a:endParaRPr lang="fr-FR"/>
        </a:p>
      </dgm:t>
    </dgm:pt>
    <dgm:pt modelId="{3E04CF0E-C7AD-4E63-8D4D-F34BEDF4D2AB}" type="pres">
      <dgm:prSet presAssocID="{2D2AE5A9-CCF0-41DA-AF2C-CD5A933A9209}" presName="connectorText" presStyleLbl="sibTrans2D1" presStyleIdx="4" presStyleCnt="6"/>
      <dgm:spPr/>
      <dgm:t>
        <a:bodyPr/>
        <a:lstStyle/>
        <a:p>
          <a:endParaRPr lang="fr-FR"/>
        </a:p>
      </dgm:t>
    </dgm:pt>
    <dgm:pt modelId="{34A611E2-D1A9-4F1F-A8E8-AA0A42D41A6E}" type="pres">
      <dgm:prSet presAssocID="{2DF598F8-4ED6-4F47-91D6-8743894E194E}" presName="node" presStyleLbl="node1" presStyleIdx="5" presStyleCnt="6">
        <dgm:presLayoutVars>
          <dgm:bulletEnabled val="1"/>
        </dgm:presLayoutVars>
      </dgm:prSet>
      <dgm:spPr/>
      <dgm:t>
        <a:bodyPr/>
        <a:lstStyle/>
        <a:p>
          <a:endParaRPr lang="fr-FR"/>
        </a:p>
      </dgm:t>
    </dgm:pt>
    <dgm:pt modelId="{0770F7B4-4D8D-47A7-9CA3-217F0FB89406}" type="pres">
      <dgm:prSet presAssocID="{9B6F3905-42FC-4400-B912-4FE8B0B4181A}" presName="sibTrans" presStyleLbl="sibTrans2D1" presStyleIdx="5" presStyleCnt="6"/>
      <dgm:spPr/>
      <dgm:t>
        <a:bodyPr/>
        <a:lstStyle/>
        <a:p>
          <a:endParaRPr lang="fr-FR"/>
        </a:p>
      </dgm:t>
    </dgm:pt>
    <dgm:pt modelId="{ADC545DB-7FB8-4453-969C-3C385B92ED13}" type="pres">
      <dgm:prSet presAssocID="{9B6F3905-42FC-4400-B912-4FE8B0B4181A}" presName="connectorText" presStyleLbl="sibTrans2D1" presStyleIdx="5" presStyleCnt="6"/>
      <dgm:spPr/>
      <dgm:t>
        <a:bodyPr/>
        <a:lstStyle/>
        <a:p>
          <a:endParaRPr lang="fr-FR"/>
        </a:p>
      </dgm:t>
    </dgm:pt>
  </dgm:ptLst>
  <dgm:cxnLst>
    <dgm:cxn modelId="{0A1A17C6-EF0F-401C-BD57-764ECD6A5BC8}" type="presOf" srcId="{E524EE64-0A11-4AFB-B738-4E371B1046C2}" destId="{72B0E145-8EBA-435A-8F02-B9E2ECDC2E8E}" srcOrd="0" destOrd="0" presId="urn:microsoft.com/office/officeart/2005/8/layout/cycle2"/>
    <dgm:cxn modelId="{66EBF3F0-D62D-4761-8B37-0E6A52A12E60}" type="presOf" srcId="{7DBC0A27-93CD-4BF9-BDAD-D41E70DBB6B6}" destId="{42FDFB48-7547-4C37-8EE9-812CC5ED0AA7}" srcOrd="0" destOrd="0" presId="urn:microsoft.com/office/officeart/2005/8/layout/cycle2"/>
    <dgm:cxn modelId="{9C4A7420-B1F4-4AE5-8EFB-83CC6FA54920}" srcId="{D6E64FC6-2D0D-42CD-8881-B3F86C707FDC}" destId="{66623F0F-6A90-458C-9AB1-23FFC84CC999}" srcOrd="2" destOrd="0" parTransId="{BF606EC0-3A04-409F-8CBF-9EBEBDB198D9}" sibTransId="{F3C10ED0-1722-424D-9B4C-16284EF228F4}"/>
    <dgm:cxn modelId="{35A976D1-99E1-41A4-B0A2-E734BEF7C26C}" type="presOf" srcId="{4A183E17-8968-43F1-A879-C78C403F0989}" destId="{06B7E872-3856-4BB7-B461-5891A67CF51A}" srcOrd="0" destOrd="0" presId="urn:microsoft.com/office/officeart/2005/8/layout/cycle2"/>
    <dgm:cxn modelId="{6D981897-F123-47FF-B97A-E1C9AFD7CDB6}" type="presOf" srcId="{9B6F3905-42FC-4400-B912-4FE8B0B4181A}" destId="{0770F7B4-4D8D-47A7-9CA3-217F0FB89406}" srcOrd="0" destOrd="0" presId="urn:microsoft.com/office/officeart/2005/8/layout/cycle2"/>
    <dgm:cxn modelId="{BC9490B6-03FA-4F61-868E-2562B797925B}" srcId="{D6E64FC6-2D0D-42CD-8881-B3F86C707FDC}" destId="{0B1BAFB2-E6DB-4E11-871A-DACA0CFD006E}" srcOrd="4" destOrd="0" parTransId="{F638F184-4A31-4763-8EF2-CDDC8F488B16}" sibTransId="{2D2AE5A9-CCF0-41DA-AF2C-CD5A933A9209}"/>
    <dgm:cxn modelId="{B4294968-FF47-4323-BEF5-D0484CC86C68}" type="presOf" srcId="{2D2AE5A9-CCF0-41DA-AF2C-CD5A933A9209}" destId="{3E04CF0E-C7AD-4E63-8D4D-F34BEDF4D2AB}" srcOrd="1" destOrd="0" presId="urn:microsoft.com/office/officeart/2005/8/layout/cycle2"/>
    <dgm:cxn modelId="{0517CA43-9B66-44D2-BE56-411388434980}" type="presOf" srcId="{7DBC0A27-93CD-4BF9-BDAD-D41E70DBB6B6}" destId="{6646C4B4-6378-42E5-B984-58C98849DBCA}" srcOrd="1" destOrd="0" presId="urn:microsoft.com/office/officeart/2005/8/layout/cycle2"/>
    <dgm:cxn modelId="{E1F8E3CB-84D4-4215-8DBA-91D1F2B01BDE}" srcId="{D6E64FC6-2D0D-42CD-8881-B3F86C707FDC}" destId="{3FDDAA83-29B4-453A-AFE7-4CB0DDCFEC2B}" srcOrd="0" destOrd="0" parTransId="{C246CF3C-B7B1-4176-BBEF-8505EF837A6D}" sibTransId="{7DBC0A27-93CD-4BF9-BDAD-D41E70DBB6B6}"/>
    <dgm:cxn modelId="{43A43A64-F50C-4DB2-A4B9-3C87808ADC27}" type="presOf" srcId="{D6E64FC6-2D0D-42CD-8881-B3F86C707FDC}" destId="{38863B46-55C2-4CE3-9FA0-7B8B6CFD79A0}" srcOrd="0" destOrd="0" presId="urn:microsoft.com/office/officeart/2005/8/layout/cycle2"/>
    <dgm:cxn modelId="{3B35915F-6132-4F6D-A2A5-125CB5950171}" type="presOf" srcId="{43FEBDAF-5401-4396-8BD7-6FACF0D55B29}" destId="{7A120252-6D3B-482F-9CD3-A179F6A02D44}" srcOrd="0" destOrd="0" presId="urn:microsoft.com/office/officeart/2005/8/layout/cycle2"/>
    <dgm:cxn modelId="{69AC87B7-9951-416F-BEEE-7EACDD26F94A}" type="presOf" srcId="{9B6F3905-42FC-4400-B912-4FE8B0B4181A}" destId="{ADC545DB-7FB8-4453-969C-3C385B92ED13}" srcOrd="1" destOrd="0" presId="urn:microsoft.com/office/officeart/2005/8/layout/cycle2"/>
    <dgm:cxn modelId="{BD700F52-6D2F-4F11-9685-7F9A58151658}" type="presOf" srcId="{0B1BAFB2-E6DB-4E11-871A-DACA0CFD006E}" destId="{031256E2-09FD-4C46-83EB-E6FC705B51C0}" srcOrd="0" destOrd="0" presId="urn:microsoft.com/office/officeart/2005/8/layout/cycle2"/>
    <dgm:cxn modelId="{4250CCA7-4AB0-4C83-BACC-676E3A4221E5}" type="presOf" srcId="{43FEBDAF-5401-4396-8BD7-6FACF0D55B29}" destId="{14BD8145-B545-48D9-A689-1E2CDF235059}" srcOrd="1" destOrd="0" presId="urn:microsoft.com/office/officeart/2005/8/layout/cycle2"/>
    <dgm:cxn modelId="{56B71DD2-F603-44FA-9F14-A35996B64D18}" type="presOf" srcId="{2DF598F8-4ED6-4F47-91D6-8743894E194E}" destId="{34A611E2-D1A9-4F1F-A8E8-AA0A42D41A6E}" srcOrd="0" destOrd="0" presId="urn:microsoft.com/office/officeart/2005/8/layout/cycle2"/>
    <dgm:cxn modelId="{ECF65067-8540-47BB-A864-C58D465C3129}" srcId="{D6E64FC6-2D0D-42CD-8881-B3F86C707FDC}" destId="{2DF598F8-4ED6-4F47-91D6-8743894E194E}" srcOrd="5" destOrd="0" parTransId="{AE5E67DE-AC86-4D7E-9A7E-05AAA665E0A1}" sibTransId="{9B6F3905-42FC-4400-B912-4FE8B0B4181A}"/>
    <dgm:cxn modelId="{0F1BD4F9-8783-4711-99F5-4C47C5FF35FE}" type="presOf" srcId="{4C889676-D8E6-4063-BFCA-B7F967499161}" destId="{2D23EA2D-7647-44FE-BE50-A7DA0CA3BC99}" srcOrd="0" destOrd="0" presId="urn:microsoft.com/office/officeart/2005/8/layout/cycle2"/>
    <dgm:cxn modelId="{D0BEA8EE-9A79-49EE-BF9B-3CDCA050CDD2}" type="presOf" srcId="{F3C10ED0-1722-424D-9B4C-16284EF228F4}" destId="{1E285D6F-9213-44A8-B3DB-DFA20819BB30}" srcOrd="0" destOrd="0" presId="urn:microsoft.com/office/officeart/2005/8/layout/cycle2"/>
    <dgm:cxn modelId="{CEDF83EA-2114-4325-BB83-D2AEE6C475D2}" type="presOf" srcId="{F3C10ED0-1722-424D-9B4C-16284EF228F4}" destId="{C6FAEF00-302E-4E9D-B321-0C9C19C50DBA}" srcOrd="1" destOrd="0" presId="urn:microsoft.com/office/officeart/2005/8/layout/cycle2"/>
    <dgm:cxn modelId="{8F4F8DF1-96D9-4572-942C-F40A31FC6AE2}" srcId="{D6E64FC6-2D0D-42CD-8881-B3F86C707FDC}" destId="{4C889676-D8E6-4063-BFCA-B7F967499161}" srcOrd="3" destOrd="0" parTransId="{147B27ED-C46F-43D6-9F8F-6CEE7669D34E}" sibTransId="{4A183E17-8968-43F1-A879-C78C403F0989}"/>
    <dgm:cxn modelId="{0710AB1A-A4D6-4281-8EBD-C02EDFE5F8E3}" type="presOf" srcId="{2D2AE5A9-CCF0-41DA-AF2C-CD5A933A9209}" destId="{204F92E0-13B2-465C-83F5-C58750C86CAF}" srcOrd="0" destOrd="0" presId="urn:microsoft.com/office/officeart/2005/8/layout/cycle2"/>
    <dgm:cxn modelId="{57418E9A-ACA0-444E-9837-0294E1A685A4}" type="presOf" srcId="{4A183E17-8968-43F1-A879-C78C403F0989}" destId="{E675B5E1-1364-420C-B78E-E8B70DA112C0}" srcOrd="1" destOrd="0" presId="urn:microsoft.com/office/officeart/2005/8/layout/cycle2"/>
    <dgm:cxn modelId="{36E75DF7-CEAE-41A8-8D96-B4791D41819E}" type="presOf" srcId="{3FDDAA83-29B4-453A-AFE7-4CB0DDCFEC2B}" destId="{CAFD3165-2F98-41B9-8849-0B3DEFD8AF3D}" srcOrd="0" destOrd="0" presId="urn:microsoft.com/office/officeart/2005/8/layout/cycle2"/>
    <dgm:cxn modelId="{D5BF59A7-DE4A-4359-A762-2F254FA3A9D2}" srcId="{D6E64FC6-2D0D-42CD-8881-B3F86C707FDC}" destId="{E524EE64-0A11-4AFB-B738-4E371B1046C2}" srcOrd="1" destOrd="0" parTransId="{FAA43FB1-C0BB-4420-B0AC-CCCFFE13556A}" sibTransId="{43FEBDAF-5401-4396-8BD7-6FACF0D55B29}"/>
    <dgm:cxn modelId="{81C64EDF-E6B6-4EEB-8F8B-C85411AE022A}" type="presOf" srcId="{66623F0F-6A90-458C-9AB1-23FFC84CC999}" destId="{F9527597-875F-473F-9F39-6349F453D6CA}" srcOrd="0" destOrd="0" presId="urn:microsoft.com/office/officeart/2005/8/layout/cycle2"/>
    <dgm:cxn modelId="{4844B413-E375-4429-A064-F6E0711CE4BB}" type="presParOf" srcId="{38863B46-55C2-4CE3-9FA0-7B8B6CFD79A0}" destId="{CAFD3165-2F98-41B9-8849-0B3DEFD8AF3D}" srcOrd="0" destOrd="0" presId="urn:microsoft.com/office/officeart/2005/8/layout/cycle2"/>
    <dgm:cxn modelId="{5752076F-F8ED-48C3-ABDD-C027965006BB}" type="presParOf" srcId="{38863B46-55C2-4CE3-9FA0-7B8B6CFD79A0}" destId="{42FDFB48-7547-4C37-8EE9-812CC5ED0AA7}" srcOrd="1" destOrd="0" presId="urn:microsoft.com/office/officeart/2005/8/layout/cycle2"/>
    <dgm:cxn modelId="{2B395DAB-5F25-4839-A670-782ACDF5D75E}" type="presParOf" srcId="{42FDFB48-7547-4C37-8EE9-812CC5ED0AA7}" destId="{6646C4B4-6378-42E5-B984-58C98849DBCA}" srcOrd="0" destOrd="0" presId="urn:microsoft.com/office/officeart/2005/8/layout/cycle2"/>
    <dgm:cxn modelId="{3A80BC88-4E1B-46DF-B630-0105839D0E9C}" type="presParOf" srcId="{38863B46-55C2-4CE3-9FA0-7B8B6CFD79A0}" destId="{72B0E145-8EBA-435A-8F02-B9E2ECDC2E8E}" srcOrd="2" destOrd="0" presId="urn:microsoft.com/office/officeart/2005/8/layout/cycle2"/>
    <dgm:cxn modelId="{C8199666-9C05-456B-AA1D-0A4CC88DD6A0}" type="presParOf" srcId="{38863B46-55C2-4CE3-9FA0-7B8B6CFD79A0}" destId="{7A120252-6D3B-482F-9CD3-A179F6A02D44}" srcOrd="3" destOrd="0" presId="urn:microsoft.com/office/officeart/2005/8/layout/cycle2"/>
    <dgm:cxn modelId="{7054150E-A9DC-42F5-A1AA-1386E145B66D}" type="presParOf" srcId="{7A120252-6D3B-482F-9CD3-A179F6A02D44}" destId="{14BD8145-B545-48D9-A689-1E2CDF235059}" srcOrd="0" destOrd="0" presId="urn:microsoft.com/office/officeart/2005/8/layout/cycle2"/>
    <dgm:cxn modelId="{D0E4B337-9379-4BD8-894A-EEE0C79E28A7}" type="presParOf" srcId="{38863B46-55C2-4CE3-9FA0-7B8B6CFD79A0}" destId="{F9527597-875F-473F-9F39-6349F453D6CA}" srcOrd="4" destOrd="0" presId="urn:microsoft.com/office/officeart/2005/8/layout/cycle2"/>
    <dgm:cxn modelId="{B19A8E22-5109-4827-88D3-3F29A5DC789E}" type="presParOf" srcId="{38863B46-55C2-4CE3-9FA0-7B8B6CFD79A0}" destId="{1E285D6F-9213-44A8-B3DB-DFA20819BB30}" srcOrd="5" destOrd="0" presId="urn:microsoft.com/office/officeart/2005/8/layout/cycle2"/>
    <dgm:cxn modelId="{3E006F1E-6E91-405D-8350-16CCD26B27B6}" type="presParOf" srcId="{1E285D6F-9213-44A8-B3DB-DFA20819BB30}" destId="{C6FAEF00-302E-4E9D-B321-0C9C19C50DBA}" srcOrd="0" destOrd="0" presId="urn:microsoft.com/office/officeart/2005/8/layout/cycle2"/>
    <dgm:cxn modelId="{E1640480-2D73-4301-8DAD-89C37CA08038}" type="presParOf" srcId="{38863B46-55C2-4CE3-9FA0-7B8B6CFD79A0}" destId="{2D23EA2D-7647-44FE-BE50-A7DA0CA3BC99}" srcOrd="6" destOrd="0" presId="urn:microsoft.com/office/officeart/2005/8/layout/cycle2"/>
    <dgm:cxn modelId="{ABC736D5-506A-45FA-9075-3DA0409BBF0A}" type="presParOf" srcId="{38863B46-55C2-4CE3-9FA0-7B8B6CFD79A0}" destId="{06B7E872-3856-4BB7-B461-5891A67CF51A}" srcOrd="7" destOrd="0" presId="urn:microsoft.com/office/officeart/2005/8/layout/cycle2"/>
    <dgm:cxn modelId="{1051E227-308A-40F2-88A4-157C9184BAE8}" type="presParOf" srcId="{06B7E872-3856-4BB7-B461-5891A67CF51A}" destId="{E675B5E1-1364-420C-B78E-E8B70DA112C0}" srcOrd="0" destOrd="0" presId="urn:microsoft.com/office/officeart/2005/8/layout/cycle2"/>
    <dgm:cxn modelId="{549B5025-3D13-4E77-8869-3B739A7FD5E3}" type="presParOf" srcId="{38863B46-55C2-4CE3-9FA0-7B8B6CFD79A0}" destId="{031256E2-09FD-4C46-83EB-E6FC705B51C0}" srcOrd="8" destOrd="0" presId="urn:microsoft.com/office/officeart/2005/8/layout/cycle2"/>
    <dgm:cxn modelId="{18167994-4B53-47CE-B9B3-9D1335C2A47B}" type="presParOf" srcId="{38863B46-55C2-4CE3-9FA0-7B8B6CFD79A0}" destId="{204F92E0-13B2-465C-83F5-C58750C86CAF}" srcOrd="9" destOrd="0" presId="urn:microsoft.com/office/officeart/2005/8/layout/cycle2"/>
    <dgm:cxn modelId="{58CFB802-47E0-4DA2-92A3-6800F41B5A52}" type="presParOf" srcId="{204F92E0-13B2-465C-83F5-C58750C86CAF}" destId="{3E04CF0E-C7AD-4E63-8D4D-F34BEDF4D2AB}" srcOrd="0" destOrd="0" presId="urn:microsoft.com/office/officeart/2005/8/layout/cycle2"/>
    <dgm:cxn modelId="{F111B374-192B-485D-B4CB-8CFEC9E7D10A}" type="presParOf" srcId="{38863B46-55C2-4CE3-9FA0-7B8B6CFD79A0}" destId="{34A611E2-D1A9-4F1F-A8E8-AA0A42D41A6E}" srcOrd="10" destOrd="0" presId="urn:microsoft.com/office/officeart/2005/8/layout/cycle2"/>
    <dgm:cxn modelId="{862568A4-A681-439C-A076-1F9ADBDA2D68}" type="presParOf" srcId="{38863B46-55C2-4CE3-9FA0-7B8B6CFD79A0}" destId="{0770F7B4-4D8D-47A7-9CA3-217F0FB89406}" srcOrd="11" destOrd="0" presId="urn:microsoft.com/office/officeart/2005/8/layout/cycle2"/>
    <dgm:cxn modelId="{08ABDB0A-006B-4165-A8A1-DDFFECF3061D}" type="presParOf" srcId="{0770F7B4-4D8D-47A7-9CA3-217F0FB89406}" destId="{ADC545DB-7FB8-4453-969C-3C385B92ED13}"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6E64FC6-2D0D-42CD-8881-B3F86C707FDC}"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fr-FR"/>
        </a:p>
      </dgm:t>
    </dgm:pt>
    <dgm:pt modelId="{3FDDAA83-29B4-453A-AFE7-4CB0DDCFEC2B}">
      <dgm:prSet phldrT="[Texte]"/>
      <dgm:spPr>
        <a:solidFill>
          <a:schemeClr val="accent5">
            <a:lumMod val="75000"/>
          </a:schemeClr>
        </a:solidFill>
      </dgm:spPr>
      <dgm:t>
        <a:bodyPr/>
        <a:lstStyle/>
        <a:p>
          <a:r>
            <a:rPr lang="fr-FR" b="1" dirty="0"/>
            <a:t>Planification de la recherche</a:t>
          </a:r>
        </a:p>
      </dgm:t>
    </dgm:pt>
    <dgm:pt modelId="{C246CF3C-B7B1-4176-BBEF-8505EF837A6D}" type="parTrans" cxnId="{E1F8E3CB-84D4-4215-8DBA-91D1F2B01BDE}">
      <dgm:prSet/>
      <dgm:spPr/>
      <dgm:t>
        <a:bodyPr/>
        <a:lstStyle/>
        <a:p>
          <a:endParaRPr lang="fr-FR"/>
        </a:p>
      </dgm:t>
    </dgm:pt>
    <dgm:pt modelId="{7DBC0A27-93CD-4BF9-BDAD-D41E70DBB6B6}" type="sibTrans" cxnId="{E1F8E3CB-84D4-4215-8DBA-91D1F2B01BDE}">
      <dgm:prSet/>
      <dgm:spPr/>
      <dgm:t>
        <a:bodyPr/>
        <a:lstStyle/>
        <a:p>
          <a:endParaRPr lang="fr-FR"/>
        </a:p>
      </dgm:t>
    </dgm:pt>
    <dgm:pt modelId="{38863B46-55C2-4CE3-9FA0-7B8B6CFD79A0}" type="pres">
      <dgm:prSet presAssocID="{D6E64FC6-2D0D-42CD-8881-B3F86C707FDC}" presName="cycle" presStyleCnt="0">
        <dgm:presLayoutVars>
          <dgm:dir/>
          <dgm:resizeHandles val="exact"/>
        </dgm:presLayoutVars>
      </dgm:prSet>
      <dgm:spPr/>
      <dgm:t>
        <a:bodyPr/>
        <a:lstStyle/>
        <a:p>
          <a:endParaRPr lang="fr-FR"/>
        </a:p>
      </dgm:t>
    </dgm:pt>
    <dgm:pt modelId="{CAFD3165-2F98-41B9-8849-0B3DEFD8AF3D}" type="pres">
      <dgm:prSet presAssocID="{3FDDAA83-29B4-453A-AFE7-4CB0DDCFEC2B}" presName="node" presStyleLbl="node1" presStyleIdx="0" presStyleCnt="1" custScaleX="53568" custScaleY="53238" custRadScaleRad="117589" custRadScaleInc="684">
        <dgm:presLayoutVars>
          <dgm:bulletEnabled val="1"/>
        </dgm:presLayoutVars>
      </dgm:prSet>
      <dgm:spPr/>
      <dgm:t>
        <a:bodyPr/>
        <a:lstStyle/>
        <a:p>
          <a:endParaRPr lang="fr-FR"/>
        </a:p>
      </dgm:t>
    </dgm:pt>
  </dgm:ptLst>
  <dgm:cxnLst>
    <dgm:cxn modelId="{36E75DF7-CEAE-41A8-8D96-B4791D41819E}" type="presOf" srcId="{3FDDAA83-29B4-453A-AFE7-4CB0DDCFEC2B}" destId="{CAFD3165-2F98-41B9-8849-0B3DEFD8AF3D}" srcOrd="0" destOrd="0" presId="urn:microsoft.com/office/officeart/2005/8/layout/cycle2"/>
    <dgm:cxn modelId="{E1F8E3CB-84D4-4215-8DBA-91D1F2B01BDE}" srcId="{D6E64FC6-2D0D-42CD-8881-B3F86C707FDC}" destId="{3FDDAA83-29B4-453A-AFE7-4CB0DDCFEC2B}" srcOrd="0" destOrd="0" parTransId="{C246CF3C-B7B1-4176-BBEF-8505EF837A6D}" sibTransId="{7DBC0A27-93CD-4BF9-BDAD-D41E70DBB6B6}"/>
    <dgm:cxn modelId="{43A43A64-F50C-4DB2-A4B9-3C87808ADC27}" type="presOf" srcId="{D6E64FC6-2D0D-42CD-8881-B3F86C707FDC}" destId="{38863B46-55C2-4CE3-9FA0-7B8B6CFD79A0}" srcOrd="0" destOrd="0" presId="urn:microsoft.com/office/officeart/2005/8/layout/cycle2"/>
    <dgm:cxn modelId="{4844B413-E375-4429-A064-F6E0711CE4BB}" type="presParOf" srcId="{38863B46-55C2-4CE3-9FA0-7B8B6CFD79A0}" destId="{CAFD3165-2F98-41B9-8849-0B3DEFD8AF3D}"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6E64FC6-2D0D-42CD-8881-B3F86C707FDC}"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fr-FR"/>
        </a:p>
      </dgm:t>
    </dgm:pt>
    <dgm:pt modelId="{3FDDAA83-29B4-453A-AFE7-4CB0DDCFEC2B}">
      <dgm:prSet phldrT="[Texte]" custT="1"/>
      <dgm:spPr>
        <a:solidFill>
          <a:schemeClr val="accent5">
            <a:lumMod val="75000"/>
          </a:schemeClr>
        </a:solidFill>
      </dgm:spPr>
      <dgm:t>
        <a:bodyPr/>
        <a:lstStyle/>
        <a:p>
          <a:r>
            <a:rPr lang="fr-FR" sz="2800" b="1" dirty="0"/>
            <a:t>Collecte des données</a:t>
          </a:r>
        </a:p>
      </dgm:t>
    </dgm:pt>
    <dgm:pt modelId="{C246CF3C-B7B1-4176-BBEF-8505EF837A6D}" type="parTrans" cxnId="{E1F8E3CB-84D4-4215-8DBA-91D1F2B01BDE}">
      <dgm:prSet/>
      <dgm:spPr/>
      <dgm:t>
        <a:bodyPr/>
        <a:lstStyle/>
        <a:p>
          <a:endParaRPr lang="fr-FR"/>
        </a:p>
      </dgm:t>
    </dgm:pt>
    <dgm:pt modelId="{7DBC0A27-93CD-4BF9-BDAD-D41E70DBB6B6}" type="sibTrans" cxnId="{E1F8E3CB-84D4-4215-8DBA-91D1F2B01BDE}">
      <dgm:prSet/>
      <dgm:spPr/>
      <dgm:t>
        <a:bodyPr/>
        <a:lstStyle/>
        <a:p>
          <a:endParaRPr lang="fr-FR"/>
        </a:p>
      </dgm:t>
    </dgm:pt>
    <dgm:pt modelId="{38863B46-55C2-4CE3-9FA0-7B8B6CFD79A0}" type="pres">
      <dgm:prSet presAssocID="{D6E64FC6-2D0D-42CD-8881-B3F86C707FDC}" presName="cycle" presStyleCnt="0">
        <dgm:presLayoutVars>
          <dgm:dir/>
          <dgm:resizeHandles val="exact"/>
        </dgm:presLayoutVars>
      </dgm:prSet>
      <dgm:spPr/>
      <dgm:t>
        <a:bodyPr/>
        <a:lstStyle/>
        <a:p>
          <a:endParaRPr lang="fr-FR"/>
        </a:p>
      </dgm:t>
    </dgm:pt>
    <dgm:pt modelId="{CAFD3165-2F98-41B9-8849-0B3DEFD8AF3D}" type="pres">
      <dgm:prSet presAssocID="{3FDDAA83-29B4-453A-AFE7-4CB0DDCFEC2B}" presName="node" presStyleLbl="node1" presStyleIdx="0" presStyleCnt="1" custScaleX="53568" custScaleY="53238" custRadScaleRad="119573" custRadScaleInc="518">
        <dgm:presLayoutVars>
          <dgm:bulletEnabled val="1"/>
        </dgm:presLayoutVars>
      </dgm:prSet>
      <dgm:spPr/>
      <dgm:t>
        <a:bodyPr/>
        <a:lstStyle/>
        <a:p>
          <a:endParaRPr lang="fr-FR"/>
        </a:p>
      </dgm:t>
    </dgm:pt>
  </dgm:ptLst>
  <dgm:cxnLst>
    <dgm:cxn modelId="{36E75DF7-CEAE-41A8-8D96-B4791D41819E}" type="presOf" srcId="{3FDDAA83-29B4-453A-AFE7-4CB0DDCFEC2B}" destId="{CAFD3165-2F98-41B9-8849-0B3DEFD8AF3D}" srcOrd="0" destOrd="0" presId="urn:microsoft.com/office/officeart/2005/8/layout/cycle2"/>
    <dgm:cxn modelId="{E1F8E3CB-84D4-4215-8DBA-91D1F2B01BDE}" srcId="{D6E64FC6-2D0D-42CD-8881-B3F86C707FDC}" destId="{3FDDAA83-29B4-453A-AFE7-4CB0DDCFEC2B}" srcOrd="0" destOrd="0" parTransId="{C246CF3C-B7B1-4176-BBEF-8505EF837A6D}" sibTransId="{7DBC0A27-93CD-4BF9-BDAD-D41E70DBB6B6}"/>
    <dgm:cxn modelId="{43A43A64-F50C-4DB2-A4B9-3C87808ADC27}" type="presOf" srcId="{D6E64FC6-2D0D-42CD-8881-B3F86C707FDC}" destId="{38863B46-55C2-4CE3-9FA0-7B8B6CFD79A0}" srcOrd="0" destOrd="0" presId="urn:microsoft.com/office/officeart/2005/8/layout/cycle2"/>
    <dgm:cxn modelId="{4844B413-E375-4429-A064-F6E0711CE4BB}" type="presParOf" srcId="{38863B46-55C2-4CE3-9FA0-7B8B6CFD79A0}" destId="{CAFD3165-2F98-41B9-8849-0B3DEFD8AF3D}"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6E64FC6-2D0D-42CD-8881-B3F86C707FDC}"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fr-FR"/>
        </a:p>
      </dgm:t>
    </dgm:pt>
    <dgm:pt modelId="{3FDDAA83-29B4-453A-AFE7-4CB0DDCFEC2B}">
      <dgm:prSet phldrT="[Texte]" custT="1"/>
      <dgm:spPr>
        <a:solidFill>
          <a:schemeClr val="accent5">
            <a:lumMod val="75000"/>
          </a:schemeClr>
        </a:solidFill>
      </dgm:spPr>
      <dgm:t>
        <a:bodyPr/>
        <a:lstStyle/>
        <a:p>
          <a:r>
            <a:rPr lang="fr-FR" sz="2400" b="1" dirty="0"/>
            <a:t>Traitement et analyse des données</a:t>
          </a:r>
        </a:p>
      </dgm:t>
    </dgm:pt>
    <dgm:pt modelId="{C246CF3C-B7B1-4176-BBEF-8505EF837A6D}" type="parTrans" cxnId="{E1F8E3CB-84D4-4215-8DBA-91D1F2B01BDE}">
      <dgm:prSet/>
      <dgm:spPr/>
      <dgm:t>
        <a:bodyPr/>
        <a:lstStyle/>
        <a:p>
          <a:endParaRPr lang="fr-FR"/>
        </a:p>
      </dgm:t>
    </dgm:pt>
    <dgm:pt modelId="{7DBC0A27-93CD-4BF9-BDAD-D41E70DBB6B6}" type="sibTrans" cxnId="{E1F8E3CB-84D4-4215-8DBA-91D1F2B01BDE}">
      <dgm:prSet/>
      <dgm:spPr/>
      <dgm:t>
        <a:bodyPr/>
        <a:lstStyle/>
        <a:p>
          <a:endParaRPr lang="fr-FR"/>
        </a:p>
      </dgm:t>
    </dgm:pt>
    <dgm:pt modelId="{38863B46-55C2-4CE3-9FA0-7B8B6CFD79A0}" type="pres">
      <dgm:prSet presAssocID="{D6E64FC6-2D0D-42CD-8881-B3F86C707FDC}" presName="cycle" presStyleCnt="0">
        <dgm:presLayoutVars>
          <dgm:dir/>
          <dgm:resizeHandles val="exact"/>
        </dgm:presLayoutVars>
      </dgm:prSet>
      <dgm:spPr/>
      <dgm:t>
        <a:bodyPr/>
        <a:lstStyle/>
        <a:p>
          <a:endParaRPr lang="fr-FR"/>
        </a:p>
      </dgm:t>
    </dgm:pt>
    <dgm:pt modelId="{CAFD3165-2F98-41B9-8849-0B3DEFD8AF3D}" type="pres">
      <dgm:prSet presAssocID="{3FDDAA83-29B4-453A-AFE7-4CB0DDCFEC2B}" presName="node" presStyleLbl="node1" presStyleIdx="0" presStyleCnt="1" custScaleX="53568" custScaleY="53238" custRadScaleRad="117536" custRadScaleInc="1039">
        <dgm:presLayoutVars>
          <dgm:bulletEnabled val="1"/>
        </dgm:presLayoutVars>
      </dgm:prSet>
      <dgm:spPr/>
      <dgm:t>
        <a:bodyPr/>
        <a:lstStyle/>
        <a:p>
          <a:endParaRPr lang="fr-FR"/>
        </a:p>
      </dgm:t>
    </dgm:pt>
  </dgm:ptLst>
  <dgm:cxnLst>
    <dgm:cxn modelId="{36E75DF7-CEAE-41A8-8D96-B4791D41819E}" type="presOf" srcId="{3FDDAA83-29B4-453A-AFE7-4CB0DDCFEC2B}" destId="{CAFD3165-2F98-41B9-8849-0B3DEFD8AF3D}" srcOrd="0" destOrd="0" presId="urn:microsoft.com/office/officeart/2005/8/layout/cycle2"/>
    <dgm:cxn modelId="{E1F8E3CB-84D4-4215-8DBA-91D1F2B01BDE}" srcId="{D6E64FC6-2D0D-42CD-8881-B3F86C707FDC}" destId="{3FDDAA83-29B4-453A-AFE7-4CB0DDCFEC2B}" srcOrd="0" destOrd="0" parTransId="{C246CF3C-B7B1-4176-BBEF-8505EF837A6D}" sibTransId="{7DBC0A27-93CD-4BF9-BDAD-D41E70DBB6B6}"/>
    <dgm:cxn modelId="{43A43A64-F50C-4DB2-A4B9-3C87808ADC27}" type="presOf" srcId="{D6E64FC6-2D0D-42CD-8881-B3F86C707FDC}" destId="{38863B46-55C2-4CE3-9FA0-7B8B6CFD79A0}" srcOrd="0" destOrd="0" presId="urn:microsoft.com/office/officeart/2005/8/layout/cycle2"/>
    <dgm:cxn modelId="{4844B413-E375-4429-A064-F6E0711CE4BB}" type="presParOf" srcId="{38863B46-55C2-4CE3-9FA0-7B8B6CFD79A0}" destId="{CAFD3165-2F98-41B9-8849-0B3DEFD8AF3D}"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6E64FC6-2D0D-42CD-8881-B3F86C707FDC}"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fr-FR"/>
        </a:p>
      </dgm:t>
    </dgm:pt>
    <dgm:pt modelId="{3FDDAA83-29B4-453A-AFE7-4CB0DDCFEC2B}">
      <dgm:prSet phldrT="[Texte]" custT="1"/>
      <dgm:spPr>
        <a:solidFill>
          <a:schemeClr val="accent5">
            <a:lumMod val="75000"/>
          </a:schemeClr>
        </a:solidFill>
      </dgm:spPr>
      <dgm:t>
        <a:bodyPr/>
        <a:lstStyle/>
        <a:p>
          <a:r>
            <a:rPr lang="fr-FR" sz="2800" b="1" dirty="0"/>
            <a:t>Partage des données</a:t>
          </a:r>
        </a:p>
      </dgm:t>
    </dgm:pt>
    <dgm:pt modelId="{C246CF3C-B7B1-4176-BBEF-8505EF837A6D}" type="parTrans" cxnId="{E1F8E3CB-84D4-4215-8DBA-91D1F2B01BDE}">
      <dgm:prSet/>
      <dgm:spPr/>
      <dgm:t>
        <a:bodyPr/>
        <a:lstStyle/>
        <a:p>
          <a:endParaRPr lang="fr-FR"/>
        </a:p>
      </dgm:t>
    </dgm:pt>
    <dgm:pt modelId="{7DBC0A27-93CD-4BF9-BDAD-D41E70DBB6B6}" type="sibTrans" cxnId="{E1F8E3CB-84D4-4215-8DBA-91D1F2B01BDE}">
      <dgm:prSet/>
      <dgm:spPr/>
      <dgm:t>
        <a:bodyPr/>
        <a:lstStyle/>
        <a:p>
          <a:endParaRPr lang="fr-FR"/>
        </a:p>
      </dgm:t>
    </dgm:pt>
    <dgm:pt modelId="{38863B46-55C2-4CE3-9FA0-7B8B6CFD79A0}" type="pres">
      <dgm:prSet presAssocID="{D6E64FC6-2D0D-42CD-8881-B3F86C707FDC}" presName="cycle" presStyleCnt="0">
        <dgm:presLayoutVars>
          <dgm:dir/>
          <dgm:resizeHandles val="exact"/>
        </dgm:presLayoutVars>
      </dgm:prSet>
      <dgm:spPr/>
      <dgm:t>
        <a:bodyPr/>
        <a:lstStyle/>
        <a:p>
          <a:endParaRPr lang="fr-FR"/>
        </a:p>
      </dgm:t>
    </dgm:pt>
    <dgm:pt modelId="{CAFD3165-2F98-41B9-8849-0B3DEFD8AF3D}" type="pres">
      <dgm:prSet presAssocID="{3FDDAA83-29B4-453A-AFE7-4CB0DDCFEC2B}" presName="node" presStyleLbl="node1" presStyleIdx="0" presStyleCnt="1" custScaleX="53568" custScaleY="53238" custRadScaleRad="117573" custRadScaleInc="1073">
        <dgm:presLayoutVars>
          <dgm:bulletEnabled val="1"/>
        </dgm:presLayoutVars>
      </dgm:prSet>
      <dgm:spPr/>
      <dgm:t>
        <a:bodyPr/>
        <a:lstStyle/>
        <a:p>
          <a:endParaRPr lang="fr-FR"/>
        </a:p>
      </dgm:t>
    </dgm:pt>
  </dgm:ptLst>
  <dgm:cxnLst>
    <dgm:cxn modelId="{36E75DF7-CEAE-41A8-8D96-B4791D41819E}" type="presOf" srcId="{3FDDAA83-29B4-453A-AFE7-4CB0DDCFEC2B}" destId="{CAFD3165-2F98-41B9-8849-0B3DEFD8AF3D}" srcOrd="0" destOrd="0" presId="urn:microsoft.com/office/officeart/2005/8/layout/cycle2"/>
    <dgm:cxn modelId="{E1F8E3CB-84D4-4215-8DBA-91D1F2B01BDE}" srcId="{D6E64FC6-2D0D-42CD-8881-B3F86C707FDC}" destId="{3FDDAA83-29B4-453A-AFE7-4CB0DDCFEC2B}" srcOrd="0" destOrd="0" parTransId="{C246CF3C-B7B1-4176-BBEF-8505EF837A6D}" sibTransId="{7DBC0A27-93CD-4BF9-BDAD-D41E70DBB6B6}"/>
    <dgm:cxn modelId="{43A43A64-F50C-4DB2-A4B9-3C87808ADC27}" type="presOf" srcId="{D6E64FC6-2D0D-42CD-8881-B3F86C707FDC}" destId="{38863B46-55C2-4CE3-9FA0-7B8B6CFD79A0}" srcOrd="0" destOrd="0" presId="urn:microsoft.com/office/officeart/2005/8/layout/cycle2"/>
    <dgm:cxn modelId="{4844B413-E375-4429-A064-F6E0711CE4BB}" type="presParOf" srcId="{38863B46-55C2-4CE3-9FA0-7B8B6CFD79A0}" destId="{CAFD3165-2F98-41B9-8849-0B3DEFD8AF3D}"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6E64FC6-2D0D-42CD-8881-B3F86C707FDC}"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fr-FR"/>
        </a:p>
      </dgm:t>
    </dgm:pt>
    <dgm:pt modelId="{3FDDAA83-29B4-453A-AFE7-4CB0DDCFEC2B}">
      <dgm:prSet phldrT="[Texte]" custT="1"/>
      <dgm:spPr>
        <a:solidFill>
          <a:schemeClr val="accent5">
            <a:lumMod val="75000"/>
          </a:schemeClr>
        </a:solidFill>
      </dgm:spPr>
      <dgm:t>
        <a:bodyPr/>
        <a:lstStyle/>
        <a:p>
          <a:r>
            <a:rPr lang="fr-FR" sz="2400" b="1" dirty="0"/>
            <a:t>Conservation des données</a:t>
          </a:r>
        </a:p>
      </dgm:t>
    </dgm:pt>
    <dgm:pt modelId="{C246CF3C-B7B1-4176-BBEF-8505EF837A6D}" type="parTrans" cxnId="{E1F8E3CB-84D4-4215-8DBA-91D1F2B01BDE}">
      <dgm:prSet/>
      <dgm:spPr/>
      <dgm:t>
        <a:bodyPr/>
        <a:lstStyle/>
        <a:p>
          <a:endParaRPr lang="fr-FR"/>
        </a:p>
      </dgm:t>
    </dgm:pt>
    <dgm:pt modelId="{7DBC0A27-93CD-4BF9-BDAD-D41E70DBB6B6}" type="sibTrans" cxnId="{E1F8E3CB-84D4-4215-8DBA-91D1F2B01BDE}">
      <dgm:prSet/>
      <dgm:spPr/>
      <dgm:t>
        <a:bodyPr/>
        <a:lstStyle/>
        <a:p>
          <a:endParaRPr lang="fr-FR"/>
        </a:p>
      </dgm:t>
    </dgm:pt>
    <dgm:pt modelId="{38863B46-55C2-4CE3-9FA0-7B8B6CFD79A0}" type="pres">
      <dgm:prSet presAssocID="{D6E64FC6-2D0D-42CD-8881-B3F86C707FDC}" presName="cycle" presStyleCnt="0">
        <dgm:presLayoutVars>
          <dgm:dir/>
          <dgm:resizeHandles val="exact"/>
        </dgm:presLayoutVars>
      </dgm:prSet>
      <dgm:spPr/>
      <dgm:t>
        <a:bodyPr/>
        <a:lstStyle/>
        <a:p>
          <a:endParaRPr lang="fr-FR"/>
        </a:p>
      </dgm:t>
    </dgm:pt>
    <dgm:pt modelId="{CAFD3165-2F98-41B9-8849-0B3DEFD8AF3D}" type="pres">
      <dgm:prSet presAssocID="{3FDDAA83-29B4-453A-AFE7-4CB0DDCFEC2B}" presName="node" presStyleLbl="node1" presStyleIdx="0" presStyleCnt="1" custScaleX="53568" custScaleY="53238" custRadScaleRad="120088" custRadScaleInc="1213">
        <dgm:presLayoutVars>
          <dgm:bulletEnabled val="1"/>
        </dgm:presLayoutVars>
      </dgm:prSet>
      <dgm:spPr/>
      <dgm:t>
        <a:bodyPr/>
        <a:lstStyle/>
        <a:p>
          <a:endParaRPr lang="fr-FR"/>
        </a:p>
      </dgm:t>
    </dgm:pt>
  </dgm:ptLst>
  <dgm:cxnLst>
    <dgm:cxn modelId="{36E75DF7-CEAE-41A8-8D96-B4791D41819E}" type="presOf" srcId="{3FDDAA83-29B4-453A-AFE7-4CB0DDCFEC2B}" destId="{CAFD3165-2F98-41B9-8849-0B3DEFD8AF3D}" srcOrd="0" destOrd="0" presId="urn:microsoft.com/office/officeart/2005/8/layout/cycle2"/>
    <dgm:cxn modelId="{E1F8E3CB-84D4-4215-8DBA-91D1F2B01BDE}" srcId="{D6E64FC6-2D0D-42CD-8881-B3F86C707FDC}" destId="{3FDDAA83-29B4-453A-AFE7-4CB0DDCFEC2B}" srcOrd="0" destOrd="0" parTransId="{C246CF3C-B7B1-4176-BBEF-8505EF837A6D}" sibTransId="{7DBC0A27-93CD-4BF9-BDAD-D41E70DBB6B6}"/>
    <dgm:cxn modelId="{43A43A64-F50C-4DB2-A4B9-3C87808ADC27}" type="presOf" srcId="{D6E64FC6-2D0D-42CD-8881-B3F86C707FDC}" destId="{38863B46-55C2-4CE3-9FA0-7B8B6CFD79A0}" srcOrd="0" destOrd="0" presId="urn:microsoft.com/office/officeart/2005/8/layout/cycle2"/>
    <dgm:cxn modelId="{4844B413-E375-4429-A064-F6E0711CE4BB}" type="presParOf" srcId="{38863B46-55C2-4CE3-9FA0-7B8B6CFD79A0}" destId="{CAFD3165-2F98-41B9-8849-0B3DEFD8AF3D}"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6E64FC6-2D0D-42CD-8881-B3F86C707FDC}"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fr-FR"/>
        </a:p>
      </dgm:t>
    </dgm:pt>
    <dgm:pt modelId="{3FDDAA83-29B4-453A-AFE7-4CB0DDCFEC2B}">
      <dgm:prSet phldrT="[Texte]" custT="1"/>
      <dgm:spPr>
        <a:solidFill>
          <a:schemeClr val="accent5">
            <a:lumMod val="75000"/>
          </a:schemeClr>
        </a:solidFill>
      </dgm:spPr>
      <dgm:t>
        <a:bodyPr/>
        <a:lstStyle/>
        <a:p>
          <a:r>
            <a:rPr lang="fr-FR" sz="2400" b="1" dirty="0"/>
            <a:t>Réutilisation des données</a:t>
          </a:r>
        </a:p>
      </dgm:t>
    </dgm:pt>
    <dgm:pt modelId="{C246CF3C-B7B1-4176-BBEF-8505EF837A6D}" type="parTrans" cxnId="{E1F8E3CB-84D4-4215-8DBA-91D1F2B01BDE}">
      <dgm:prSet/>
      <dgm:spPr/>
      <dgm:t>
        <a:bodyPr/>
        <a:lstStyle/>
        <a:p>
          <a:endParaRPr lang="fr-FR"/>
        </a:p>
      </dgm:t>
    </dgm:pt>
    <dgm:pt modelId="{7DBC0A27-93CD-4BF9-BDAD-D41E70DBB6B6}" type="sibTrans" cxnId="{E1F8E3CB-84D4-4215-8DBA-91D1F2B01BDE}">
      <dgm:prSet/>
      <dgm:spPr/>
      <dgm:t>
        <a:bodyPr/>
        <a:lstStyle/>
        <a:p>
          <a:endParaRPr lang="fr-FR"/>
        </a:p>
      </dgm:t>
    </dgm:pt>
    <dgm:pt modelId="{38863B46-55C2-4CE3-9FA0-7B8B6CFD79A0}" type="pres">
      <dgm:prSet presAssocID="{D6E64FC6-2D0D-42CD-8881-B3F86C707FDC}" presName="cycle" presStyleCnt="0">
        <dgm:presLayoutVars>
          <dgm:dir/>
          <dgm:resizeHandles val="exact"/>
        </dgm:presLayoutVars>
      </dgm:prSet>
      <dgm:spPr/>
      <dgm:t>
        <a:bodyPr/>
        <a:lstStyle/>
        <a:p>
          <a:endParaRPr lang="fr-FR"/>
        </a:p>
      </dgm:t>
    </dgm:pt>
    <dgm:pt modelId="{CAFD3165-2F98-41B9-8849-0B3DEFD8AF3D}" type="pres">
      <dgm:prSet presAssocID="{3FDDAA83-29B4-453A-AFE7-4CB0DDCFEC2B}" presName="node" presStyleLbl="node1" presStyleIdx="0" presStyleCnt="1" custScaleX="53568" custScaleY="53238" custRadScaleRad="120088" custRadScaleInc="1213">
        <dgm:presLayoutVars>
          <dgm:bulletEnabled val="1"/>
        </dgm:presLayoutVars>
      </dgm:prSet>
      <dgm:spPr/>
      <dgm:t>
        <a:bodyPr/>
        <a:lstStyle/>
        <a:p>
          <a:endParaRPr lang="fr-FR"/>
        </a:p>
      </dgm:t>
    </dgm:pt>
  </dgm:ptLst>
  <dgm:cxnLst>
    <dgm:cxn modelId="{36E75DF7-CEAE-41A8-8D96-B4791D41819E}" type="presOf" srcId="{3FDDAA83-29B4-453A-AFE7-4CB0DDCFEC2B}" destId="{CAFD3165-2F98-41B9-8849-0B3DEFD8AF3D}" srcOrd="0" destOrd="0" presId="urn:microsoft.com/office/officeart/2005/8/layout/cycle2"/>
    <dgm:cxn modelId="{E1F8E3CB-84D4-4215-8DBA-91D1F2B01BDE}" srcId="{D6E64FC6-2D0D-42CD-8881-B3F86C707FDC}" destId="{3FDDAA83-29B4-453A-AFE7-4CB0DDCFEC2B}" srcOrd="0" destOrd="0" parTransId="{C246CF3C-B7B1-4176-BBEF-8505EF837A6D}" sibTransId="{7DBC0A27-93CD-4BF9-BDAD-D41E70DBB6B6}"/>
    <dgm:cxn modelId="{43A43A64-F50C-4DB2-A4B9-3C87808ADC27}" type="presOf" srcId="{D6E64FC6-2D0D-42CD-8881-B3F86C707FDC}" destId="{38863B46-55C2-4CE3-9FA0-7B8B6CFD79A0}" srcOrd="0" destOrd="0" presId="urn:microsoft.com/office/officeart/2005/8/layout/cycle2"/>
    <dgm:cxn modelId="{4844B413-E375-4429-A064-F6E0711CE4BB}" type="presParOf" srcId="{38863B46-55C2-4CE3-9FA0-7B8B6CFD79A0}" destId="{CAFD3165-2F98-41B9-8849-0B3DEFD8AF3D}"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B5FF505-CB14-4FCE-920D-C441DDC2E3EC}"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fr-FR"/>
        </a:p>
      </dgm:t>
    </dgm:pt>
    <dgm:pt modelId="{C12D6217-FBFF-4A40-9E12-B65253969B00}">
      <dgm:prSet phldrT="[Texte]" custT="1"/>
      <dgm:spPr/>
      <dgm:t>
        <a:bodyPr/>
        <a:lstStyle/>
        <a:p>
          <a:r>
            <a:rPr lang="fr-FR" sz="1600" dirty="0"/>
            <a:t>Accroître la visibilité et les retombées de la recherche</a:t>
          </a:r>
        </a:p>
      </dgm:t>
    </dgm:pt>
    <dgm:pt modelId="{3D85E163-7048-4321-B607-76ABFA2E73E2}" type="parTrans" cxnId="{CA91FB55-781E-41AF-927B-D5692230B3E3}">
      <dgm:prSet/>
      <dgm:spPr/>
      <dgm:t>
        <a:bodyPr/>
        <a:lstStyle/>
        <a:p>
          <a:endParaRPr lang="fr-FR"/>
        </a:p>
      </dgm:t>
    </dgm:pt>
    <dgm:pt modelId="{65073850-8AAC-4DDD-90EF-A3E5F9BDF9DD}" type="sibTrans" cxnId="{CA91FB55-781E-41AF-927B-D5692230B3E3}">
      <dgm:prSet custT="1"/>
      <dgm:spPr/>
      <dgm:t>
        <a:bodyPr/>
        <a:lstStyle/>
        <a:p>
          <a:r>
            <a:rPr lang="fr-CA" sz="1800" dirty="0"/>
            <a:t>Accélérer le progrès scientifique</a:t>
          </a:r>
          <a:endParaRPr lang="fr-FR" sz="1800" dirty="0"/>
        </a:p>
      </dgm:t>
    </dgm:pt>
    <dgm:pt modelId="{C1A7B972-4DDD-40E6-9FE8-06556383F9AF}">
      <dgm:prSet phldrT="[Texte]" custT="1"/>
      <dgm:spPr/>
      <dgm:t>
        <a:bodyPr/>
        <a:lstStyle/>
        <a:p>
          <a:r>
            <a:rPr lang="fr-FR" sz="1600" dirty="0"/>
            <a:t>Assurer le respect des politiques des organismes </a:t>
          </a:r>
          <a:r>
            <a:rPr lang="fr-FR" sz="1600" dirty="0" err="1"/>
            <a:t>subvention-naires</a:t>
          </a:r>
          <a:endParaRPr lang="fr-FR" sz="1600" dirty="0"/>
        </a:p>
      </dgm:t>
    </dgm:pt>
    <dgm:pt modelId="{611DA91C-FB8C-494F-9CB6-64BECEAF24D3}" type="parTrans" cxnId="{B6335118-5A24-4242-89A6-DE592C7500ED}">
      <dgm:prSet/>
      <dgm:spPr/>
      <dgm:t>
        <a:bodyPr/>
        <a:lstStyle/>
        <a:p>
          <a:endParaRPr lang="fr-FR"/>
        </a:p>
      </dgm:t>
    </dgm:pt>
    <dgm:pt modelId="{94F29830-C893-41FC-A062-FB506AE83A68}" type="sibTrans" cxnId="{B6335118-5A24-4242-89A6-DE592C7500ED}">
      <dgm:prSet custT="1"/>
      <dgm:spPr/>
      <dgm:t>
        <a:bodyPr/>
        <a:lstStyle/>
        <a:p>
          <a:r>
            <a:rPr lang="fr-FR" sz="1800" dirty="0"/>
            <a:t>Limiter la répétition des travaux de recherche</a:t>
          </a:r>
        </a:p>
      </dgm:t>
    </dgm:pt>
    <dgm:pt modelId="{66600239-BA11-40FB-8E7A-434A363AEE60}">
      <dgm:prSet phldrT="[Texte]"/>
      <dgm:spPr/>
      <dgm:t>
        <a:bodyPr/>
        <a:lstStyle/>
        <a:p>
          <a:r>
            <a:rPr lang="fr-FR" dirty="0"/>
            <a:t>Intensifier la coopération entre les chercheurs</a:t>
          </a:r>
        </a:p>
      </dgm:t>
    </dgm:pt>
    <dgm:pt modelId="{F8ABFFE9-7FCC-4909-BDE2-44AD4FD9841A}" type="sibTrans" cxnId="{F80937C0-BFD9-47FB-A085-385052C2FB67}">
      <dgm:prSet custT="1"/>
      <dgm:spPr/>
      <dgm:t>
        <a:bodyPr/>
        <a:lstStyle/>
        <a:p>
          <a:r>
            <a:rPr lang="fr-FR" sz="1700" dirty="0"/>
            <a:t>Faciliter la reproduction et la validation des résultats de la recherche</a:t>
          </a:r>
        </a:p>
      </dgm:t>
    </dgm:pt>
    <dgm:pt modelId="{C236057F-E713-4A7E-94AF-53BA31E10F61}" type="parTrans" cxnId="{F80937C0-BFD9-47FB-A085-385052C2FB67}">
      <dgm:prSet/>
      <dgm:spPr/>
      <dgm:t>
        <a:bodyPr/>
        <a:lstStyle/>
        <a:p>
          <a:endParaRPr lang="fr-FR"/>
        </a:p>
      </dgm:t>
    </dgm:pt>
    <dgm:pt modelId="{724BBD87-2CCA-4994-9908-617E373CBCB8}" type="pres">
      <dgm:prSet presAssocID="{AB5FF505-CB14-4FCE-920D-C441DDC2E3EC}" presName="Name0" presStyleCnt="0">
        <dgm:presLayoutVars>
          <dgm:chMax/>
          <dgm:chPref/>
          <dgm:dir/>
          <dgm:animLvl val="lvl"/>
        </dgm:presLayoutVars>
      </dgm:prSet>
      <dgm:spPr/>
      <dgm:t>
        <a:bodyPr/>
        <a:lstStyle/>
        <a:p>
          <a:endParaRPr lang="fr-FR"/>
        </a:p>
      </dgm:t>
    </dgm:pt>
    <dgm:pt modelId="{B8BD884C-6D65-4C0B-96D5-F38EA682D78B}" type="pres">
      <dgm:prSet presAssocID="{C12D6217-FBFF-4A40-9E12-B65253969B00}" presName="composite" presStyleCnt="0"/>
      <dgm:spPr/>
    </dgm:pt>
    <dgm:pt modelId="{20D8621D-BF83-42DA-A0AB-97DB71E4E918}" type="pres">
      <dgm:prSet presAssocID="{C12D6217-FBFF-4A40-9E12-B65253969B00}" presName="Parent1" presStyleLbl="node1" presStyleIdx="0" presStyleCnt="6" custLinFactNeighborX="49138" custLinFactNeighborY="90960">
        <dgm:presLayoutVars>
          <dgm:chMax val="1"/>
          <dgm:chPref val="1"/>
          <dgm:bulletEnabled val="1"/>
        </dgm:presLayoutVars>
      </dgm:prSet>
      <dgm:spPr/>
      <dgm:t>
        <a:bodyPr/>
        <a:lstStyle/>
        <a:p>
          <a:endParaRPr lang="fr-FR"/>
        </a:p>
      </dgm:t>
    </dgm:pt>
    <dgm:pt modelId="{0368689B-E78A-44D8-84E0-D42FECCD3E05}" type="pres">
      <dgm:prSet presAssocID="{C12D6217-FBFF-4A40-9E12-B65253969B00}" presName="Childtext1" presStyleLbl="revTx" presStyleIdx="0" presStyleCnt="3">
        <dgm:presLayoutVars>
          <dgm:chMax val="0"/>
          <dgm:chPref val="0"/>
          <dgm:bulletEnabled val="1"/>
        </dgm:presLayoutVars>
      </dgm:prSet>
      <dgm:spPr/>
    </dgm:pt>
    <dgm:pt modelId="{5E493EE1-E652-4010-9E63-7EF6E2990B97}" type="pres">
      <dgm:prSet presAssocID="{C12D6217-FBFF-4A40-9E12-B65253969B00}" presName="BalanceSpacing" presStyleCnt="0"/>
      <dgm:spPr/>
    </dgm:pt>
    <dgm:pt modelId="{CDE4CDDA-5579-43D9-8074-29735F71067E}" type="pres">
      <dgm:prSet presAssocID="{C12D6217-FBFF-4A40-9E12-B65253969B00}" presName="BalanceSpacing1" presStyleCnt="0"/>
      <dgm:spPr/>
    </dgm:pt>
    <dgm:pt modelId="{430C23D3-7D2F-44B1-938F-010823F276C0}" type="pres">
      <dgm:prSet presAssocID="{65073850-8AAC-4DDD-90EF-A3E5F9BDF9DD}" presName="Accent1Text" presStyleLbl="node1" presStyleIdx="1" presStyleCnt="6" custLinFactNeighborX="-45988" custLinFactNeighborY="89679"/>
      <dgm:spPr/>
      <dgm:t>
        <a:bodyPr/>
        <a:lstStyle/>
        <a:p>
          <a:endParaRPr lang="fr-FR"/>
        </a:p>
      </dgm:t>
    </dgm:pt>
    <dgm:pt modelId="{76C7BE76-0E6F-4509-A4EF-0C5882A854E6}" type="pres">
      <dgm:prSet presAssocID="{65073850-8AAC-4DDD-90EF-A3E5F9BDF9DD}" presName="spaceBetweenRectangles" presStyleCnt="0"/>
      <dgm:spPr/>
    </dgm:pt>
    <dgm:pt modelId="{84231F44-08F6-457F-AA4C-08CF2ABE25AB}" type="pres">
      <dgm:prSet presAssocID="{C1A7B972-4DDD-40E6-9FE8-06556383F9AF}" presName="composite" presStyleCnt="0"/>
      <dgm:spPr/>
    </dgm:pt>
    <dgm:pt modelId="{ED29C62D-46AB-4574-B8E6-CC157A420D46}" type="pres">
      <dgm:prSet presAssocID="{C1A7B972-4DDD-40E6-9FE8-06556383F9AF}" presName="Parent1" presStyleLbl="node1" presStyleIdx="2" presStyleCnt="6" custLinFactNeighborX="51323" custLinFactNeighborY="84039">
        <dgm:presLayoutVars>
          <dgm:chMax val="1"/>
          <dgm:chPref val="1"/>
          <dgm:bulletEnabled val="1"/>
        </dgm:presLayoutVars>
      </dgm:prSet>
      <dgm:spPr/>
      <dgm:t>
        <a:bodyPr/>
        <a:lstStyle/>
        <a:p>
          <a:endParaRPr lang="fr-FR"/>
        </a:p>
      </dgm:t>
    </dgm:pt>
    <dgm:pt modelId="{BFD98F04-0130-4C2C-9D0D-D08BF9175E0E}" type="pres">
      <dgm:prSet presAssocID="{C1A7B972-4DDD-40E6-9FE8-06556383F9AF}" presName="Childtext1" presStyleLbl="revTx" presStyleIdx="1" presStyleCnt="3">
        <dgm:presLayoutVars>
          <dgm:chMax val="0"/>
          <dgm:chPref val="0"/>
          <dgm:bulletEnabled val="1"/>
        </dgm:presLayoutVars>
      </dgm:prSet>
      <dgm:spPr/>
    </dgm:pt>
    <dgm:pt modelId="{D04149DA-4BD7-4878-8D50-7F097C209147}" type="pres">
      <dgm:prSet presAssocID="{C1A7B972-4DDD-40E6-9FE8-06556383F9AF}" presName="BalanceSpacing" presStyleCnt="0"/>
      <dgm:spPr/>
    </dgm:pt>
    <dgm:pt modelId="{1B24AB04-69F1-4ABD-89CA-BF64B3E52282}" type="pres">
      <dgm:prSet presAssocID="{C1A7B972-4DDD-40E6-9FE8-06556383F9AF}" presName="BalanceSpacing1" presStyleCnt="0"/>
      <dgm:spPr/>
    </dgm:pt>
    <dgm:pt modelId="{48A3DCDC-E2AD-4900-A3A4-BF1507FD68A2}" type="pres">
      <dgm:prSet presAssocID="{94F29830-C893-41FC-A062-FB506AE83A68}" presName="Accent1Text" presStyleLbl="node1" presStyleIdx="3" presStyleCnt="6" custLinFactX="-6140" custLinFactNeighborX="-100000" custLinFactNeighborY="4919"/>
      <dgm:spPr/>
      <dgm:t>
        <a:bodyPr/>
        <a:lstStyle/>
        <a:p>
          <a:endParaRPr lang="fr-FR"/>
        </a:p>
      </dgm:t>
    </dgm:pt>
    <dgm:pt modelId="{E6893ACE-56E0-4EDF-8E3C-775514BF300C}" type="pres">
      <dgm:prSet presAssocID="{94F29830-C893-41FC-A062-FB506AE83A68}" presName="spaceBetweenRectangles" presStyleCnt="0"/>
      <dgm:spPr/>
    </dgm:pt>
    <dgm:pt modelId="{75D15DC2-D382-4BB3-8583-637387CEAE35}" type="pres">
      <dgm:prSet presAssocID="{66600239-BA11-40FB-8E7A-434A363AEE60}" presName="composite" presStyleCnt="0"/>
      <dgm:spPr/>
    </dgm:pt>
    <dgm:pt modelId="{8C3A8E2D-E4E6-46CA-AC61-A2D9A6EA2DAF}" type="pres">
      <dgm:prSet presAssocID="{66600239-BA11-40FB-8E7A-434A363AEE60}" presName="Parent1" presStyleLbl="node1" presStyleIdx="4" presStyleCnt="6" custLinFactNeighborX="98100" custLinFactNeighborY="7476">
        <dgm:presLayoutVars>
          <dgm:chMax val="1"/>
          <dgm:chPref val="1"/>
          <dgm:bulletEnabled val="1"/>
        </dgm:presLayoutVars>
      </dgm:prSet>
      <dgm:spPr/>
      <dgm:t>
        <a:bodyPr/>
        <a:lstStyle/>
        <a:p>
          <a:endParaRPr lang="fr-FR"/>
        </a:p>
      </dgm:t>
    </dgm:pt>
    <dgm:pt modelId="{D856D345-98AC-4F8D-9781-C90B79E0236B}" type="pres">
      <dgm:prSet presAssocID="{66600239-BA11-40FB-8E7A-434A363AEE60}" presName="Childtext1" presStyleLbl="revTx" presStyleIdx="2" presStyleCnt="3">
        <dgm:presLayoutVars>
          <dgm:chMax val="0"/>
          <dgm:chPref val="0"/>
          <dgm:bulletEnabled val="1"/>
        </dgm:presLayoutVars>
      </dgm:prSet>
      <dgm:spPr/>
    </dgm:pt>
    <dgm:pt modelId="{B1E862A0-26B2-4F03-B272-3BC0373A1440}" type="pres">
      <dgm:prSet presAssocID="{66600239-BA11-40FB-8E7A-434A363AEE60}" presName="BalanceSpacing" presStyleCnt="0"/>
      <dgm:spPr/>
    </dgm:pt>
    <dgm:pt modelId="{2D59FFAE-9DCB-4C0A-9979-CFFF349E5A96}" type="pres">
      <dgm:prSet presAssocID="{66600239-BA11-40FB-8E7A-434A363AEE60}" presName="BalanceSpacing1" presStyleCnt="0"/>
      <dgm:spPr/>
    </dgm:pt>
    <dgm:pt modelId="{5AD7D293-E001-4C4C-B14F-FB4C19078B53}" type="pres">
      <dgm:prSet presAssocID="{F8ABFFE9-7FCC-4909-BDE2-44AD4FD9841A}" presName="Accent1Text" presStyleLbl="node1" presStyleIdx="5" presStyleCnt="6" custLinFactNeighborX="4955" custLinFactNeighborY="-1724"/>
      <dgm:spPr/>
      <dgm:t>
        <a:bodyPr/>
        <a:lstStyle/>
        <a:p>
          <a:endParaRPr lang="fr-FR"/>
        </a:p>
      </dgm:t>
    </dgm:pt>
  </dgm:ptLst>
  <dgm:cxnLst>
    <dgm:cxn modelId="{FD588458-9821-4B8E-B78E-5655764F3F2B}" type="presOf" srcId="{AB5FF505-CB14-4FCE-920D-C441DDC2E3EC}" destId="{724BBD87-2CCA-4994-9908-617E373CBCB8}" srcOrd="0" destOrd="0" presId="urn:microsoft.com/office/officeart/2008/layout/AlternatingHexagons"/>
    <dgm:cxn modelId="{90DEC667-C098-4EBE-B83C-6FC4A56FEEE1}" type="presOf" srcId="{C1A7B972-4DDD-40E6-9FE8-06556383F9AF}" destId="{ED29C62D-46AB-4574-B8E6-CC157A420D46}" srcOrd="0" destOrd="0" presId="urn:microsoft.com/office/officeart/2008/layout/AlternatingHexagons"/>
    <dgm:cxn modelId="{B86520C2-BD42-45C4-9911-140581EF3FCB}" type="presOf" srcId="{C12D6217-FBFF-4A40-9E12-B65253969B00}" destId="{20D8621D-BF83-42DA-A0AB-97DB71E4E918}" srcOrd="0" destOrd="0" presId="urn:microsoft.com/office/officeart/2008/layout/AlternatingHexagons"/>
    <dgm:cxn modelId="{CA91FB55-781E-41AF-927B-D5692230B3E3}" srcId="{AB5FF505-CB14-4FCE-920D-C441DDC2E3EC}" destId="{C12D6217-FBFF-4A40-9E12-B65253969B00}" srcOrd="0" destOrd="0" parTransId="{3D85E163-7048-4321-B607-76ABFA2E73E2}" sibTransId="{65073850-8AAC-4DDD-90EF-A3E5F9BDF9DD}"/>
    <dgm:cxn modelId="{FD7E76B1-8D2C-449C-AD1E-FD93CCCCF538}" type="presOf" srcId="{66600239-BA11-40FB-8E7A-434A363AEE60}" destId="{8C3A8E2D-E4E6-46CA-AC61-A2D9A6EA2DAF}" srcOrd="0" destOrd="0" presId="urn:microsoft.com/office/officeart/2008/layout/AlternatingHexagons"/>
    <dgm:cxn modelId="{AFD50769-4D18-4E9C-9BCD-3B2BEA5FDD62}" type="presOf" srcId="{94F29830-C893-41FC-A062-FB506AE83A68}" destId="{48A3DCDC-E2AD-4900-A3A4-BF1507FD68A2}" srcOrd="0" destOrd="0" presId="urn:microsoft.com/office/officeart/2008/layout/AlternatingHexagons"/>
    <dgm:cxn modelId="{F80937C0-BFD9-47FB-A085-385052C2FB67}" srcId="{AB5FF505-CB14-4FCE-920D-C441DDC2E3EC}" destId="{66600239-BA11-40FB-8E7A-434A363AEE60}" srcOrd="2" destOrd="0" parTransId="{C236057F-E713-4A7E-94AF-53BA31E10F61}" sibTransId="{F8ABFFE9-7FCC-4909-BDE2-44AD4FD9841A}"/>
    <dgm:cxn modelId="{B6335118-5A24-4242-89A6-DE592C7500ED}" srcId="{AB5FF505-CB14-4FCE-920D-C441DDC2E3EC}" destId="{C1A7B972-4DDD-40E6-9FE8-06556383F9AF}" srcOrd="1" destOrd="0" parTransId="{611DA91C-FB8C-494F-9CB6-64BECEAF24D3}" sibTransId="{94F29830-C893-41FC-A062-FB506AE83A68}"/>
    <dgm:cxn modelId="{9762CEE7-7BED-4EF1-B57B-D4AAE6D8411F}" type="presOf" srcId="{F8ABFFE9-7FCC-4909-BDE2-44AD4FD9841A}" destId="{5AD7D293-E001-4C4C-B14F-FB4C19078B53}" srcOrd="0" destOrd="0" presId="urn:microsoft.com/office/officeart/2008/layout/AlternatingHexagons"/>
    <dgm:cxn modelId="{333E8018-A13C-448E-B9B3-9E7EB366CD2A}" type="presOf" srcId="{65073850-8AAC-4DDD-90EF-A3E5F9BDF9DD}" destId="{430C23D3-7D2F-44B1-938F-010823F276C0}" srcOrd="0" destOrd="0" presId="urn:microsoft.com/office/officeart/2008/layout/AlternatingHexagons"/>
    <dgm:cxn modelId="{393695BB-EDF5-412F-A1DA-9AB779C71B42}" type="presParOf" srcId="{724BBD87-2CCA-4994-9908-617E373CBCB8}" destId="{B8BD884C-6D65-4C0B-96D5-F38EA682D78B}" srcOrd="0" destOrd="0" presId="urn:microsoft.com/office/officeart/2008/layout/AlternatingHexagons"/>
    <dgm:cxn modelId="{950F9226-97AD-44C8-BFE7-0623C9BDCDCF}" type="presParOf" srcId="{B8BD884C-6D65-4C0B-96D5-F38EA682D78B}" destId="{20D8621D-BF83-42DA-A0AB-97DB71E4E918}" srcOrd="0" destOrd="0" presId="urn:microsoft.com/office/officeart/2008/layout/AlternatingHexagons"/>
    <dgm:cxn modelId="{5C257871-9268-4089-8DC5-FF1B2CF050CF}" type="presParOf" srcId="{B8BD884C-6D65-4C0B-96D5-F38EA682D78B}" destId="{0368689B-E78A-44D8-84E0-D42FECCD3E05}" srcOrd="1" destOrd="0" presId="urn:microsoft.com/office/officeart/2008/layout/AlternatingHexagons"/>
    <dgm:cxn modelId="{5B79EDE3-620B-4A38-B7E5-85A231F1F461}" type="presParOf" srcId="{B8BD884C-6D65-4C0B-96D5-F38EA682D78B}" destId="{5E493EE1-E652-4010-9E63-7EF6E2990B97}" srcOrd="2" destOrd="0" presId="urn:microsoft.com/office/officeart/2008/layout/AlternatingHexagons"/>
    <dgm:cxn modelId="{4A52004D-F541-4330-9392-FC4C2E898B3B}" type="presParOf" srcId="{B8BD884C-6D65-4C0B-96D5-F38EA682D78B}" destId="{CDE4CDDA-5579-43D9-8074-29735F71067E}" srcOrd="3" destOrd="0" presId="urn:microsoft.com/office/officeart/2008/layout/AlternatingHexagons"/>
    <dgm:cxn modelId="{F51B50C0-D60C-44E6-90C0-C1480D163FF2}" type="presParOf" srcId="{B8BD884C-6D65-4C0B-96D5-F38EA682D78B}" destId="{430C23D3-7D2F-44B1-938F-010823F276C0}" srcOrd="4" destOrd="0" presId="urn:microsoft.com/office/officeart/2008/layout/AlternatingHexagons"/>
    <dgm:cxn modelId="{E5553BE0-2034-49FD-8349-12A36BEEC1A9}" type="presParOf" srcId="{724BBD87-2CCA-4994-9908-617E373CBCB8}" destId="{76C7BE76-0E6F-4509-A4EF-0C5882A854E6}" srcOrd="1" destOrd="0" presId="urn:microsoft.com/office/officeart/2008/layout/AlternatingHexagons"/>
    <dgm:cxn modelId="{3B46E0C1-6150-48FB-89F3-EAE9258D7DA0}" type="presParOf" srcId="{724BBD87-2CCA-4994-9908-617E373CBCB8}" destId="{84231F44-08F6-457F-AA4C-08CF2ABE25AB}" srcOrd="2" destOrd="0" presId="urn:microsoft.com/office/officeart/2008/layout/AlternatingHexagons"/>
    <dgm:cxn modelId="{570AB772-B148-4FA8-B1E7-DACFEDA7AFEB}" type="presParOf" srcId="{84231F44-08F6-457F-AA4C-08CF2ABE25AB}" destId="{ED29C62D-46AB-4574-B8E6-CC157A420D46}" srcOrd="0" destOrd="0" presId="urn:microsoft.com/office/officeart/2008/layout/AlternatingHexagons"/>
    <dgm:cxn modelId="{A12F12C7-2A50-42A3-AC9B-406D2D611851}" type="presParOf" srcId="{84231F44-08F6-457F-AA4C-08CF2ABE25AB}" destId="{BFD98F04-0130-4C2C-9D0D-D08BF9175E0E}" srcOrd="1" destOrd="0" presId="urn:microsoft.com/office/officeart/2008/layout/AlternatingHexagons"/>
    <dgm:cxn modelId="{34F95E75-7FDD-4931-B9CF-F25FF94EF216}" type="presParOf" srcId="{84231F44-08F6-457F-AA4C-08CF2ABE25AB}" destId="{D04149DA-4BD7-4878-8D50-7F097C209147}" srcOrd="2" destOrd="0" presId="urn:microsoft.com/office/officeart/2008/layout/AlternatingHexagons"/>
    <dgm:cxn modelId="{81E43A7F-7DB1-4F01-86E2-C2038E08E85E}" type="presParOf" srcId="{84231F44-08F6-457F-AA4C-08CF2ABE25AB}" destId="{1B24AB04-69F1-4ABD-89CA-BF64B3E52282}" srcOrd="3" destOrd="0" presId="urn:microsoft.com/office/officeart/2008/layout/AlternatingHexagons"/>
    <dgm:cxn modelId="{CA76572D-50C0-4F8E-B62E-7E0302F07C88}" type="presParOf" srcId="{84231F44-08F6-457F-AA4C-08CF2ABE25AB}" destId="{48A3DCDC-E2AD-4900-A3A4-BF1507FD68A2}" srcOrd="4" destOrd="0" presId="urn:microsoft.com/office/officeart/2008/layout/AlternatingHexagons"/>
    <dgm:cxn modelId="{A334C074-E975-4E3F-8F18-3665BAD13CA9}" type="presParOf" srcId="{724BBD87-2CCA-4994-9908-617E373CBCB8}" destId="{E6893ACE-56E0-4EDF-8E3C-775514BF300C}" srcOrd="3" destOrd="0" presId="urn:microsoft.com/office/officeart/2008/layout/AlternatingHexagons"/>
    <dgm:cxn modelId="{070FE2DA-24A0-4359-8E8C-33A608066F72}" type="presParOf" srcId="{724BBD87-2CCA-4994-9908-617E373CBCB8}" destId="{75D15DC2-D382-4BB3-8583-637387CEAE35}" srcOrd="4" destOrd="0" presId="urn:microsoft.com/office/officeart/2008/layout/AlternatingHexagons"/>
    <dgm:cxn modelId="{3E701BF1-7304-4965-B902-3D19BAFA56FE}" type="presParOf" srcId="{75D15DC2-D382-4BB3-8583-637387CEAE35}" destId="{8C3A8E2D-E4E6-46CA-AC61-A2D9A6EA2DAF}" srcOrd="0" destOrd="0" presId="urn:microsoft.com/office/officeart/2008/layout/AlternatingHexagons"/>
    <dgm:cxn modelId="{62E4D696-398B-4A0F-94C8-D7E6B519FE36}" type="presParOf" srcId="{75D15DC2-D382-4BB3-8583-637387CEAE35}" destId="{D856D345-98AC-4F8D-9781-C90B79E0236B}" srcOrd="1" destOrd="0" presId="urn:microsoft.com/office/officeart/2008/layout/AlternatingHexagons"/>
    <dgm:cxn modelId="{508E59AB-EBB3-4283-9ADB-DE636B6F352C}" type="presParOf" srcId="{75D15DC2-D382-4BB3-8583-637387CEAE35}" destId="{B1E862A0-26B2-4F03-B272-3BC0373A1440}" srcOrd="2" destOrd="0" presId="urn:microsoft.com/office/officeart/2008/layout/AlternatingHexagons"/>
    <dgm:cxn modelId="{3E57A49D-59F2-4757-8EB6-056F94889EC9}" type="presParOf" srcId="{75D15DC2-D382-4BB3-8583-637387CEAE35}" destId="{2D59FFAE-9DCB-4C0A-9979-CFFF349E5A96}" srcOrd="3" destOrd="0" presId="urn:microsoft.com/office/officeart/2008/layout/AlternatingHexagons"/>
    <dgm:cxn modelId="{9D850F65-89CE-4F63-B817-6267A0B2C979}" type="presParOf" srcId="{75D15DC2-D382-4BB3-8583-637387CEAE35}" destId="{5AD7D293-E001-4C4C-B14F-FB4C19078B53}"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FD3165-2F98-41B9-8849-0B3DEFD8AF3D}">
      <dsp:nvSpPr>
        <dsp:cNvPr id="0" name=""/>
        <dsp:cNvSpPr/>
      </dsp:nvSpPr>
      <dsp:spPr>
        <a:xfrm>
          <a:off x="2756159" y="1564"/>
          <a:ext cx="1235576" cy="1235576"/>
        </a:xfrm>
        <a:prstGeom prst="ellipse">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FR" sz="1200" b="1" kern="1200" dirty="0"/>
            <a:t>Planification de la recherche</a:t>
          </a:r>
        </a:p>
      </dsp:txBody>
      <dsp:txXfrm>
        <a:off x="2937105" y="182510"/>
        <a:ext cx="873684" cy="873684"/>
      </dsp:txXfrm>
    </dsp:sp>
    <dsp:sp modelId="{42FDFB48-7547-4C37-8EE9-812CC5ED0AA7}">
      <dsp:nvSpPr>
        <dsp:cNvPr id="0" name=""/>
        <dsp:cNvSpPr/>
      </dsp:nvSpPr>
      <dsp:spPr>
        <a:xfrm rot="1800000">
          <a:off x="4005256" y="870365"/>
          <a:ext cx="329194" cy="4170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a:off x="4011872" y="929077"/>
        <a:ext cx="230436" cy="250205"/>
      </dsp:txXfrm>
    </dsp:sp>
    <dsp:sp modelId="{72B0E145-8EBA-435A-8F02-B9E2ECDC2E8E}">
      <dsp:nvSpPr>
        <dsp:cNvPr id="0" name=""/>
        <dsp:cNvSpPr/>
      </dsp:nvSpPr>
      <dsp:spPr>
        <a:xfrm>
          <a:off x="4364107" y="929914"/>
          <a:ext cx="1235576" cy="1235576"/>
        </a:xfrm>
        <a:prstGeom prst="ellipse">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FR" sz="1200" b="1" kern="1200" dirty="0"/>
            <a:t>Collecte</a:t>
          </a:r>
          <a:br>
            <a:rPr lang="fr-FR" sz="1200" b="1" kern="1200" dirty="0"/>
          </a:br>
          <a:r>
            <a:rPr lang="fr-FR" sz="1200" b="1" kern="1200" dirty="0"/>
            <a:t>des données </a:t>
          </a:r>
        </a:p>
      </dsp:txBody>
      <dsp:txXfrm>
        <a:off x="4545053" y="1110860"/>
        <a:ext cx="873684" cy="873684"/>
      </dsp:txXfrm>
    </dsp:sp>
    <dsp:sp modelId="{7A120252-6D3B-482F-9CD3-A179F6A02D44}">
      <dsp:nvSpPr>
        <dsp:cNvPr id="0" name=""/>
        <dsp:cNvSpPr/>
      </dsp:nvSpPr>
      <dsp:spPr>
        <a:xfrm rot="5400000">
          <a:off x="4817298" y="2258231"/>
          <a:ext cx="329194" cy="4170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a:off x="4866677" y="2292253"/>
        <a:ext cx="230436" cy="250205"/>
      </dsp:txXfrm>
    </dsp:sp>
    <dsp:sp modelId="{F9527597-875F-473F-9F39-6349F453D6CA}">
      <dsp:nvSpPr>
        <dsp:cNvPr id="0" name=""/>
        <dsp:cNvSpPr/>
      </dsp:nvSpPr>
      <dsp:spPr>
        <a:xfrm>
          <a:off x="4364107" y="2786612"/>
          <a:ext cx="1235576" cy="1235576"/>
        </a:xfrm>
        <a:prstGeom prst="ellipse">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FR" sz="1200" b="1" kern="1200" dirty="0"/>
            <a:t>Traitement et analyse</a:t>
          </a:r>
          <a:r>
            <a:rPr lang="fr-FR" sz="1200" kern="1200" dirty="0"/>
            <a:t> </a:t>
          </a:r>
          <a:r>
            <a:rPr lang="fr-FR" sz="1200" b="1" kern="1200" dirty="0"/>
            <a:t>des données </a:t>
          </a:r>
          <a:endParaRPr lang="fr-FR" sz="1200" kern="1200" dirty="0"/>
        </a:p>
      </dsp:txBody>
      <dsp:txXfrm>
        <a:off x="4545053" y="2967558"/>
        <a:ext cx="873684" cy="873684"/>
      </dsp:txXfrm>
    </dsp:sp>
    <dsp:sp modelId="{1E285D6F-9213-44A8-B3DB-DFA20819BB30}">
      <dsp:nvSpPr>
        <dsp:cNvPr id="0" name=""/>
        <dsp:cNvSpPr/>
      </dsp:nvSpPr>
      <dsp:spPr>
        <a:xfrm rot="9000000">
          <a:off x="4021393" y="3655413"/>
          <a:ext cx="329194" cy="4170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rot="10800000">
        <a:off x="4113535" y="3714125"/>
        <a:ext cx="230436" cy="250205"/>
      </dsp:txXfrm>
    </dsp:sp>
    <dsp:sp modelId="{2D23EA2D-7647-44FE-BE50-A7DA0CA3BC99}">
      <dsp:nvSpPr>
        <dsp:cNvPr id="0" name=""/>
        <dsp:cNvSpPr/>
      </dsp:nvSpPr>
      <dsp:spPr>
        <a:xfrm>
          <a:off x="2756159" y="3714961"/>
          <a:ext cx="1235576" cy="1235576"/>
        </a:xfrm>
        <a:prstGeom prst="ellipse">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FR" sz="1200" b="1" kern="1200" dirty="0"/>
            <a:t>Partage des données </a:t>
          </a:r>
        </a:p>
      </dsp:txBody>
      <dsp:txXfrm>
        <a:off x="2937105" y="3895907"/>
        <a:ext cx="873684" cy="873684"/>
      </dsp:txXfrm>
    </dsp:sp>
    <dsp:sp modelId="{06B7E872-3856-4BB7-B461-5891A67CF51A}">
      <dsp:nvSpPr>
        <dsp:cNvPr id="0" name=""/>
        <dsp:cNvSpPr/>
      </dsp:nvSpPr>
      <dsp:spPr>
        <a:xfrm rot="12600000">
          <a:off x="2413445" y="3664730"/>
          <a:ext cx="329194" cy="4170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rot="10800000">
        <a:off x="2505587" y="3772821"/>
        <a:ext cx="230436" cy="250205"/>
      </dsp:txXfrm>
    </dsp:sp>
    <dsp:sp modelId="{031256E2-09FD-4C46-83EB-E6FC705B51C0}">
      <dsp:nvSpPr>
        <dsp:cNvPr id="0" name=""/>
        <dsp:cNvSpPr/>
      </dsp:nvSpPr>
      <dsp:spPr>
        <a:xfrm>
          <a:off x="1148211" y="2786612"/>
          <a:ext cx="1235576" cy="1235576"/>
        </a:xfrm>
        <a:prstGeom prst="ellipse">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FR" sz="1200" b="1" kern="1200" dirty="0"/>
            <a:t>Conservation </a:t>
          </a:r>
          <a:br>
            <a:rPr lang="fr-FR" sz="1200" b="1" kern="1200" dirty="0"/>
          </a:br>
          <a:r>
            <a:rPr lang="fr-FR" sz="1200" b="1" kern="1200" dirty="0"/>
            <a:t>des données </a:t>
          </a:r>
        </a:p>
      </dsp:txBody>
      <dsp:txXfrm>
        <a:off x="1329157" y="2967558"/>
        <a:ext cx="873684" cy="873684"/>
      </dsp:txXfrm>
    </dsp:sp>
    <dsp:sp modelId="{204F92E0-13B2-465C-83F5-C58750C86CAF}">
      <dsp:nvSpPr>
        <dsp:cNvPr id="0" name=""/>
        <dsp:cNvSpPr/>
      </dsp:nvSpPr>
      <dsp:spPr>
        <a:xfrm rot="16200000">
          <a:off x="1601402" y="2276864"/>
          <a:ext cx="329194" cy="4170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a:off x="1650781" y="2409644"/>
        <a:ext cx="230436" cy="250205"/>
      </dsp:txXfrm>
    </dsp:sp>
    <dsp:sp modelId="{34A611E2-D1A9-4F1F-A8E8-AA0A42D41A6E}">
      <dsp:nvSpPr>
        <dsp:cNvPr id="0" name=""/>
        <dsp:cNvSpPr/>
      </dsp:nvSpPr>
      <dsp:spPr>
        <a:xfrm>
          <a:off x="1148211" y="929914"/>
          <a:ext cx="1235576" cy="1235576"/>
        </a:xfrm>
        <a:prstGeom prst="ellipse">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FR" sz="1200" b="1" kern="1200" dirty="0"/>
            <a:t>Réutilisation</a:t>
          </a:r>
          <a:br>
            <a:rPr lang="fr-FR" sz="1200" b="1" kern="1200" dirty="0"/>
          </a:br>
          <a:r>
            <a:rPr lang="fr-FR" sz="1200" b="1" kern="1200" dirty="0"/>
            <a:t>des données </a:t>
          </a:r>
        </a:p>
      </dsp:txBody>
      <dsp:txXfrm>
        <a:off x="1329157" y="1110860"/>
        <a:ext cx="873684" cy="873684"/>
      </dsp:txXfrm>
    </dsp:sp>
    <dsp:sp modelId="{0770F7B4-4D8D-47A7-9CA3-217F0FB89406}">
      <dsp:nvSpPr>
        <dsp:cNvPr id="0" name=""/>
        <dsp:cNvSpPr/>
      </dsp:nvSpPr>
      <dsp:spPr>
        <a:xfrm rot="19800000">
          <a:off x="2397308" y="879682"/>
          <a:ext cx="329194" cy="4170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a:off x="2403924" y="987773"/>
        <a:ext cx="230436" cy="2502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FD3165-2F98-41B9-8849-0B3DEFD8AF3D}">
      <dsp:nvSpPr>
        <dsp:cNvPr id="0" name=""/>
        <dsp:cNvSpPr/>
      </dsp:nvSpPr>
      <dsp:spPr>
        <a:xfrm>
          <a:off x="0" y="563613"/>
          <a:ext cx="2604829" cy="2588783"/>
        </a:xfrm>
        <a:prstGeom prst="ellipse">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fr-FR" sz="2600" b="1" kern="1200" dirty="0"/>
            <a:t>Planification de la recherche</a:t>
          </a:r>
        </a:p>
      </dsp:txBody>
      <dsp:txXfrm>
        <a:off x="381468" y="942731"/>
        <a:ext cx="1841893" cy="183054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FD3165-2F98-41B9-8849-0B3DEFD8AF3D}">
      <dsp:nvSpPr>
        <dsp:cNvPr id="0" name=""/>
        <dsp:cNvSpPr/>
      </dsp:nvSpPr>
      <dsp:spPr>
        <a:xfrm>
          <a:off x="156746" y="651729"/>
          <a:ext cx="2619838" cy="2603699"/>
        </a:xfrm>
        <a:prstGeom prst="ellipse">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fr-FR" sz="2800" b="1" kern="1200" dirty="0"/>
            <a:t>Collecte des données</a:t>
          </a:r>
        </a:p>
      </dsp:txBody>
      <dsp:txXfrm>
        <a:off x="540412" y="1033032"/>
        <a:ext cx="1852506" cy="184109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FD3165-2F98-41B9-8849-0B3DEFD8AF3D}">
      <dsp:nvSpPr>
        <dsp:cNvPr id="0" name=""/>
        <dsp:cNvSpPr/>
      </dsp:nvSpPr>
      <dsp:spPr>
        <a:xfrm>
          <a:off x="2236" y="269242"/>
          <a:ext cx="2586214" cy="2570281"/>
        </a:xfrm>
        <a:prstGeom prst="ellipse">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fr-FR" sz="2400" b="1" kern="1200" dirty="0"/>
            <a:t>Traitement et analyse des données</a:t>
          </a:r>
        </a:p>
      </dsp:txBody>
      <dsp:txXfrm>
        <a:off x="380978" y="645651"/>
        <a:ext cx="1828730" cy="181746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FD3165-2F98-41B9-8849-0B3DEFD8AF3D}">
      <dsp:nvSpPr>
        <dsp:cNvPr id="0" name=""/>
        <dsp:cNvSpPr/>
      </dsp:nvSpPr>
      <dsp:spPr>
        <a:xfrm>
          <a:off x="0" y="239303"/>
          <a:ext cx="2570324" cy="2554490"/>
        </a:xfrm>
        <a:prstGeom prst="ellipse">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fr-FR" sz="2800" b="1" kern="1200" dirty="0"/>
            <a:t>Partage des données</a:t>
          </a:r>
        </a:p>
      </dsp:txBody>
      <dsp:txXfrm>
        <a:off x="376415" y="613399"/>
        <a:ext cx="1817494" cy="180629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FD3165-2F98-41B9-8849-0B3DEFD8AF3D}">
      <dsp:nvSpPr>
        <dsp:cNvPr id="0" name=""/>
        <dsp:cNvSpPr/>
      </dsp:nvSpPr>
      <dsp:spPr>
        <a:xfrm>
          <a:off x="0" y="105781"/>
          <a:ext cx="2581036" cy="2565135"/>
        </a:xfrm>
        <a:prstGeom prst="ellipse">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fr-FR" sz="2400" b="1" kern="1200" dirty="0"/>
            <a:t>Conservation des données</a:t>
          </a:r>
        </a:p>
      </dsp:txBody>
      <dsp:txXfrm>
        <a:off x="377984" y="481436"/>
        <a:ext cx="1825068" cy="181382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FD3165-2F98-41B9-8849-0B3DEFD8AF3D}">
      <dsp:nvSpPr>
        <dsp:cNvPr id="0" name=""/>
        <dsp:cNvSpPr/>
      </dsp:nvSpPr>
      <dsp:spPr>
        <a:xfrm>
          <a:off x="0" y="97468"/>
          <a:ext cx="2478522" cy="2463253"/>
        </a:xfrm>
        <a:prstGeom prst="ellipse">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fr-FR" sz="2400" b="1" kern="1200" dirty="0"/>
            <a:t>Réutilisation des données</a:t>
          </a:r>
        </a:p>
      </dsp:txBody>
      <dsp:txXfrm>
        <a:off x="362971" y="458203"/>
        <a:ext cx="1752580" cy="174178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D8621D-BF83-42DA-A0AB-97DB71E4E918}">
      <dsp:nvSpPr>
        <dsp:cNvPr id="0" name=""/>
        <dsp:cNvSpPr/>
      </dsp:nvSpPr>
      <dsp:spPr>
        <a:xfrm rot="5400000">
          <a:off x="5599139" y="2080971"/>
          <a:ext cx="2133660" cy="1856284"/>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kern="1200" dirty="0"/>
            <a:t>Accroître la visibilité et les retombées de la recherche</a:t>
          </a:r>
        </a:p>
      </dsp:txBody>
      <dsp:txXfrm rot="-5400000">
        <a:off x="6027098" y="2274778"/>
        <a:ext cx="1277742" cy="1468670"/>
      </dsp:txXfrm>
    </dsp:sp>
    <dsp:sp modelId="{0368689B-E78A-44D8-84E0-D42FECCD3E05}">
      <dsp:nvSpPr>
        <dsp:cNvPr id="0" name=""/>
        <dsp:cNvSpPr/>
      </dsp:nvSpPr>
      <dsp:spPr>
        <a:xfrm>
          <a:off x="6738299" y="428238"/>
          <a:ext cx="2381164" cy="1280196"/>
        </a:xfrm>
        <a:prstGeom prst="rect">
          <a:avLst/>
        </a:prstGeom>
        <a:noFill/>
        <a:ln>
          <a:noFill/>
        </a:ln>
        <a:effectLst/>
      </dsp:spPr>
      <dsp:style>
        <a:lnRef idx="0">
          <a:scrgbClr r="0" g="0" b="0"/>
        </a:lnRef>
        <a:fillRef idx="0">
          <a:scrgbClr r="0" g="0" b="0"/>
        </a:fillRef>
        <a:effectRef idx="0">
          <a:scrgbClr r="0" g="0" b="0"/>
        </a:effectRef>
        <a:fontRef idx="minor"/>
      </dsp:style>
    </dsp:sp>
    <dsp:sp modelId="{430C23D3-7D2F-44B1-938F-010823F276C0}">
      <dsp:nvSpPr>
        <dsp:cNvPr id="0" name=""/>
        <dsp:cNvSpPr/>
      </dsp:nvSpPr>
      <dsp:spPr>
        <a:xfrm rot="5400000">
          <a:off x="1828543" y="2053639"/>
          <a:ext cx="2133660" cy="1856284"/>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fr-CA" sz="1800" kern="1200" dirty="0"/>
            <a:t>Accélérer le progrès scientifique</a:t>
          </a:r>
          <a:endParaRPr lang="fr-FR" sz="1800" kern="1200" dirty="0"/>
        </a:p>
      </dsp:txBody>
      <dsp:txXfrm rot="-5400000">
        <a:off x="2256502" y="2247446"/>
        <a:ext cx="1277742" cy="1468670"/>
      </dsp:txXfrm>
    </dsp:sp>
    <dsp:sp modelId="{ED29C62D-46AB-4574-B8E6-CC157A420D46}">
      <dsp:nvSpPr>
        <dsp:cNvPr id="0" name=""/>
        <dsp:cNvSpPr/>
      </dsp:nvSpPr>
      <dsp:spPr>
        <a:xfrm rot="5400000">
          <a:off x="4633465" y="3744351"/>
          <a:ext cx="2133660" cy="1856284"/>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kern="1200" dirty="0"/>
            <a:t>Assurer le respect des politiques des organismes </a:t>
          </a:r>
          <a:r>
            <a:rPr lang="fr-FR" sz="1600" kern="1200" dirty="0" err="1"/>
            <a:t>subvention-naires</a:t>
          </a:r>
          <a:endParaRPr lang="fr-FR" sz="1600" kern="1200" dirty="0"/>
        </a:p>
      </dsp:txBody>
      <dsp:txXfrm rot="-5400000">
        <a:off x="5061424" y="3938158"/>
        <a:ext cx="1277742" cy="1468670"/>
      </dsp:txXfrm>
    </dsp:sp>
    <dsp:sp modelId="{BFD98F04-0130-4C2C-9D0D-D08BF9175E0E}">
      <dsp:nvSpPr>
        <dsp:cNvPr id="0" name=""/>
        <dsp:cNvSpPr/>
      </dsp:nvSpPr>
      <dsp:spPr>
        <a:xfrm>
          <a:off x="1438287" y="2239288"/>
          <a:ext cx="2304353" cy="1280196"/>
        </a:xfrm>
        <a:prstGeom prst="rect">
          <a:avLst/>
        </a:prstGeom>
        <a:noFill/>
        <a:ln>
          <a:noFill/>
        </a:ln>
        <a:effectLst/>
      </dsp:spPr>
      <dsp:style>
        <a:lnRef idx="0">
          <a:scrgbClr r="0" g="0" b="0"/>
        </a:lnRef>
        <a:fillRef idx="0">
          <a:scrgbClr r="0" g="0" b="0"/>
        </a:fillRef>
        <a:effectRef idx="0">
          <a:scrgbClr r="0" g="0" b="0"/>
        </a:effectRef>
        <a:fontRef idx="minor"/>
      </dsp:style>
    </dsp:sp>
    <dsp:sp modelId="{48A3DCDC-E2AD-4900-A3A4-BF1507FD68A2}">
      <dsp:nvSpPr>
        <dsp:cNvPr id="0" name=""/>
        <dsp:cNvSpPr/>
      </dsp:nvSpPr>
      <dsp:spPr>
        <a:xfrm rot="5400000">
          <a:off x="3715291" y="2056199"/>
          <a:ext cx="2133660" cy="1856284"/>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fr-FR" sz="1800" kern="1200" dirty="0"/>
            <a:t>Limiter la répétition des travaux de recherche</a:t>
          </a:r>
        </a:p>
      </dsp:txBody>
      <dsp:txXfrm rot="-5400000">
        <a:off x="4143250" y="2250006"/>
        <a:ext cx="1277742" cy="1468670"/>
      </dsp:txXfrm>
    </dsp:sp>
    <dsp:sp modelId="{8C3A8E2D-E4E6-46CA-AC61-A2D9A6EA2DAF}">
      <dsp:nvSpPr>
        <dsp:cNvPr id="0" name=""/>
        <dsp:cNvSpPr/>
      </dsp:nvSpPr>
      <dsp:spPr>
        <a:xfrm rot="5400000">
          <a:off x="6508013" y="3763801"/>
          <a:ext cx="2133660" cy="1856284"/>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kern="1200" dirty="0"/>
            <a:t>Intensifier la coopération entre les chercheurs</a:t>
          </a:r>
        </a:p>
      </dsp:txBody>
      <dsp:txXfrm rot="-5400000">
        <a:off x="6935972" y="3957608"/>
        <a:ext cx="1277742" cy="1468670"/>
      </dsp:txXfrm>
    </dsp:sp>
    <dsp:sp modelId="{D856D345-98AC-4F8D-9781-C90B79E0236B}">
      <dsp:nvSpPr>
        <dsp:cNvPr id="0" name=""/>
        <dsp:cNvSpPr/>
      </dsp:nvSpPr>
      <dsp:spPr>
        <a:xfrm>
          <a:off x="6738299" y="4050339"/>
          <a:ext cx="2381164" cy="1280196"/>
        </a:xfrm>
        <a:prstGeom prst="rect">
          <a:avLst/>
        </a:prstGeom>
        <a:noFill/>
        <a:ln>
          <a:noFill/>
        </a:ln>
        <a:effectLst/>
      </dsp:spPr>
      <dsp:style>
        <a:lnRef idx="0">
          <a:scrgbClr r="0" g="0" b="0"/>
        </a:lnRef>
        <a:fillRef idx="0">
          <a:scrgbClr r="0" g="0" b="0"/>
        </a:fillRef>
        <a:effectRef idx="0">
          <a:scrgbClr r="0" g="0" b="0"/>
        </a:effectRef>
        <a:fontRef idx="minor"/>
      </dsp:style>
    </dsp:sp>
    <dsp:sp modelId="{5AD7D293-E001-4C4C-B14F-FB4C19078B53}">
      <dsp:nvSpPr>
        <dsp:cNvPr id="0" name=""/>
        <dsp:cNvSpPr/>
      </dsp:nvSpPr>
      <dsp:spPr>
        <a:xfrm rot="5400000">
          <a:off x="2774190" y="3725511"/>
          <a:ext cx="2133660" cy="1856284"/>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r>
            <a:rPr lang="fr-FR" sz="1700" kern="1200" dirty="0"/>
            <a:t>Faciliter la reproduction et la validation des résultats de la recherche</a:t>
          </a:r>
        </a:p>
      </dsp:txBody>
      <dsp:txXfrm rot="-5400000">
        <a:off x="3202149" y="3919318"/>
        <a:ext cx="1277742" cy="1468670"/>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8.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fr-CA"/>
          </a:p>
        </p:txBody>
      </p:sp>
      <p:sp>
        <p:nvSpPr>
          <p:cNvPr id="3" name="Espace réservé de la date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64F7DF1C-FDFF-4A1D-B42A-6383A9CEE694}" type="datetimeFigureOut">
              <a:rPr lang="fr-CA" smtClean="0"/>
              <a:t>2018-02-12</a:t>
            </a:fld>
            <a:endParaRPr lang="fr-CA"/>
          </a:p>
        </p:txBody>
      </p:sp>
      <p:sp>
        <p:nvSpPr>
          <p:cNvPr id="4" name="Espace réservé du pied de page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596A551F-82DD-41C3-8550-CA4BB9CEB905}" type="slidenum">
              <a:rPr lang="fr-CA" smtClean="0"/>
              <a:t>‹N°›</a:t>
            </a:fld>
            <a:endParaRPr lang="fr-CA"/>
          </a:p>
        </p:txBody>
      </p:sp>
    </p:spTree>
    <p:extLst>
      <p:ext uri="{BB962C8B-B14F-4D97-AF65-F5344CB8AC3E}">
        <p14:creationId xmlns:p14="http://schemas.microsoft.com/office/powerpoint/2010/main" val="3637189220"/>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fr-CA"/>
          </a:p>
        </p:txBody>
      </p:sp>
      <p:sp>
        <p:nvSpPr>
          <p:cNvPr id="3" name="Espace réservé de la date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497962DF-F68C-4A5D-8C52-9C7D607977E1}" type="datetimeFigureOut">
              <a:rPr lang="fr-CA" smtClean="0"/>
              <a:t>2018-02-12</a:t>
            </a:fld>
            <a:endParaRPr lang="fr-CA"/>
          </a:p>
        </p:txBody>
      </p:sp>
      <p:sp>
        <p:nvSpPr>
          <p:cNvPr id="4" name="Espace réservé de l'image des diapositives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fr-CA"/>
          </a:p>
        </p:txBody>
      </p:sp>
      <p:sp>
        <p:nvSpPr>
          <p:cNvPr id="5" name="Espace réservé des note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6DA94B52-0C69-4B63-9353-1B268189BA46}" type="slidenum">
              <a:rPr lang="fr-CA" smtClean="0"/>
              <a:t>‹N°›</a:t>
            </a:fld>
            <a:endParaRPr lang="fr-CA"/>
          </a:p>
        </p:txBody>
      </p:sp>
    </p:spTree>
    <p:extLst>
      <p:ext uri="{BB962C8B-B14F-4D97-AF65-F5344CB8AC3E}">
        <p14:creationId xmlns:p14="http://schemas.microsoft.com/office/powerpoint/2010/main" val="295280869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ukdataservice.ac.uk/manage-data/lifecycle"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ukdataservice.ac.uk/manage-data/lifecycle"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ukdataservice.ac.uk/manage-data/lifecycle"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ukdataservice.ac.uk/manage-data/lifecycle"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ukdataservice.ac.uk/manage-data/lifecycle"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ukdataservice.ac.uk/manage-data/lifecycle"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flic.kr/p/8XEkRf" TargetMode="External"/><Relationship Id="rId2" Type="http://schemas.openxmlformats.org/officeDocument/2006/relationships/slide" Target="../slides/slide17.xml"/><Relationship Id="rId1" Type="http://schemas.openxmlformats.org/officeDocument/2006/relationships/notesMaster" Target="../notesMasters/notesMaster1.xml"/><Relationship Id="rId5" Type="http://schemas.openxmlformats.org/officeDocument/2006/relationships/hyperlink" Target="https://ogsl.ca/" TargetMode="External"/><Relationship Id="rId4" Type="http://schemas.openxmlformats.org/officeDocument/2006/relationships/hyperlink" Target="https://creativecommons.org/licenses/by/2.0/" TargetMode="Externa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portagenetwork.ca/wp-content/uploads/2017/06/Portage-Info-de-base-GDR.pdf"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dictionary.casrai.org/Research_data"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ogsl.ca/"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eduq.info/xmlui/bitstream/handle/11515/35242/king-et-al-perspectives-etudiants-professeurs-excellence-tic-cyberapprentissage-collegial-adaptech-2017.pdf"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courrier.claurendeau.qc.ca/owa/redir.aspx?C=-nhGJOITvWJ3JyWd_0j6ZaTTQTOgrA1_jY9j8voidrcoWCAnilTVCA..&amp;URL=https://www.cmaisonneuve.qc.ca/recherche-innovation/recherche-avec-etres-humains/demande-dapprobation-ethique/" TargetMode="External"/><Relationship Id="rId2" Type="http://schemas.openxmlformats.org/officeDocument/2006/relationships/slide" Target="../slides/slide20.xml"/><Relationship Id="rId1" Type="http://schemas.openxmlformats.org/officeDocument/2006/relationships/notesMaster" Target="../notesMasters/notesMaster1.xml"/><Relationship Id="rId4" Type="http://schemas.openxmlformats.org/officeDocument/2006/relationships/hyperlink" Target="https://courrier.claurendeau.qc.ca/owa/redir.aspx?C=_6yApEESZ_jcPCRxvDCP7SPbQoIB9MX3IVdq-vDDRDsoWCAnilTVCA..&amp;URL=http://www.ger.ethique.gc.ca/pdf/fra/eptc2-2014/EPTC_2_FINALE_Web.pdf" TargetMode="Externa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ukdataservice.ac.uk/manage-data/lifecycle"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414463" y="1162050"/>
            <a:ext cx="4181475" cy="3136900"/>
          </a:xfrm>
        </p:spPr>
      </p:sp>
      <p:sp>
        <p:nvSpPr>
          <p:cNvPr id="3" name="Espace réservé des commentaires 2"/>
          <p:cNvSpPr>
            <a:spLocks noGrp="1"/>
          </p:cNvSpPr>
          <p:nvPr>
            <p:ph type="body" idx="1"/>
          </p:nvPr>
        </p:nvSpPr>
        <p:spPr/>
        <p:txBody>
          <a:bodyPr/>
          <a:lstStyle/>
          <a:p>
            <a:r>
              <a:rPr lang="fr-CA" dirty="0"/>
              <a:t>Me présenter</a:t>
            </a:r>
          </a:p>
        </p:txBody>
      </p:sp>
      <p:sp>
        <p:nvSpPr>
          <p:cNvPr id="4" name="Espace réservé du numéro de diapositive 3"/>
          <p:cNvSpPr>
            <a:spLocks noGrp="1"/>
          </p:cNvSpPr>
          <p:nvPr>
            <p:ph type="sldNum" sz="quarter" idx="10"/>
          </p:nvPr>
        </p:nvSpPr>
        <p:spPr/>
        <p:txBody>
          <a:bodyPr/>
          <a:lstStyle/>
          <a:p>
            <a:pPr defTabSz="931774" eaLnBrk="0" fontAlgn="base" hangingPunct="0">
              <a:spcBef>
                <a:spcPct val="0"/>
              </a:spcBef>
              <a:spcAft>
                <a:spcPct val="0"/>
              </a:spcAft>
              <a:defRPr/>
            </a:pPr>
            <a:fld id="{8883615D-4B58-4DBA-81BE-CA25B9CA7E90}" type="slidenum">
              <a:rPr lang="fr-CA">
                <a:solidFill>
                  <a:srgbClr val="000000"/>
                </a:solidFill>
                <a:latin typeface="Arial" charset="0"/>
                <a:ea typeface="ＭＳ Ｐゴシック" pitchFamily="48" charset="-128"/>
              </a:rPr>
              <a:pPr defTabSz="931774" eaLnBrk="0" fontAlgn="base" hangingPunct="0">
                <a:spcBef>
                  <a:spcPct val="0"/>
                </a:spcBef>
                <a:spcAft>
                  <a:spcPct val="0"/>
                </a:spcAft>
                <a:defRPr/>
              </a:pPr>
              <a:t>1</a:t>
            </a:fld>
            <a:endParaRPr lang="fr-CA">
              <a:solidFill>
                <a:srgbClr val="000000"/>
              </a:solidFill>
              <a:latin typeface="Arial" charset="0"/>
              <a:ea typeface="ＭＳ Ｐゴシック" pitchFamily="48" charset="-128"/>
            </a:endParaRPr>
          </a:p>
        </p:txBody>
      </p:sp>
      <p:sp>
        <p:nvSpPr>
          <p:cNvPr id="5" name="Espace réservé du pied de page 4"/>
          <p:cNvSpPr>
            <a:spLocks noGrp="1"/>
          </p:cNvSpPr>
          <p:nvPr>
            <p:ph type="ftr" sz="quarter" idx="11"/>
          </p:nvPr>
        </p:nvSpPr>
        <p:spPr/>
        <p:txBody>
          <a:bodyPr/>
          <a:lstStyle/>
          <a:p>
            <a:endParaRPr lang="fr-CA"/>
          </a:p>
        </p:txBody>
      </p:sp>
    </p:spTree>
    <p:extLst>
      <p:ext uri="{BB962C8B-B14F-4D97-AF65-F5344CB8AC3E}">
        <p14:creationId xmlns:p14="http://schemas.microsoft.com/office/powerpoint/2010/main" val="16094181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414463" y="1162050"/>
            <a:ext cx="4181475" cy="3136900"/>
          </a:xfrm>
        </p:spPr>
      </p:sp>
      <p:sp>
        <p:nvSpPr>
          <p:cNvPr id="3" name="Espace réservé des notes 2"/>
          <p:cNvSpPr>
            <a:spLocks noGrp="1"/>
          </p:cNvSpPr>
          <p:nvPr>
            <p:ph type="body" idx="1"/>
          </p:nvPr>
        </p:nvSpPr>
        <p:spPr/>
        <p:txBody>
          <a:bodyPr/>
          <a:lstStyle/>
          <a:p>
            <a:r>
              <a:rPr lang="fr-FR" dirty="0"/>
              <a:t>Cycle de vie des données de recherche: Planification de la recherche.</a:t>
            </a:r>
          </a:p>
          <a:p>
            <a:endParaRPr lang="fr-FR" dirty="0"/>
          </a:p>
          <a:p>
            <a:r>
              <a:rPr lang="fr-FR" dirty="0"/>
              <a:t>Référence:</a:t>
            </a:r>
          </a:p>
          <a:p>
            <a:pPr defTabSz="931774">
              <a:defRPr/>
            </a:pPr>
            <a:r>
              <a:rPr lang="fr-CA" dirty="0"/>
              <a:t>Adapté de : UK DATA SERVICE. 2018. </a:t>
            </a:r>
            <a:r>
              <a:rPr lang="fr-CA" i="1" dirty="0" err="1"/>
              <a:t>Research</a:t>
            </a:r>
            <a:r>
              <a:rPr lang="fr-CA" i="1" dirty="0"/>
              <a:t> data </a:t>
            </a:r>
            <a:r>
              <a:rPr lang="fr-CA" i="1" dirty="0" err="1"/>
              <a:t>lifecycle</a:t>
            </a:r>
            <a:r>
              <a:rPr lang="fr-CA" i="1" dirty="0"/>
              <a:t>.</a:t>
            </a:r>
            <a:br>
              <a:rPr lang="fr-CA" i="1" dirty="0"/>
            </a:br>
            <a:r>
              <a:rPr lang="fr-CA" dirty="0"/>
              <a:t>[ </a:t>
            </a:r>
            <a:r>
              <a:rPr lang="fr-CA" dirty="0">
                <a:hlinkClick r:id="rId3"/>
              </a:rPr>
              <a:t>https://www.ukdataservice.ac.uk/manage-data/lifecycle</a:t>
            </a:r>
            <a:r>
              <a:rPr lang="fr-CA" dirty="0"/>
              <a:t> ] Consulté le 9 janvier 2018.</a:t>
            </a:r>
          </a:p>
          <a:p>
            <a:endParaRPr lang="fr-FR" dirty="0"/>
          </a:p>
        </p:txBody>
      </p:sp>
      <p:sp>
        <p:nvSpPr>
          <p:cNvPr id="4" name="Espace réservé du numéro de diapositive 3"/>
          <p:cNvSpPr>
            <a:spLocks noGrp="1"/>
          </p:cNvSpPr>
          <p:nvPr>
            <p:ph type="sldNum" sz="quarter" idx="10"/>
          </p:nvPr>
        </p:nvSpPr>
        <p:spPr/>
        <p:txBody>
          <a:bodyPr/>
          <a:lstStyle/>
          <a:p>
            <a:fld id="{6DA94B52-0C69-4B63-9353-1B268189BA46}" type="slidenum">
              <a:rPr lang="fr-CA" smtClean="0"/>
              <a:t>10</a:t>
            </a:fld>
            <a:endParaRPr lang="fr-CA"/>
          </a:p>
        </p:txBody>
      </p:sp>
      <p:sp>
        <p:nvSpPr>
          <p:cNvPr id="5" name="Espace réservé du pied de page 4"/>
          <p:cNvSpPr>
            <a:spLocks noGrp="1"/>
          </p:cNvSpPr>
          <p:nvPr>
            <p:ph type="ftr" sz="quarter" idx="11"/>
          </p:nvPr>
        </p:nvSpPr>
        <p:spPr/>
        <p:txBody>
          <a:bodyPr/>
          <a:lstStyle/>
          <a:p>
            <a:endParaRPr lang="fr-CA"/>
          </a:p>
        </p:txBody>
      </p:sp>
    </p:spTree>
    <p:extLst>
      <p:ext uri="{BB962C8B-B14F-4D97-AF65-F5344CB8AC3E}">
        <p14:creationId xmlns:p14="http://schemas.microsoft.com/office/powerpoint/2010/main" val="4435478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414463" y="1162050"/>
            <a:ext cx="4181475" cy="3136900"/>
          </a:xfrm>
        </p:spPr>
      </p:sp>
      <p:sp>
        <p:nvSpPr>
          <p:cNvPr id="3" name="Espace réservé des notes 2"/>
          <p:cNvSpPr>
            <a:spLocks noGrp="1"/>
          </p:cNvSpPr>
          <p:nvPr>
            <p:ph type="body" idx="1"/>
          </p:nvPr>
        </p:nvSpPr>
        <p:spPr/>
        <p:txBody>
          <a:bodyPr/>
          <a:lstStyle/>
          <a:p>
            <a:r>
              <a:rPr lang="fr-FR" dirty="0"/>
              <a:t>Cycle de vie des données de recherche: Collecte des données.</a:t>
            </a:r>
          </a:p>
          <a:p>
            <a:endParaRPr lang="fr-FR" dirty="0"/>
          </a:p>
          <a:p>
            <a:r>
              <a:rPr lang="fr-FR" dirty="0"/>
              <a:t>Références:</a:t>
            </a:r>
          </a:p>
          <a:p>
            <a:pPr defTabSz="931774">
              <a:defRPr/>
            </a:pPr>
            <a:r>
              <a:rPr lang="fr-CA" dirty="0"/>
              <a:t>Adapté de : UK DATA SERVICE. 2018. </a:t>
            </a:r>
            <a:r>
              <a:rPr lang="fr-CA" i="1" dirty="0" err="1"/>
              <a:t>Research</a:t>
            </a:r>
            <a:r>
              <a:rPr lang="fr-CA" i="1" dirty="0"/>
              <a:t> data </a:t>
            </a:r>
            <a:r>
              <a:rPr lang="fr-CA" i="1" dirty="0" err="1"/>
              <a:t>lifecycle</a:t>
            </a:r>
            <a:r>
              <a:rPr lang="fr-CA" i="1" dirty="0"/>
              <a:t>.</a:t>
            </a:r>
            <a:br>
              <a:rPr lang="fr-CA" i="1" dirty="0"/>
            </a:br>
            <a:r>
              <a:rPr lang="fr-CA" dirty="0"/>
              <a:t>[ </a:t>
            </a:r>
            <a:r>
              <a:rPr lang="fr-CA" dirty="0">
                <a:hlinkClick r:id="rId3"/>
              </a:rPr>
              <a:t>https://www.ukdataservice.ac.uk/manage-data/lifecycle</a:t>
            </a:r>
            <a:r>
              <a:rPr lang="fr-CA" dirty="0"/>
              <a:t> ] Consulté le 9 janvier 2018.</a:t>
            </a:r>
          </a:p>
          <a:p>
            <a:endParaRPr lang="fr-FR" dirty="0"/>
          </a:p>
        </p:txBody>
      </p:sp>
      <p:sp>
        <p:nvSpPr>
          <p:cNvPr id="4" name="Espace réservé du numéro de diapositive 3"/>
          <p:cNvSpPr>
            <a:spLocks noGrp="1"/>
          </p:cNvSpPr>
          <p:nvPr>
            <p:ph type="sldNum" sz="quarter" idx="10"/>
          </p:nvPr>
        </p:nvSpPr>
        <p:spPr/>
        <p:txBody>
          <a:bodyPr/>
          <a:lstStyle/>
          <a:p>
            <a:fld id="{6DA94B52-0C69-4B63-9353-1B268189BA46}" type="slidenum">
              <a:rPr lang="fr-CA" smtClean="0"/>
              <a:t>11</a:t>
            </a:fld>
            <a:endParaRPr lang="fr-CA"/>
          </a:p>
        </p:txBody>
      </p:sp>
      <p:sp>
        <p:nvSpPr>
          <p:cNvPr id="5" name="Espace réservé du pied de page 4"/>
          <p:cNvSpPr>
            <a:spLocks noGrp="1"/>
          </p:cNvSpPr>
          <p:nvPr>
            <p:ph type="ftr" sz="quarter" idx="11"/>
          </p:nvPr>
        </p:nvSpPr>
        <p:spPr/>
        <p:txBody>
          <a:bodyPr/>
          <a:lstStyle/>
          <a:p>
            <a:endParaRPr lang="fr-CA"/>
          </a:p>
        </p:txBody>
      </p:sp>
    </p:spTree>
    <p:extLst>
      <p:ext uri="{BB962C8B-B14F-4D97-AF65-F5344CB8AC3E}">
        <p14:creationId xmlns:p14="http://schemas.microsoft.com/office/powerpoint/2010/main" val="32396600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414463" y="1162050"/>
            <a:ext cx="4181475" cy="3136900"/>
          </a:xfrm>
        </p:spPr>
      </p:sp>
      <p:sp>
        <p:nvSpPr>
          <p:cNvPr id="3" name="Espace réservé des notes 2"/>
          <p:cNvSpPr>
            <a:spLocks noGrp="1"/>
          </p:cNvSpPr>
          <p:nvPr>
            <p:ph type="body" idx="1"/>
          </p:nvPr>
        </p:nvSpPr>
        <p:spPr/>
        <p:txBody>
          <a:bodyPr/>
          <a:lstStyle/>
          <a:p>
            <a:r>
              <a:rPr lang="fr-FR" dirty="0"/>
              <a:t>Cycle de vie des données de recherche: Traitement des données et Analyse des données.</a:t>
            </a:r>
          </a:p>
          <a:p>
            <a:endParaRPr lang="fr-FR" dirty="0"/>
          </a:p>
          <a:p>
            <a:r>
              <a:rPr lang="fr-FR" dirty="0"/>
              <a:t>Référence:</a:t>
            </a:r>
          </a:p>
          <a:p>
            <a:pPr defTabSz="931774">
              <a:defRPr/>
            </a:pPr>
            <a:r>
              <a:rPr lang="fr-CA" dirty="0"/>
              <a:t>Adapté de : UK DATA SERVICE. 2018. </a:t>
            </a:r>
            <a:r>
              <a:rPr lang="fr-CA" i="1" dirty="0" err="1"/>
              <a:t>Research</a:t>
            </a:r>
            <a:r>
              <a:rPr lang="fr-CA" i="1" dirty="0"/>
              <a:t> data </a:t>
            </a:r>
            <a:r>
              <a:rPr lang="fr-CA" i="1" dirty="0" err="1"/>
              <a:t>lifecycle</a:t>
            </a:r>
            <a:r>
              <a:rPr lang="fr-CA" i="1" dirty="0"/>
              <a:t>.</a:t>
            </a:r>
            <a:br>
              <a:rPr lang="fr-CA" i="1" dirty="0"/>
            </a:br>
            <a:r>
              <a:rPr lang="fr-CA" dirty="0"/>
              <a:t>[ </a:t>
            </a:r>
            <a:r>
              <a:rPr lang="fr-CA" dirty="0">
                <a:hlinkClick r:id="rId3"/>
              </a:rPr>
              <a:t>https://www.ukdataservice.ac.uk/manage-data/lifecycle</a:t>
            </a:r>
            <a:r>
              <a:rPr lang="fr-CA" dirty="0"/>
              <a:t> ] Consulté le 9 janvier 2018.</a:t>
            </a:r>
          </a:p>
          <a:p>
            <a:endParaRPr lang="fr-FR" dirty="0"/>
          </a:p>
        </p:txBody>
      </p:sp>
      <p:sp>
        <p:nvSpPr>
          <p:cNvPr id="4" name="Espace réservé du numéro de diapositive 3"/>
          <p:cNvSpPr>
            <a:spLocks noGrp="1"/>
          </p:cNvSpPr>
          <p:nvPr>
            <p:ph type="sldNum" sz="quarter" idx="10"/>
          </p:nvPr>
        </p:nvSpPr>
        <p:spPr/>
        <p:txBody>
          <a:bodyPr/>
          <a:lstStyle/>
          <a:p>
            <a:fld id="{6DA94B52-0C69-4B63-9353-1B268189BA46}" type="slidenum">
              <a:rPr lang="fr-CA" smtClean="0"/>
              <a:t>12</a:t>
            </a:fld>
            <a:endParaRPr lang="fr-CA"/>
          </a:p>
        </p:txBody>
      </p:sp>
      <p:sp>
        <p:nvSpPr>
          <p:cNvPr id="5" name="Espace réservé du pied de page 4"/>
          <p:cNvSpPr>
            <a:spLocks noGrp="1"/>
          </p:cNvSpPr>
          <p:nvPr>
            <p:ph type="ftr" sz="quarter" idx="11"/>
          </p:nvPr>
        </p:nvSpPr>
        <p:spPr/>
        <p:txBody>
          <a:bodyPr/>
          <a:lstStyle/>
          <a:p>
            <a:endParaRPr lang="fr-CA"/>
          </a:p>
        </p:txBody>
      </p:sp>
    </p:spTree>
    <p:extLst>
      <p:ext uri="{BB962C8B-B14F-4D97-AF65-F5344CB8AC3E}">
        <p14:creationId xmlns:p14="http://schemas.microsoft.com/office/powerpoint/2010/main" val="27348788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414463" y="1162050"/>
            <a:ext cx="4181475" cy="3136900"/>
          </a:xfrm>
        </p:spPr>
      </p:sp>
      <p:sp>
        <p:nvSpPr>
          <p:cNvPr id="3" name="Espace réservé des notes 2"/>
          <p:cNvSpPr>
            <a:spLocks noGrp="1"/>
          </p:cNvSpPr>
          <p:nvPr>
            <p:ph type="body" idx="1"/>
          </p:nvPr>
        </p:nvSpPr>
        <p:spPr/>
        <p:txBody>
          <a:bodyPr/>
          <a:lstStyle/>
          <a:p>
            <a:r>
              <a:rPr lang="fr-FR" dirty="0"/>
              <a:t>Cycle de vie des données de recherche: Partage des données</a:t>
            </a:r>
          </a:p>
          <a:p>
            <a:endParaRPr lang="fr-FR" dirty="0"/>
          </a:p>
          <a:p>
            <a:r>
              <a:rPr lang="fr-FR" dirty="0"/>
              <a:t>Références:</a:t>
            </a:r>
          </a:p>
          <a:p>
            <a:pPr defTabSz="931774">
              <a:defRPr/>
            </a:pPr>
            <a:r>
              <a:rPr lang="fr-CA" dirty="0"/>
              <a:t>Adapté de : UK DATA SERVICE. 2018. </a:t>
            </a:r>
            <a:r>
              <a:rPr lang="fr-CA" i="1" dirty="0" err="1"/>
              <a:t>Research</a:t>
            </a:r>
            <a:r>
              <a:rPr lang="fr-CA" i="1" dirty="0"/>
              <a:t> data </a:t>
            </a:r>
            <a:r>
              <a:rPr lang="fr-CA" i="1" dirty="0" err="1"/>
              <a:t>lifecycle</a:t>
            </a:r>
            <a:r>
              <a:rPr lang="fr-CA" i="1" dirty="0"/>
              <a:t>.</a:t>
            </a:r>
            <a:br>
              <a:rPr lang="fr-CA" i="1" dirty="0"/>
            </a:br>
            <a:r>
              <a:rPr lang="fr-CA" dirty="0"/>
              <a:t>[ </a:t>
            </a:r>
            <a:r>
              <a:rPr lang="fr-CA" dirty="0">
                <a:hlinkClick r:id="rId3"/>
              </a:rPr>
              <a:t>https://www.ukdataservice.ac.uk/manage-data/lifecycle</a:t>
            </a:r>
            <a:r>
              <a:rPr lang="fr-CA" dirty="0"/>
              <a:t> ] Consulté le 9 janvier 2018.</a:t>
            </a:r>
          </a:p>
        </p:txBody>
      </p:sp>
      <p:sp>
        <p:nvSpPr>
          <p:cNvPr id="4" name="Espace réservé du numéro de diapositive 3"/>
          <p:cNvSpPr>
            <a:spLocks noGrp="1"/>
          </p:cNvSpPr>
          <p:nvPr>
            <p:ph type="sldNum" sz="quarter" idx="10"/>
          </p:nvPr>
        </p:nvSpPr>
        <p:spPr/>
        <p:txBody>
          <a:bodyPr/>
          <a:lstStyle/>
          <a:p>
            <a:fld id="{6DA94B52-0C69-4B63-9353-1B268189BA46}" type="slidenum">
              <a:rPr lang="fr-CA" smtClean="0"/>
              <a:t>13</a:t>
            </a:fld>
            <a:endParaRPr lang="fr-CA"/>
          </a:p>
        </p:txBody>
      </p:sp>
      <p:sp>
        <p:nvSpPr>
          <p:cNvPr id="5" name="Espace réservé du pied de page 4"/>
          <p:cNvSpPr>
            <a:spLocks noGrp="1"/>
          </p:cNvSpPr>
          <p:nvPr>
            <p:ph type="ftr" sz="quarter" idx="11"/>
          </p:nvPr>
        </p:nvSpPr>
        <p:spPr/>
        <p:txBody>
          <a:bodyPr/>
          <a:lstStyle/>
          <a:p>
            <a:endParaRPr lang="fr-CA"/>
          </a:p>
        </p:txBody>
      </p:sp>
    </p:spTree>
    <p:extLst>
      <p:ext uri="{BB962C8B-B14F-4D97-AF65-F5344CB8AC3E}">
        <p14:creationId xmlns:p14="http://schemas.microsoft.com/office/powerpoint/2010/main" val="17780689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414463" y="1162050"/>
            <a:ext cx="4181475" cy="3136900"/>
          </a:xfrm>
        </p:spPr>
      </p:sp>
      <p:sp>
        <p:nvSpPr>
          <p:cNvPr id="3" name="Espace réservé des notes 2"/>
          <p:cNvSpPr>
            <a:spLocks noGrp="1"/>
          </p:cNvSpPr>
          <p:nvPr>
            <p:ph type="body" idx="1"/>
          </p:nvPr>
        </p:nvSpPr>
        <p:spPr/>
        <p:txBody>
          <a:bodyPr/>
          <a:lstStyle/>
          <a:p>
            <a:r>
              <a:rPr lang="fr-FR" dirty="0"/>
              <a:t>Cycle de vie des données de recherche: Conservation des données.</a:t>
            </a:r>
          </a:p>
          <a:p>
            <a:endParaRPr lang="fr-FR" dirty="0"/>
          </a:p>
          <a:p>
            <a:r>
              <a:rPr lang="fr-FR" dirty="0"/>
              <a:t>Référence:</a:t>
            </a:r>
          </a:p>
          <a:p>
            <a:pPr defTabSz="931774">
              <a:defRPr/>
            </a:pPr>
            <a:r>
              <a:rPr lang="fr-CA" dirty="0"/>
              <a:t>Adapté de : UK DATA SERVICE. 2018. </a:t>
            </a:r>
            <a:r>
              <a:rPr lang="fr-CA" i="1" dirty="0" err="1"/>
              <a:t>Research</a:t>
            </a:r>
            <a:r>
              <a:rPr lang="fr-CA" i="1" dirty="0"/>
              <a:t> data </a:t>
            </a:r>
            <a:r>
              <a:rPr lang="fr-CA" i="1" dirty="0" err="1"/>
              <a:t>lifecycle</a:t>
            </a:r>
            <a:r>
              <a:rPr lang="fr-CA" i="1" dirty="0"/>
              <a:t>.</a:t>
            </a:r>
            <a:br>
              <a:rPr lang="fr-CA" i="1" dirty="0"/>
            </a:br>
            <a:r>
              <a:rPr lang="fr-CA" dirty="0"/>
              <a:t>[ </a:t>
            </a:r>
            <a:r>
              <a:rPr lang="fr-CA" dirty="0">
                <a:hlinkClick r:id="rId3"/>
              </a:rPr>
              <a:t>https://www.ukdataservice.ac.uk/manage-data/lifecycle</a:t>
            </a:r>
            <a:r>
              <a:rPr lang="fr-CA" dirty="0"/>
              <a:t> ] Consulté le 9 janvier 2018.</a:t>
            </a:r>
          </a:p>
          <a:p>
            <a:endParaRPr lang="fr-FR" dirty="0"/>
          </a:p>
          <a:p>
            <a:r>
              <a:rPr lang="fr-FR" b="1" dirty="0"/>
              <a:t>Précisions: </a:t>
            </a:r>
            <a:r>
              <a:rPr lang="fr-FR" dirty="0"/>
              <a:t>En anglais «</a:t>
            </a:r>
            <a:r>
              <a:rPr lang="fr-FR" dirty="0" err="1"/>
              <a:t>Preserving</a:t>
            </a:r>
            <a:r>
              <a:rPr lang="fr-FR" dirty="0"/>
              <a:t> Data</a:t>
            </a:r>
            <a:r>
              <a:rPr lang="fr-CA" dirty="0"/>
              <a:t>» dans le sens de préserver un «écosystème». Nous avons choisi «Conservation», plus commun en français pour les sciences de l’information, alors que «préservation» est intrinsèquement lié au d</a:t>
            </a:r>
            <a:r>
              <a:rPr lang="fr-FR" dirty="0" err="1">
                <a:effectLst/>
              </a:rPr>
              <a:t>omaines</a:t>
            </a:r>
            <a:r>
              <a:rPr lang="fr-FR" dirty="0">
                <a:effectLst/>
              </a:rPr>
              <a:t> de la protection de l'environnement ou l’écologie</a:t>
            </a:r>
            <a:r>
              <a:rPr lang="fr-CA" dirty="0"/>
              <a:t>. </a:t>
            </a:r>
          </a:p>
          <a:p>
            <a:pPr defTabSz="931774">
              <a:defRPr/>
            </a:pPr>
            <a:endParaRPr lang="fr-CA" dirty="0"/>
          </a:p>
          <a:p>
            <a:pPr defTabSz="931774">
              <a:defRPr/>
            </a:pPr>
            <a:r>
              <a:rPr lang="fr-CA" dirty="0"/>
              <a:t>Source: </a:t>
            </a:r>
            <a:r>
              <a:rPr lang="fr-FR" dirty="0"/>
              <a:t>OFFICE QUÉBÉCOIS DE LA LANGUE FRANÇAISE. </a:t>
            </a:r>
            <a:r>
              <a:rPr lang="fr-FR" i="1" dirty="0"/>
              <a:t>Le grand dictionnaire terminologique: conservation</a:t>
            </a:r>
            <a:r>
              <a:rPr lang="fr-FR" dirty="0"/>
              <a:t>, 2017. [ </a:t>
            </a:r>
            <a:r>
              <a:rPr lang="fr-FR" baseline="0" dirty="0"/>
              <a:t>http://gdt.oqlf.gouv.qc.ca/ficheOqlf.aspx?Id_Fiche=17046668 </a:t>
            </a:r>
            <a:r>
              <a:rPr lang="fr-FR" dirty="0"/>
              <a:t>]. Consulté</a:t>
            </a:r>
            <a:r>
              <a:rPr lang="fr-FR" baseline="0" dirty="0"/>
              <a:t> le 9 janvier 2018. </a:t>
            </a:r>
            <a:r>
              <a:rPr lang="fr-CA" dirty="0"/>
              <a:t>Et  </a:t>
            </a:r>
            <a:r>
              <a:rPr lang="fr-FR" dirty="0"/>
              <a:t>OFFICE QUÉBÉCOIS DE LA LANGUE FRANÇAISE. </a:t>
            </a:r>
            <a:r>
              <a:rPr lang="fr-FR" i="1" dirty="0"/>
              <a:t>Le grand dictionnaire terminologique: préservation</a:t>
            </a:r>
            <a:r>
              <a:rPr lang="fr-FR" dirty="0"/>
              <a:t>, 2017. [ http://gdt.oqlf.gouv.qc.ca/ficheOqlf.aspx?Id_Fiche=26529723 ]. Consulté</a:t>
            </a:r>
            <a:r>
              <a:rPr lang="fr-FR" baseline="0" dirty="0"/>
              <a:t> le 9 janvier 2018.</a:t>
            </a:r>
            <a:endParaRPr lang="fr-FR" dirty="0"/>
          </a:p>
        </p:txBody>
      </p:sp>
      <p:sp>
        <p:nvSpPr>
          <p:cNvPr id="4" name="Espace réservé du numéro de diapositive 3"/>
          <p:cNvSpPr>
            <a:spLocks noGrp="1"/>
          </p:cNvSpPr>
          <p:nvPr>
            <p:ph type="sldNum" sz="quarter" idx="10"/>
          </p:nvPr>
        </p:nvSpPr>
        <p:spPr/>
        <p:txBody>
          <a:bodyPr/>
          <a:lstStyle/>
          <a:p>
            <a:fld id="{6DA94B52-0C69-4B63-9353-1B268189BA46}" type="slidenum">
              <a:rPr lang="fr-CA" smtClean="0"/>
              <a:t>14</a:t>
            </a:fld>
            <a:endParaRPr lang="fr-CA"/>
          </a:p>
        </p:txBody>
      </p:sp>
      <p:sp>
        <p:nvSpPr>
          <p:cNvPr id="5" name="Espace réservé du pied de page 4"/>
          <p:cNvSpPr>
            <a:spLocks noGrp="1"/>
          </p:cNvSpPr>
          <p:nvPr>
            <p:ph type="ftr" sz="quarter" idx="11"/>
          </p:nvPr>
        </p:nvSpPr>
        <p:spPr/>
        <p:txBody>
          <a:bodyPr/>
          <a:lstStyle/>
          <a:p>
            <a:endParaRPr lang="fr-CA"/>
          </a:p>
        </p:txBody>
      </p:sp>
    </p:spTree>
    <p:extLst>
      <p:ext uri="{BB962C8B-B14F-4D97-AF65-F5344CB8AC3E}">
        <p14:creationId xmlns:p14="http://schemas.microsoft.com/office/powerpoint/2010/main" val="12918292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414463" y="1162050"/>
            <a:ext cx="4181475" cy="3136900"/>
          </a:xfrm>
        </p:spPr>
      </p:sp>
      <p:sp>
        <p:nvSpPr>
          <p:cNvPr id="3" name="Espace réservé des notes 2"/>
          <p:cNvSpPr>
            <a:spLocks noGrp="1"/>
          </p:cNvSpPr>
          <p:nvPr>
            <p:ph type="body" idx="1"/>
          </p:nvPr>
        </p:nvSpPr>
        <p:spPr/>
        <p:txBody>
          <a:bodyPr/>
          <a:lstStyle/>
          <a:p>
            <a:r>
              <a:rPr lang="fr-FR" dirty="0"/>
              <a:t>Cycle de vie des données de recherche: Réutilisation des données.</a:t>
            </a:r>
          </a:p>
          <a:p>
            <a:endParaRPr lang="fr-FR" dirty="0"/>
          </a:p>
          <a:p>
            <a:r>
              <a:rPr lang="fr-FR" dirty="0"/>
              <a:t>Référence:</a:t>
            </a:r>
          </a:p>
          <a:p>
            <a:pPr defTabSz="931774">
              <a:defRPr/>
            </a:pPr>
            <a:r>
              <a:rPr lang="fr-CA" dirty="0"/>
              <a:t>Adapté de : UK DATA SERVICE. 2018. </a:t>
            </a:r>
            <a:r>
              <a:rPr lang="fr-CA" i="1" dirty="0" err="1"/>
              <a:t>Research</a:t>
            </a:r>
            <a:r>
              <a:rPr lang="fr-CA" i="1" dirty="0"/>
              <a:t> data </a:t>
            </a:r>
            <a:r>
              <a:rPr lang="fr-CA" i="1" dirty="0" err="1"/>
              <a:t>lifecycle</a:t>
            </a:r>
            <a:r>
              <a:rPr lang="fr-CA" i="1" dirty="0"/>
              <a:t>.</a:t>
            </a:r>
            <a:br>
              <a:rPr lang="fr-CA" i="1" dirty="0"/>
            </a:br>
            <a:r>
              <a:rPr lang="fr-CA" dirty="0"/>
              <a:t>[ </a:t>
            </a:r>
            <a:r>
              <a:rPr lang="fr-CA" dirty="0">
                <a:hlinkClick r:id="rId3"/>
              </a:rPr>
              <a:t>https://www.ukdataservice.ac.uk/manage-data/lifecycle</a:t>
            </a:r>
            <a:r>
              <a:rPr lang="fr-CA" dirty="0"/>
              <a:t> ] Consulté le 9 janvier 2018.</a:t>
            </a:r>
          </a:p>
        </p:txBody>
      </p:sp>
      <p:sp>
        <p:nvSpPr>
          <p:cNvPr id="4" name="Espace réservé du numéro de diapositive 3"/>
          <p:cNvSpPr>
            <a:spLocks noGrp="1"/>
          </p:cNvSpPr>
          <p:nvPr>
            <p:ph type="sldNum" sz="quarter" idx="10"/>
          </p:nvPr>
        </p:nvSpPr>
        <p:spPr/>
        <p:txBody>
          <a:bodyPr/>
          <a:lstStyle/>
          <a:p>
            <a:fld id="{6DA94B52-0C69-4B63-9353-1B268189BA46}" type="slidenum">
              <a:rPr lang="fr-CA" smtClean="0"/>
              <a:t>15</a:t>
            </a:fld>
            <a:endParaRPr lang="fr-CA"/>
          </a:p>
        </p:txBody>
      </p:sp>
      <p:sp>
        <p:nvSpPr>
          <p:cNvPr id="5" name="Espace réservé du pied de page 4"/>
          <p:cNvSpPr>
            <a:spLocks noGrp="1"/>
          </p:cNvSpPr>
          <p:nvPr>
            <p:ph type="ftr" sz="quarter" idx="11"/>
          </p:nvPr>
        </p:nvSpPr>
        <p:spPr/>
        <p:txBody>
          <a:bodyPr/>
          <a:lstStyle/>
          <a:p>
            <a:endParaRPr lang="fr-CA"/>
          </a:p>
        </p:txBody>
      </p:sp>
    </p:spTree>
    <p:extLst>
      <p:ext uri="{BB962C8B-B14F-4D97-AF65-F5344CB8AC3E}">
        <p14:creationId xmlns:p14="http://schemas.microsoft.com/office/powerpoint/2010/main" val="34644953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414463" y="1162050"/>
            <a:ext cx="4181475" cy="3136900"/>
          </a:xfrm>
        </p:spPr>
      </p:sp>
      <p:sp>
        <p:nvSpPr>
          <p:cNvPr id="3" name="Espace réservé des notes 2"/>
          <p:cNvSpPr>
            <a:spLocks noGrp="1"/>
          </p:cNvSpPr>
          <p:nvPr>
            <p:ph type="body" idx="1"/>
          </p:nvPr>
        </p:nvSpPr>
        <p:spPr/>
        <p:txBody>
          <a:bodyPr/>
          <a:lstStyle/>
          <a:p>
            <a:r>
              <a:rPr lang="fr-CA" dirty="0"/>
              <a:t>Plusieurs organisations ont adopté une définition de l’expression « donnée de recherche ». Il est important de noter que les données peuvent être</a:t>
            </a:r>
            <a:r>
              <a:rPr lang="fr-CA" baseline="0" dirty="0"/>
              <a:t> de nature différentes, selon les disciplines et les contextes. (Référence: The </a:t>
            </a:r>
            <a:r>
              <a:rPr lang="fr-CA" baseline="0" dirty="0" err="1"/>
              <a:t>University</a:t>
            </a:r>
            <a:r>
              <a:rPr lang="fr-CA" baseline="0" dirty="0"/>
              <a:t> of </a:t>
            </a:r>
            <a:r>
              <a:rPr lang="fr-CA" baseline="0" dirty="0" err="1"/>
              <a:t>North</a:t>
            </a:r>
            <a:r>
              <a:rPr lang="fr-CA" baseline="0" dirty="0"/>
              <a:t> Carolina at Chapel Hill et The </a:t>
            </a:r>
            <a:r>
              <a:rPr lang="fr-CA" baseline="0" dirty="0" err="1"/>
              <a:t>University</a:t>
            </a:r>
            <a:r>
              <a:rPr lang="fr-CA" baseline="0" dirty="0"/>
              <a:t> of Edinburgh, 2018. </a:t>
            </a:r>
            <a:r>
              <a:rPr lang="fr-CA" i="1" baseline="0" dirty="0" err="1"/>
              <a:t>Research</a:t>
            </a:r>
            <a:r>
              <a:rPr lang="fr-CA" i="1" baseline="0" dirty="0"/>
              <a:t> Data Management and Sharing</a:t>
            </a:r>
            <a:r>
              <a:rPr lang="fr-CA" baseline="0" dirty="0"/>
              <a:t>. COURSERA MOOC. [ https://fr.coursera.org/learn/data-management ] Consulté le 3 janvier 2018.</a:t>
            </a:r>
          </a:p>
          <a:p>
            <a:r>
              <a:rPr lang="fr-CA" baseline="0" dirty="0"/>
              <a:t>On retient de cette définition</a:t>
            </a:r>
            <a:r>
              <a:rPr lang="fr-CA" strike="sngStrike" baseline="0" dirty="0">
                <a:solidFill>
                  <a:srgbClr val="FF0000"/>
                </a:solidFill>
              </a:rPr>
              <a:t>s</a:t>
            </a:r>
            <a:r>
              <a:rPr lang="fr-CA" baseline="0" dirty="0"/>
              <a:t>, les caractéristiques suivantes :</a:t>
            </a:r>
            <a:r>
              <a:rPr lang="fr-CA" strike="noStrike" baseline="0" dirty="0"/>
              <a:t> </a:t>
            </a:r>
            <a:r>
              <a:rPr lang="fr-CA" strike="noStrike" dirty="0">
                <a:solidFill>
                  <a:srgbClr val="FF0000"/>
                </a:solidFill>
              </a:rPr>
              <a:t>Valides</a:t>
            </a:r>
          </a:p>
          <a:p>
            <a:r>
              <a:rPr lang="fr-CA" strike="noStrike" dirty="0">
                <a:solidFill>
                  <a:srgbClr val="FF0000"/>
                </a:solidFill>
              </a:rPr>
              <a:t>Partagées</a:t>
            </a:r>
          </a:p>
          <a:p>
            <a:r>
              <a:rPr lang="fr-CA" strike="noStrike" dirty="0">
                <a:solidFill>
                  <a:srgbClr val="FF0000"/>
                </a:solidFill>
              </a:rPr>
              <a:t>Hétérogènes</a:t>
            </a:r>
          </a:p>
          <a:p>
            <a:r>
              <a:rPr lang="fr-CA" strike="noStrike" dirty="0">
                <a:solidFill>
                  <a:srgbClr val="FF0000"/>
                </a:solidFill>
              </a:rPr>
              <a:t>Contextualisées</a:t>
            </a:r>
          </a:p>
          <a:p>
            <a:r>
              <a:rPr lang="fr-CA" strike="noStrike" dirty="0">
                <a:solidFill>
                  <a:srgbClr val="FF0000"/>
                </a:solidFill>
              </a:rPr>
              <a:t>Reconnues par la communauté scientifique</a:t>
            </a:r>
          </a:p>
          <a:p>
            <a:endParaRPr lang="fr-CA" strike="sngStrike" dirty="0"/>
          </a:p>
        </p:txBody>
      </p:sp>
      <p:sp>
        <p:nvSpPr>
          <p:cNvPr id="4" name="Espace réservé du numéro de diapositive 3"/>
          <p:cNvSpPr>
            <a:spLocks noGrp="1"/>
          </p:cNvSpPr>
          <p:nvPr>
            <p:ph type="sldNum" sz="quarter" idx="10"/>
          </p:nvPr>
        </p:nvSpPr>
        <p:spPr/>
        <p:txBody>
          <a:bodyPr/>
          <a:lstStyle/>
          <a:p>
            <a:fld id="{6DA94B52-0C69-4B63-9353-1B268189BA46}" type="slidenum">
              <a:rPr lang="fr-CA" smtClean="0"/>
              <a:t>16</a:t>
            </a:fld>
            <a:endParaRPr lang="fr-CA"/>
          </a:p>
        </p:txBody>
      </p:sp>
      <p:sp>
        <p:nvSpPr>
          <p:cNvPr id="5" name="Espace réservé du pied de page 4"/>
          <p:cNvSpPr>
            <a:spLocks noGrp="1"/>
          </p:cNvSpPr>
          <p:nvPr>
            <p:ph type="ftr" sz="quarter" idx="11"/>
          </p:nvPr>
        </p:nvSpPr>
        <p:spPr/>
        <p:txBody>
          <a:bodyPr/>
          <a:lstStyle/>
          <a:p>
            <a:endParaRPr lang="fr-CA"/>
          </a:p>
        </p:txBody>
      </p:sp>
    </p:spTree>
    <p:extLst>
      <p:ext uri="{BB962C8B-B14F-4D97-AF65-F5344CB8AC3E}">
        <p14:creationId xmlns:p14="http://schemas.microsoft.com/office/powerpoint/2010/main" val="36136924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414463" y="1162050"/>
            <a:ext cx="4181475" cy="3136900"/>
          </a:xfrm>
        </p:spPr>
      </p:sp>
      <p:sp>
        <p:nvSpPr>
          <p:cNvPr id="3" name="Espace réservé des notes 2"/>
          <p:cNvSpPr>
            <a:spLocks noGrp="1"/>
          </p:cNvSpPr>
          <p:nvPr>
            <p:ph type="body" idx="1"/>
          </p:nvPr>
        </p:nvSpPr>
        <p:spPr/>
        <p:txBody>
          <a:bodyPr/>
          <a:lstStyle/>
          <a:p>
            <a:r>
              <a:rPr lang="en-US" dirty="0" err="1"/>
              <a:t>Selon-vous</a:t>
            </a:r>
            <a:r>
              <a:rPr lang="en-US" dirty="0"/>
              <a:t>, </a:t>
            </a:r>
            <a:r>
              <a:rPr lang="en-US" dirty="0" err="1"/>
              <a:t>commet</a:t>
            </a:r>
            <a:r>
              <a:rPr lang="en-US" dirty="0"/>
              <a:t> </a:t>
            </a:r>
            <a:r>
              <a:rPr lang="en-US" dirty="0" err="1"/>
              <a:t>pouvons</a:t>
            </a:r>
            <a:r>
              <a:rPr lang="en-US" dirty="0"/>
              <a:t>-nous </a:t>
            </a:r>
            <a:r>
              <a:rPr lang="en-US" dirty="0" err="1"/>
              <a:t>décrire</a:t>
            </a:r>
            <a:r>
              <a:rPr lang="en-US" dirty="0"/>
              <a:t> les «</a:t>
            </a:r>
            <a:r>
              <a:rPr lang="en-US" dirty="0" err="1"/>
              <a:t>données</a:t>
            </a:r>
            <a:r>
              <a:rPr lang="en-US" dirty="0"/>
              <a:t> de </a:t>
            </a:r>
            <a:r>
              <a:rPr lang="en-US" dirty="0" err="1"/>
              <a:t>recherche</a:t>
            </a:r>
            <a:r>
              <a:rPr lang="en-US" dirty="0"/>
              <a:t>»?</a:t>
            </a:r>
          </a:p>
          <a:p>
            <a:r>
              <a:rPr lang="en-US" dirty="0" err="1"/>
              <a:t>Réponse</a:t>
            </a:r>
            <a:r>
              <a:rPr lang="en-US" dirty="0"/>
              <a:t> à la </a:t>
            </a:r>
            <a:r>
              <a:rPr lang="en-US" dirty="0" err="1"/>
              <a:t>diapositive</a:t>
            </a:r>
            <a:r>
              <a:rPr lang="en-US" dirty="0"/>
              <a:t> </a:t>
            </a:r>
            <a:r>
              <a:rPr lang="en-US" dirty="0" err="1"/>
              <a:t>suivante</a:t>
            </a:r>
            <a:r>
              <a:rPr lang="en-US" dirty="0"/>
              <a:t>…</a:t>
            </a:r>
          </a:p>
          <a:p>
            <a:endParaRPr lang="en-US" dirty="0"/>
          </a:p>
          <a:p>
            <a:r>
              <a:rPr lang="en-US" dirty="0"/>
              <a:t>Sources des images:</a:t>
            </a:r>
          </a:p>
          <a:p>
            <a:r>
              <a:rPr lang="en-US" dirty="0"/>
              <a:t>RAGAN, S. M. , 2010. </a:t>
            </a:r>
            <a:r>
              <a:rPr lang="en-US" i="1" dirty="0"/>
              <a:t>Life size </a:t>
            </a:r>
            <a:r>
              <a:rPr lang="en-US" i="1" dirty="0" err="1"/>
              <a:t>lego</a:t>
            </a:r>
            <a:r>
              <a:rPr lang="en-US" i="1" dirty="0"/>
              <a:t> syringe - blood - trans red </a:t>
            </a:r>
            <a:r>
              <a:rPr lang="en-US" dirty="0"/>
              <a:t>[Online Image]. </a:t>
            </a:r>
            <a:r>
              <a:rPr lang="en-US" dirty="0" err="1"/>
              <a:t>Repéré</a:t>
            </a:r>
            <a:r>
              <a:rPr lang="en-US" dirty="0"/>
              <a:t> sur </a:t>
            </a:r>
            <a:r>
              <a:rPr lang="en-US" dirty="0" err="1"/>
              <a:t>Flikr</a:t>
            </a:r>
            <a:r>
              <a:rPr lang="en-US" dirty="0"/>
              <a:t>. [</a:t>
            </a:r>
            <a:r>
              <a:rPr lang="en-US" u="sng" dirty="0">
                <a:hlinkClick r:id="rId3"/>
              </a:rPr>
              <a:t>https://flic.kr/p/8XEkRf</a:t>
            </a:r>
            <a:r>
              <a:rPr lang="en-US" dirty="0"/>
              <a:t>[</a:t>
            </a:r>
            <a:r>
              <a:rPr lang="en-US" u="sng" dirty="0">
                <a:hlinkClick r:id="rId4"/>
              </a:rPr>
              <a:t>CC BY 2.0</a:t>
            </a:r>
            <a:r>
              <a:rPr lang="en-US" dirty="0"/>
              <a:t>] </a:t>
            </a:r>
            <a:r>
              <a:rPr lang="en-US" dirty="0" err="1"/>
              <a:t>Consulté</a:t>
            </a:r>
            <a:r>
              <a:rPr lang="en-US" dirty="0"/>
              <a:t> le 9 </a:t>
            </a:r>
            <a:r>
              <a:rPr lang="en-US" dirty="0" err="1"/>
              <a:t>janvier</a:t>
            </a:r>
            <a:r>
              <a:rPr lang="en-US" dirty="0"/>
              <a:t> 2018.</a:t>
            </a:r>
          </a:p>
          <a:p>
            <a:endParaRPr lang="en-US" dirty="0"/>
          </a:p>
          <a:p>
            <a:r>
              <a:rPr lang="fr-FR" dirty="0" err="1"/>
              <a:t>Merzouk</a:t>
            </a:r>
            <a:r>
              <a:rPr lang="fr-FR" dirty="0"/>
              <a:t>, A. et </a:t>
            </a:r>
            <a:r>
              <a:rPr lang="fr-FR" dirty="0" err="1"/>
              <a:t>Tamigneaux</a:t>
            </a:r>
            <a:r>
              <a:rPr lang="fr-FR" dirty="0"/>
              <a:t>, E. 2016. </a:t>
            </a:r>
            <a:r>
              <a:rPr lang="fr-FR" i="1" dirty="0"/>
              <a:t>Banque de données sur les </a:t>
            </a:r>
            <a:r>
              <a:rPr lang="fr-FR" i="1" dirty="0" err="1"/>
              <a:t>macroalgues</a:t>
            </a:r>
            <a:r>
              <a:rPr lang="fr-FR" i="1" dirty="0"/>
              <a:t> marines</a:t>
            </a:r>
            <a:r>
              <a:rPr lang="fr-FR" dirty="0"/>
              <a:t>. Chaire de recherche industrielle dans les collèges (CRIC) en valorisation des </a:t>
            </a:r>
            <a:r>
              <a:rPr lang="fr-FR" dirty="0" err="1"/>
              <a:t>macroalgues</a:t>
            </a:r>
            <a:r>
              <a:rPr lang="fr-FR" dirty="0"/>
              <a:t> marines, Cégep de la Gaspésie et des Îles et </a:t>
            </a:r>
            <a:r>
              <a:rPr lang="fr-FR" dirty="0" err="1"/>
              <a:t>Merinov</a:t>
            </a:r>
            <a:r>
              <a:rPr lang="fr-FR" dirty="0"/>
              <a:t>. Données diffusées sur l'Observatoire global du Saint-Laurent-OGSL. [</a:t>
            </a:r>
            <a:r>
              <a:rPr lang="fr-FR" dirty="0">
                <a:hlinkClick r:id="rId5"/>
              </a:rPr>
              <a:t>https://ogsl.ca</a:t>
            </a:r>
            <a:r>
              <a:rPr lang="fr-FR" dirty="0"/>
              <a:t>]. Consulté le 9 janvier 2018.</a:t>
            </a:r>
          </a:p>
          <a:p>
            <a:endParaRPr lang="fr-FR" dirty="0"/>
          </a:p>
          <a:p>
            <a:r>
              <a:rPr lang="fr-CA" dirty="0"/>
              <a:t>STONE, B.C. 1970. </a:t>
            </a:r>
            <a:r>
              <a:rPr lang="fr-CA" dirty="0" err="1"/>
              <a:t>Naturalis</a:t>
            </a:r>
            <a:r>
              <a:rPr lang="fr-CA" dirty="0"/>
              <a:t> </a:t>
            </a:r>
            <a:r>
              <a:rPr lang="fr-CA" dirty="0" err="1"/>
              <a:t>Biodiversity</a:t>
            </a:r>
            <a:r>
              <a:rPr lang="fr-CA" dirty="0"/>
              <a:t> Center - L.1194235 - </a:t>
            </a:r>
            <a:r>
              <a:rPr lang="fr-CA" dirty="0" err="1"/>
              <a:t>Freycinetia</a:t>
            </a:r>
            <a:r>
              <a:rPr lang="fr-CA" dirty="0"/>
              <a:t> </a:t>
            </a:r>
            <a:r>
              <a:rPr lang="fr-CA" dirty="0" err="1"/>
              <a:t>kinabaluana</a:t>
            </a:r>
            <a:r>
              <a:rPr lang="fr-CA" dirty="0"/>
              <a:t> </a:t>
            </a:r>
            <a:r>
              <a:rPr lang="fr-CA" dirty="0" err="1"/>
              <a:t>B.C.Stone</a:t>
            </a:r>
            <a:r>
              <a:rPr lang="fr-CA" dirty="0"/>
              <a:t> - </a:t>
            </a:r>
            <a:r>
              <a:rPr lang="fr-CA" dirty="0" err="1"/>
              <a:t>Pandanaceae</a:t>
            </a:r>
            <a:r>
              <a:rPr lang="fr-CA" dirty="0"/>
              <a:t> - Plant type </a:t>
            </a:r>
            <a:r>
              <a:rPr lang="fr-CA" dirty="0" err="1"/>
              <a:t>specimen</a:t>
            </a:r>
            <a:r>
              <a:rPr lang="fr-CA" dirty="0"/>
              <a:t>. </a:t>
            </a:r>
            <a:r>
              <a:rPr lang="en-US" dirty="0"/>
              <a:t>Wikimedia Commons. [ </a:t>
            </a:r>
            <a:r>
              <a:rPr lang="fr-CA" dirty="0"/>
              <a:t>https://commons.wikimedia.org/wiki/File:Naturalis_Biodiversity_Center_-_L.1194235_-_Freycinetia_kinabaluana_B.C.Stone_-_Pandanaceae_-_Plant_type_specimen.jpg ] </a:t>
            </a:r>
            <a:r>
              <a:rPr lang="fr-FR" dirty="0"/>
              <a:t>Consulté le 9 janvier 2018.</a:t>
            </a:r>
            <a:endParaRPr lang="fr-CA" dirty="0"/>
          </a:p>
        </p:txBody>
      </p:sp>
      <p:sp>
        <p:nvSpPr>
          <p:cNvPr id="4" name="Espace réservé du numéro de diapositive 3"/>
          <p:cNvSpPr>
            <a:spLocks noGrp="1"/>
          </p:cNvSpPr>
          <p:nvPr>
            <p:ph type="sldNum" sz="quarter" idx="10"/>
          </p:nvPr>
        </p:nvSpPr>
        <p:spPr/>
        <p:txBody>
          <a:bodyPr/>
          <a:lstStyle/>
          <a:p>
            <a:fld id="{6DA94B52-0C69-4B63-9353-1B268189BA46}" type="slidenum">
              <a:rPr lang="fr-CA" smtClean="0"/>
              <a:t>17</a:t>
            </a:fld>
            <a:endParaRPr lang="fr-CA"/>
          </a:p>
        </p:txBody>
      </p:sp>
      <p:sp>
        <p:nvSpPr>
          <p:cNvPr id="5" name="Espace réservé du pied de page 4"/>
          <p:cNvSpPr>
            <a:spLocks noGrp="1"/>
          </p:cNvSpPr>
          <p:nvPr>
            <p:ph type="ftr" sz="quarter" idx="11"/>
          </p:nvPr>
        </p:nvSpPr>
        <p:spPr/>
        <p:txBody>
          <a:bodyPr/>
          <a:lstStyle/>
          <a:p>
            <a:endParaRPr lang="fr-CA"/>
          </a:p>
        </p:txBody>
      </p:sp>
    </p:spTree>
    <p:extLst>
      <p:ext uri="{BB962C8B-B14F-4D97-AF65-F5344CB8AC3E}">
        <p14:creationId xmlns:p14="http://schemas.microsoft.com/office/powerpoint/2010/main" val="35752308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414463" y="1162050"/>
            <a:ext cx="4181475" cy="3136900"/>
          </a:xfrm>
        </p:spPr>
      </p:sp>
      <p:sp>
        <p:nvSpPr>
          <p:cNvPr id="3" name="Espace réservé des notes 2"/>
          <p:cNvSpPr>
            <a:spLocks noGrp="1"/>
          </p:cNvSpPr>
          <p:nvPr>
            <p:ph type="body" idx="1"/>
          </p:nvPr>
        </p:nvSpPr>
        <p:spPr/>
        <p:txBody>
          <a:bodyPr/>
          <a:lstStyle/>
          <a:p>
            <a:r>
              <a:rPr lang="en-US" dirty="0" err="1"/>
              <a:t>Définition</a:t>
            </a:r>
            <a:r>
              <a:rPr lang="en-US" dirty="0"/>
              <a:t> de </a:t>
            </a:r>
            <a:r>
              <a:rPr lang="en-US" dirty="0" err="1"/>
              <a:t>données</a:t>
            </a:r>
            <a:r>
              <a:rPr lang="en-US" dirty="0"/>
              <a:t> de </a:t>
            </a:r>
            <a:r>
              <a:rPr lang="en-US" dirty="0" err="1"/>
              <a:t>recherche</a:t>
            </a:r>
            <a:r>
              <a:rPr lang="en-US" dirty="0"/>
              <a:t>:</a:t>
            </a:r>
          </a:p>
          <a:p>
            <a:endParaRPr lang="en-US" dirty="0"/>
          </a:p>
          <a:p>
            <a:pPr defTabSz="931774">
              <a:defRPr/>
            </a:pPr>
            <a:r>
              <a:rPr lang="fr-FR" dirty="0"/>
              <a:t>Source: PORTAGE, 2017. Gestion des données de recherche : Information de base.</a:t>
            </a:r>
            <a:br>
              <a:rPr lang="fr-FR" dirty="0"/>
            </a:br>
            <a:r>
              <a:rPr lang="fr-FR" dirty="0">
                <a:hlinkClick r:id="rId3"/>
              </a:rPr>
              <a:t>https://portagenetwork.ca/wp-content/uploads/2017/06/Portage-Info-de-base-GDR.pdf</a:t>
            </a:r>
            <a:r>
              <a:rPr lang="fr-FR" dirty="0"/>
              <a:t> ] Consulté le 9 janvier 2018.</a:t>
            </a:r>
          </a:p>
          <a:p>
            <a:endParaRPr lang="en-US" dirty="0"/>
          </a:p>
          <a:p>
            <a:pPr defTabSz="931774">
              <a:defRPr/>
            </a:pPr>
            <a:r>
              <a:rPr lang="fr-FR" dirty="0"/>
              <a:t>Traduction </a:t>
            </a:r>
            <a:r>
              <a:rPr lang="fr-CA" dirty="0"/>
              <a:t>provenant de : </a:t>
            </a:r>
            <a:r>
              <a:rPr lang="en-US" dirty="0"/>
              <a:t>CASRAI (Consortia Advancing Standards in Research Administration). 2015. </a:t>
            </a:r>
            <a:r>
              <a:rPr lang="fr-CA" i="1" dirty="0" err="1"/>
              <a:t>Research</a:t>
            </a:r>
            <a:r>
              <a:rPr lang="fr-CA" i="1" dirty="0"/>
              <a:t> data</a:t>
            </a:r>
            <a:r>
              <a:rPr lang="fr-CA" dirty="0"/>
              <a:t>, tiré du «</a:t>
            </a:r>
            <a:r>
              <a:rPr lang="en-US" dirty="0" err="1"/>
              <a:t>Casrai</a:t>
            </a:r>
            <a:r>
              <a:rPr lang="en-US" dirty="0"/>
              <a:t> standard dictionary of research administration information».</a:t>
            </a:r>
            <a:r>
              <a:rPr lang="fr-FR" dirty="0"/>
              <a:t> [ </a:t>
            </a:r>
            <a:r>
              <a:rPr lang="fr-FR" dirty="0">
                <a:hlinkClick r:id="rId4"/>
              </a:rPr>
              <a:t>http://dictionary.casrai.org/Research_data</a:t>
            </a:r>
            <a:r>
              <a:rPr lang="fr-FR" dirty="0"/>
              <a:t> ] Consulté le 9 janvier 2018.</a:t>
            </a:r>
            <a:endParaRPr lang="fr-CA" dirty="0"/>
          </a:p>
          <a:p>
            <a:endParaRPr lang="en-US" dirty="0"/>
          </a:p>
          <a:p>
            <a:r>
              <a:rPr lang="en-US" dirty="0"/>
              <a:t> ~ ~ ~</a:t>
            </a:r>
          </a:p>
          <a:p>
            <a:r>
              <a:rPr lang="fr-FR" dirty="0"/>
              <a:t>Voir également une classification basées sur une différenciant suivant la manière dont elles sont produites et leur valeur supposée Source: GAILLARD, Rémi, 2014. </a:t>
            </a:r>
            <a:r>
              <a:rPr lang="fr-FR" i="1" dirty="0"/>
              <a:t>De l’Open data à l’Open </a:t>
            </a:r>
            <a:r>
              <a:rPr lang="fr-FR" i="1" dirty="0" err="1"/>
              <a:t>research</a:t>
            </a:r>
            <a:r>
              <a:rPr lang="fr-FR" i="1" dirty="0"/>
              <a:t> data : quelle(s) politique(s) pour les données de recherche ? </a:t>
            </a:r>
            <a:r>
              <a:rPr lang="fr-FR" dirty="0"/>
              <a:t>ENSSIB, pages 18 et 19. http://www.enssib.fr/bibliotheque-numerique/documents/64131-de-l-open-data-a-</a:t>
            </a:r>
            <a:br>
              <a:rPr lang="fr-FR" dirty="0"/>
            </a:br>
            <a:r>
              <a:rPr lang="fr-FR" dirty="0"/>
              <a:t>l-open-research-data-quelles-politiques-pour-les-donnees-de-recherche.pdf ] Consulté le 9 janvier 2018.</a:t>
            </a:r>
          </a:p>
          <a:p>
            <a:r>
              <a:rPr lang="fr-FR" dirty="0"/>
              <a:t>«- Données obtenues par de </a:t>
            </a:r>
            <a:r>
              <a:rPr lang="fr-FR" b="1" dirty="0"/>
              <a:t>l’observation</a:t>
            </a:r>
          </a:p>
          <a:p>
            <a:r>
              <a:rPr lang="fr-FR" dirty="0"/>
              <a:t>- Données obtenues par de </a:t>
            </a:r>
            <a:r>
              <a:rPr lang="fr-FR" b="1" dirty="0"/>
              <a:t>l’expérimentation</a:t>
            </a:r>
          </a:p>
          <a:p>
            <a:r>
              <a:rPr lang="fr-FR" dirty="0"/>
              <a:t>- Données issues à la suite d’une </a:t>
            </a:r>
            <a:r>
              <a:rPr lang="fr-FR" b="1" dirty="0"/>
              <a:t>simulation</a:t>
            </a:r>
          </a:p>
          <a:p>
            <a:r>
              <a:rPr lang="fr-FR" dirty="0"/>
              <a:t>- Données </a:t>
            </a:r>
            <a:r>
              <a:rPr lang="fr-FR" b="1" dirty="0"/>
              <a:t>dérivées</a:t>
            </a:r>
            <a:r>
              <a:rPr lang="fr-FR" dirty="0"/>
              <a:t> d’une autre source</a:t>
            </a:r>
            <a:br>
              <a:rPr lang="fr-FR" dirty="0"/>
            </a:br>
            <a:r>
              <a:rPr lang="fr-FR" dirty="0"/>
              <a:t> ou à la suite d’une </a:t>
            </a:r>
            <a:r>
              <a:rPr lang="fr-FR" b="1" dirty="0"/>
              <a:t>compilation»</a:t>
            </a:r>
            <a:endParaRPr lang="fr-CA" b="1" dirty="0"/>
          </a:p>
          <a:p>
            <a:r>
              <a:rPr lang="fr-CA" dirty="0"/>
              <a:t>Voir également la présentation en tableau par JAMBÉ, Carmen, 2015. </a:t>
            </a:r>
            <a:r>
              <a:rPr lang="fr-FR" i="1" dirty="0"/>
              <a:t>La gestion des données de recherche à l'Université de Lausanne : enjeux transdisciplinaires</a:t>
            </a:r>
          </a:p>
          <a:p>
            <a:r>
              <a:rPr lang="fr-FR" dirty="0"/>
              <a:t>Mémoire de </a:t>
            </a:r>
            <a:r>
              <a:rPr lang="fr-FR" dirty="0" err="1"/>
              <a:t>bachelor</a:t>
            </a:r>
            <a:r>
              <a:rPr lang="fr-FR" dirty="0"/>
              <a:t> : Haute école de gestion de Genève, Annexe 1, page 75. URL: http://doc.rero.ch/record/258023 </a:t>
            </a:r>
          </a:p>
          <a:p>
            <a:pPr defTabSz="931774">
              <a:defRPr/>
            </a:pPr>
            <a:endParaRPr lang="fr-CA" dirty="0"/>
          </a:p>
          <a:p>
            <a:r>
              <a:rPr lang="en-US" b="1" dirty="0"/>
              <a:t>On </a:t>
            </a:r>
            <a:r>
              <a:rPr lang="en-US" b="1" dirty="0" err="1"/>
              <a:t>peut</a:t>
            </a:r>
            <a:r>
              <a:rPr lang="en-US" b="1" dirty="0"/>
              <a:t> </a:t>
            </a:r>
            <a:r>
              <a:rPr lang="en-US" b="1" dirty="0" err="1"/>
              <a:t>aussi</a:t>
            </a:r>
            <a:r>
              <a:rPr lang="en-US" b="1" dirty="0"/>
              <a:t> </a:t>
            </a:r>
            <a:r>
              <a:rPr lang="en-US" b="1" dirty="0" err="1"/>
              <a:t>distinguer</a:t>
            </a:r>
            <a:r>
              <a:rPr lang="en-US" b="1" dirty="0"/>
              <a:t> les </a:t>
            </a:r>
            <a:r>
              <a:rPr lang="en-US" b="1" dirty="0" err="1"/>
              <a:t>données</a:t>
            </a:r>
            <a:r>
              <a:rPr lang="en-US" b="1" dirty="0"/>
              <a:t> par </a:t>
            </a:r>
            <a:r>
              <a:rPr lang="en-US" b="1" dirty="0" err="1"/>
              <a:t>leur</a:t>
            </a:r>
            <a:r>
              <a:rPr lang="en-US" b="1" dirty="0"/>
              <a:t> format:</a:t>
            </a:r>
          </a:p>
          <a:p>
            <a:r>
              <a:rPr lang="en-US" dirty="0"/>
              <a:t>Format des </a:t>
            </a:r>
            <a:r>
              <a:rPr lang="en-US" dirty="0" err="1"/>
              <a:t>données</a:t>
            </a:r>
            <a:r>
              <a:rPr lang="en-US" dirty="0"/>
              <a:t>: «</a:t>
            </a:r>
            <a:r>
              <a:rPr lang="en-US" dirty="0" err="1"/>
              <a:t>numériques</a:t>
            </a:r>
            <a:r>
              <a:rPr lang="en-US" dirty="0"/>
              <a:t>» </a:t>
            </a:r>
            <a:r>
              <a:rPr lang="en-US" dirty="0" err="1"/>
              <a:t>Données</a:t>
            </a:r>
            <a:r>
              <a:rPr lang="en-US" dirty="0"/>
              <a:t> </a:t>
            </a:r>
            <a:r>
              <a:rPr lang="en-US" dirty="0" err="1"/>
              <a:t>tabulaires</a:t>
            </a:r>
            <a:r>
              <a:rPr lang="en-US" dirty="0"/>
              <a:t> (</a:t>
            </a:r>
            <a:r>
              <a:rPr lang="en-US" dirty="0" err="1"/>
              <a:t>données</a:t>
            </a:r>
            <a:r>
              <a:rPr lang="en-US" dirty="0"/>
              <a:t> </a:t>
            </a:r>
            <a:r>
              <a:rPr lang="en-US" dirty="0" err="1"/>
              <a:t>quantitatives</a:t>
            </a:r>
            <a:r>
              <a:rPr lang="en-US" dirty="0"/>
              <a:t>), </a:t>
            </a:r>
            <a:r>
              <a:rPr lang="en-US" dirty="0" err="1"/>
              <a:t>logiciels</a:t>
            </a:r>
            <a:r>
              <a:rPr lang="en-US" dirty="0"/>
              <a:t> et code de </a:t>
            </a:r>
            <a:r>
              <a:rPr lang="en-US" dirty="0" err="1"/>
              <a:t>logiciels</a:t>
            </a:r>
            <a:r>
              <a:rPr lang="en-US" dirty="0"/>
              <a:t>, bases de </a:t>
            </a:r>
            <a:r>
              <a:rPr lang="en-US" dirty="0" err="1"/>
              <a:t>données</a:t>
            </a:r>
            <a:r>
              <a:rPr lang="en-US" dirty="0"/>
              <a:t>, </a:t>
            </a:r>
            <a:r>
              <a:rPr lang="en-US" dirty="0" err="1"/>
              <a:t>algorythmes</a:t>
            </a:r>
            <a:r>
              <a:rPr lang="en-US" dirty="0"/>
              <a:t>, </a:t>
            </a:r>
            <a:r>
              <a:rPr lang="en-US" dirty="0" err="1"/>
              <a:t>modèles</a:t>
            </a:r>
            <a:r>
              <a:rPr lang="en-US" dirty="0"/>
              <a:t> de </a:t>
            </a:r>
            <a:r>
              <a:rPr lang="en-US" dirty="0" err="1"/>
              <a:t>données</a:t>
            </a:r>
            <a:r>
              <a:rPr lang="en-US" dirty="0"/>
              <a:t> (structure de </a:t>
            </a:r>
            <a:r>
              <a:rPr lang="en-US" dirty="0" err="1"/>
              <a:t>données</a:t>
            </a:r>
            <a:r>
              <a:rPr lang="en-US" dirty="0"/>
              <a:t>), </a:t>
            </a:r>
            <a:r>
              <a:rPr lang="en-US" dirty="0" err="1"/>
              <a:t>données</a:t>
            </a:r>
            <a:r>
              <a:rPr lang="en-US" dirty="0"/>
              <a:t> </a:t>
            </a:r>
            <a:r>
              <a:rPr lang="en-US" dirty="0" err="1"/>
              <a:t>géopatiales</a:t>
            </a:r>
            <a:r>
              <a:rPr lang="en-US" dirty="0"/>
              <a:t>; </a:t>
            </a:r>
            <a:r>
              <a:rPr lang="en-US" dirty="0" err="1"/>
              <a:t>autre</a:t>
            </a:r>
            <a:r>
              <a:rPr lang="en-US" dirty="0"/>
              <a:t> formats de </a:t>
            </a:r>
            <a:r>
              <a:rPr lang="en-US" dirty="0" err="1"/>
              <a:t>données</a:t>
            </a:r>
            <a:r>
              <a:rPr lang="en-US" dirty="0"/>
              <a:t>:  </a:t>
            </a:r>
            <a:r>
              <a:rPr lang="en-US" dirty="0" err="1"/>
              <a:t>échantillons</a:t>
            </a:r>
            <a:r>
              <a:rPr lang="en-US" dirty="0"/>
              <a:t> (</a:t>
            </a:r>
            <a:r>
              <a:rPr lang="en-US" dirty="0" err="1"/>
              <a:t>exemple</a:t>
            </a:r>
            <a:r>
              <a:rPr lang="en-US" dirty="0"/>
              <a:t> de sang), </a:t>
            </a:r>
            <a:r>
              <a:rPr lang="en-US" dirty="0" err="1"/>
              <a:t>objets</a:t>
            </a:r>
            <a:r>
              <a:rPr lang="en-US" dirty="0"/>
              <a:t> physiques (</a:t>
            </a:r>
            <a:r>
              <a:rPr lang="en-US" dirty="0" err="1"/>
              <a:t>plantes</a:t>
            </a:r>
            <a:r>
              <a:rPr lang="en-US" dirty="0"/>
              <a:t>, </a:t>
            </a:r>
            <a:r>
              <a:rPr lang="en-US" dirty="0" err="1"/>
              <a:t>artéfacts</a:t>
            </a:r>
            <a:r>
              <a:rPr lang="en-US" dirty="0"/>
              <a:t>). </a:t>
            </a:r>
            <a:r>
              <a:rPr lang="en-US" b="1" dirty="0" err="1"/>
              <a:t>D’autres</a:t>
            </a:r>
            <a:r>
              <a:rPr lang="en-US" b="1" dirty="0"/>
              <a:t> types de documents </a:t>
            </a:r>
            <a:r>
              <a:rPr lang="en-US" b="1" dirty="0" err="1"/>
              <a:t>peuvent</a:t>
            </a:r>
            <a:r>
              <a:rPr lang="en-US" b="1" dirty="0"/>
              <a:t> </a:t>
            </a:r>
            <a:r>
              <a:rPr lang="en-US" b="1" dirty="0" err="1"/>
              <a:t>être</a:t>
            </a:r>
            <a:r>
              <a:rPr lang="en-US" b="1" dirty="0"/>
              <a:t> </a:t>
            </a:r>
            <a:r>
              <a:rPr lang="en-US" b="1" dirty="0" err="1"/>
              <a:t>importants</a:t>
            </a:r>
            <a:r>
              <a:rPr lang="en-US" dirty="0"/>
              <a:t> </a:t>
            </a:r>
            <a:r>
              <a:rPr lang="en-US" dirty="0" err="1"/>
              <a:t>afin</a:t>
            </a:r>
            <a:r>
              <a:rPr lang="en-US" dirty="0"/>
              <a:t> de donner du </a:t>
            </a:r>
            <a:r>
              <a:rPr lang="en-US" dirty="0" err="1"/>
              <a:t>sens</a:t>
            </a:r>
            <a:r>
              <a:rPr lang="en-US" dirty="0"/>
              <a:t> aux </a:t>
            </a:r>
            <a:r>
              <a:rPr lang="en-US" dirty="0" err="1"/>
              <a:t>données</a:t>
            </a:r>
            <a:r>
              <a:rPr lang="en-US" dirty="0"/>
              <a:t>, les «documents de </a:t>
            </a:r>
            <a:r>
              <a:rPr lang="en-US" dirty="0" err="1"/>
              <a:t>contextes</a:t>
            </a:r>
            <a:r>
              <a:rPr lang="en-US" dirty="0"/>
              <a:t>»: questionnaires, plan de </a:t>
            </a:r>
            <a:r>
              <a:rPr lang="en-US" dirty="0" err="1"/>
              <a:t>codage</a:t>
            </a:r>
            <a:r>
              <a:rPr lang="en-US" dirty="0"/>
              <a:t>, description de la </a:t>
            </a:r>
            <a:r>
              <a:rPr lang="en-US" dirty="0" err="1"/>
              <a:t>méthodologie</a:t>
            </a:r>
            <a:r>
              <a:rPr lang="en-US" dirty="0"/>
              <a:t>.</a:t>
            </a:r>
          </a:p>
          <a:p>
            <a:endParaRPr lang="en-US" dirty="0"/>
          </a:p>
          <a:p>
            <a:r>
              <a:rPr lang="en-US" dirty="0"/>
              <a:t>Question à </a:t>
            </a:r>
            <a:r>
              <a:rPr lang="en-US" dirty="0" err="1"/>
              <a:t>l’audience</a:t>
            </a:r>
            <a:r>
              <a:rPr lang="en-US" dirty="0"/>
              <a:t>: </a:t>
            </a:r>
            <a:r>
              <a:rPr lang="en-US" dirty="0" err="1"/>
              <a:t>Pensez-vous</a:t>
            </a:r>
            <a:r>
              <a:rPr lang="en-US" dirty="0"/>
              <a:t> à </a:t>
            </a:r>
            <a:r>
              <a:rPr lang="en-US" dirty="0" err="1"/>
              <a:t>d’autres</a:t>
            </a:r>
            <a:r>
              <a:rPr lang="en-US" dirty="0"/>
              <a:t> types </a:t>
            </a:r>
            <a:r>
              <a:rPr lang="en-US" dirty="0" err="1"/>
              <a:t>ou</a:t>
            </a:r>
            <a:r>
              <a:rPr lang="en-US" dirty="0"/>
              <a:t> </a:t>
            </a:r>
            <a:r>
              <a:rPr lang="en-US" dirty="0" err="1"/>
              <a:t>d’autres</a:t>
            </a:r>
            <a:r>
              <a:rPr lang="en-US" dirty="0"/>
              <a:t> format de </a:t>
            </a:r>
            <a:r>
              <a:rPr lang="en-US" dirty="0" err="1"/>
              <a:t>données</a:t>
            </a:r>
            <a:r>
              <a:rPr lang="en-US" dirty="0"/>
              <a:t>?</a:t>
            </a:r>
          </a:p>
        </p:txBody>
      </p:sp>
      <p:sp>
        <p:nvSpPr>
          <p:cNvPr id="4" name="Espace réservé du numéro de diapositive 3"/>
          <p:cNvSpPr>
            <a:spLocks noGrp="1"/>
          </p:cNvSpPr>
          <p:nvPr>
            <p:ph type="sldNum" sz="quarter" idx="10"/>
          </p:nvPr>
        </p:nvSpPr>
        <p:spPr/>
        <p:txBody>
          <a:bodyPr/>
          <a:lstStyle/>
          <a:p>
            <a:fld id="{6DA94B52-0C69-4B63-9353-1B268189BA46}" type="slidenum">
              <a:rPr lang="fr-CA" smtClean="0"/>
              <a:t>18</a:t>
            </a:fld>
            <a:endParaRPr lang="fr-CA"/>
          </a:p>
        </p:txBody>
      </p:sp>
      <p:sp>
        <p:nvSpPr>
          <p:cNvPr id="5" name="Espace réservé du pied de page 4"/>
          <p:cNvSpPr>
            <a:spLocks noGrp="1"/>
          </p:cNvSpPr>
          <p:nvPr>
            <p:ph type="ftr" sz="quarter" idx="11"/>
          </p:nvPr>
        </p:nvSpPr>
        <p:spPr/>
        <p:txBody>
          <a:bodyPr/>
          <a:lstStyle/>
          <a:p>
            <a:endParaRPr lang="fr-CA"/>
          </a:p>
        </p:txBody>
      </p:sp>
    </p:spTree>
    <p:extLst>
      <p:ext uri="{BB962C8B-B14F-4D97-AF65-F5344CB8AC3E}">
        <p14:creationId xmlns:p14="http://schemas.microsoft.com/office/powerpoint/2010/main" val="30935727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414463" y="1162050"/>
            <a:ext cx="4181475" cy="3136900"/>
          </a:xfrm>
        </p:spPr>
      </p:sp>
      <p:sp>
        <p:nvSpPr>
          <p:cNvPr id="3" name="Espace réservé des notes 2"/>
          <p:cNvSpPr>
            <a:spLocks noGrp="1"/>
          </p:cNvSpPr>
          <p:nvPr>
            <p:ph type="body" idx="1"/>
          </p:nvPr>
        </p:nvSpPr>
        <p:spPr/>
        <p:txBody>
          <a:bodyPr/>
          <a:lstStyle/>
          <a:p>
            <a:r>
              <a:rPr lang="fr-FR" dirty="0"/>
              <a:t>D'autres types de documents sont créés tout au long du processus de la recherche, dont des document de «contexte» qui permettent de comprendre les données de recherche elles-mêmes. </a:t>
            </a:r>
          </a:p>
          <a:p>
            <a:endParaRPr lang="fr-FR" dirty="0"/>
          </a:p>
          <a:p>
            <a:r>
              <a:rPr lang="fr-FR" dirty="0"/>
              <a:t>Enfin d</a:t>
            </a:r>
            <a:r>
              <a:rPr lang="en-US" dirty="0"/>
              <a:t>’</a:t>
            </a:r>
            <a:r>
              <a:rPr lang="en-US" dirty="0" err="1"/>
              <a:t>autres</a:t>
            </a:r>
            <a:r>
              <a:rPr lang="en-US" dirty="0"/>
              <a:t> types de documents </a:t>
            </a:r>
            <a:r>
              <a:rPr lang="en-US" dirty="0" err="1"/>
              <a:t>sont</a:t>
            </a:r>
            <a:r>
              <a:rPr lang="en-US" dirty="0"/>
              <a:t> </a:t>
            </a:r>
            <a:r>
              <a:rPr lang="en-US" dirty="0" err="1"/>
              <a:t>nécessaires</a:t>
            </a:r>
            <a:r>
              <a:rPr lang="en-US" dirty="0"/>
              <a:t> pour la diffusion de la </a:t>
            </a:r>
            <a:r>
              <a:rPr lang="en-US" dirty="0" err="1"/>
              <a:t>recherche</a:t>
            </a:r>
            <a:r>
              <a:rPr lang="en-US" dirty="0"/>
              <a:t>: Rapports, articles </a:t>
            </a:r>
            <a:r>
              <a:rPr lang="en-US" dirty="0" err="1"/>
              <a:t>scientifiques</a:t>
            </a:r>
            <a:r>
              <a:rPr lang="en-US" dirty="0"/>
              <a:t>, </a:t>
            </a:r>
            <a:r>
              <a:rPr lang="en-US" dirty="0" err="1"/>
              <a:t>affiches</a:t>
            </a:r>
            <a:r>
              <a:rPr lang="en-US" dirty="0"/>
              <a:t> </a:t>
            </a:r>
            <a:r>
              <a:rPr lang="en-US" dirty="0" err="1"/>
              <a:t>scientifiques</a:t>
            </a:r>
            <a:r>
              <a:rPr lang="en-US" dirty="0"/>
              <a:t>, livres, sites web et </a:t>
            </a:r>
            <a:r>
              <a:rPr lang="en-US" dirty="0" err="1"/>
              <a:t>blogues</a:t>
            </a:r>
            <a:r>
              <a:rPr lang="en-US" dirty="0"/>
              <a:t>, etc. (Note </a:t>
            </a:r>
            <a:r>
              <a:rPr lang="en-US" dirty="0" err="1"/>
              <a:t>personnelle</a:t>
            </a:r>
            <a:r>
              <a:rPr lang="en-US" dirty="0"/>
              <a:t>: </a:t>
            </a:r>
            <a:r>
              <a:rPr lang="en-US" dirty="0" err="1"/>
              <a:t>Ils</a:t>
            </a:r>
            <a:r>
              <a:rPr lang="en-US" dirty="0"/>
              <a:t> ne </a:t>
            </a:r>
            <a:r>
              <a:rPr lang="en-US" dirty="0" err="1"/>
              <a:t>seront</a:t>
            </a:r>
            <a:r>
              <a:rPr lang="en-US" dirty="0"/>
              <a:t> pas </a:t>
            </a:r>
            <a:r>
              <a:rPr lang="en-US" dirty="0" err="1"/>
              <a:t>abordés</a:t>
            </a:r>
            <a:r>
              <a:rPr lang="en-US" dirty="0"/>
              <a:t> </a:t>
            </a:r>
            <a:r>
              <a:rPr lang="en-US" dirty="0" err="1"/>
              <a:t>dans</a:t>
            </a:r>
            <a:r>
              <a:rPr lang="en-US" dirty="0"/>
              <a:t> le present atelier)</a:t>
            </a:r>
          </a:p>
          <a:p>
            <a:endParaRPr lang="en-US" dirty="0"/>
          </a:p>
          <a:p>
            <a:r>
              <a:rPr lang="en-US" dirty="0" err="1"/>
              <a:t>Référence</a:t>
            </a:r>
            <a:r>
              <a:rPr lang="en-US" dirty="0"/>
              <a:t>: </a:t>
            </a:r>
            <a:r>
              <a:rPr lang="fr-CA" baseline="0" dirty="0"/>
              <a:t>The </a:t>
            </a:r>
            <a:r>
              <a:rPr lang="fr-CA" baseline="0" dirty="0" err="1"/>
              <a:t>University</a:t>
            </a:r>
            <a:r>
              <a:rPr lang="fr-CA" baseline="0" dirty="0"/>
              <a:t> of </a:t>
            </a:r>
            <a:r>
              <a:rPr lang="fr-CA" baseline="0" dirty="0" err="1"/>
              <a:t>North</a:t>
            </a:r>
            <a:r>
              <a:rPr lang="fr-CA" baseline="0" dirty="0"/>
              <a:t> Carolina at Chapel Hill et The </a:t>
            </a:r>
            <a:r>
              <a:rPr lang="fr-CA" baseline="0" dirty="0" err="1"/>
              <a:t>University</a:t>
            </a:r>
            <a:r>
              <a:rPr lang="fr-CA" baseline="0" dirty="0"/>
              <a:t> of Edinburgh, 2018. </a:t>
            </a:r>
            <a:r>
              <a:rPr lang="fr-CA" i="1" baseline="0" dirty="0" err="1"/>
              <a:t>Research</a:t>
            </a:r>
            <a:r>
              <a:rPr lang="fr-CA" i="1" baseline="0" dirty="0"/>
              <a:t> Data Management and Sharing</a:t>
            </a:r>
            <a:r>
              <a:rPr lang="fr-CA" baseline="0" dirty="0"/>
              <a:t>. COURSERA MOOC. [ https://fr.coursera.org/learn/data-management ] Consulté le 3 janvier 2018.</a:t>
            </a:r>
          </a:p>
          <a:p>
            <a:endParaRPr lang="en-US" dirty="0"/>
          </a:p>
          <a:p>
            <a:pPr defTabSz="931774">
              <a:defRPr/>
            </a:pPr>
            <a:r>
              <a:rPr lang="fr-CA" dirty="0"/>
              <a:t>Extrait de la description d’un jeu de données tiré de : </a:t>
            </a:r>
            <a:r>
              <a:rPr lang="fr-FR" dirty="0" err="1"/>
              <a:t>Merzouk</a:t>
            </a:r>
            <a:r>
              <a:rPr lang="fr-FR" dirty="0"/>
              <a:t>, A. et </a:t>
            </a:r>
            <a:r>
              <a:rPr lang="fr-FR" dirty="0" err="1"/>
              <a:t>Tamigneaux</a:t>
            </a:r>
            <a:r>
              <a:rPr lang="fr-FR" dirty="0"/>
              <a:t>, E. 2016. </a:t>
            </a:r>
            <a:r>
              <a:rPr lang="fr-FR" i="1" dirty="0"/>
              <a:t>Banque de données sur les </a:t>
            </a:r>
            <a:r>
              <a:rPr lang="fr-FR" i="1" dirty="0" err="1"/>
              <a:t>macroalgues</a:t>
            </a:r>
            <a:r>
              <a:rPr lang="fr-FR" i="1" dirty="0"/>
              <a:t> marines</a:t>
            </a:r>
            <a:r>
              <a:rPr lang="fr-FR" dirty="0"/>
              <a:t>. Chaire de recherche industrielle dans les collèges (CRIC) en valorisation des </a:t>
            </a:r>
            <a:r>
              <a:rPr lang="fr-FR" dirty="0" err="1"/>
              <a:t>macroalgues</a:t>
            </a:r>
            <a:r>
              <a:rPr lang="fr-FR" dirty="0"/>
              <a:t> marines, Cégep de la Gaspésie et des Îles et </a:t>
            </a:r>
            <a:r>
              <a:rPr lang="fr-FR" dirty="0" err="1"/>
              <a:t>Merinov</a:t>
            </a:r>
            <a:r>
              <a:rPr lang="fr-FR" dirty="0"/>
              <a:t>. Données diffusées sur l'Observatoire global du Saint-Laurent-OGSL. [</a:t>
            </a:r>
            <a:r>
              <a:rPr lang="fr-FR" dirty="0">
                <a:hlinkClick r:id="rId3"/>
              </a:rPr>
              <a:t>https://ogsl.ca</a:t>
            </a:r>
            <a:r>
              <a:rPr lang="fr-FR" dirty="0"/>
              <a:t>]. Consulté le 2 janvier 2018.</a:t>
            </a:r>
          </a:p>
          <a:p>
            <a:endParaRPr lang="en-US" dirty="0"/>
          </a:p>
          <a:p>
            <a:r>
              <a:rPr lang="fr-CA" i="1" dirty="0"/>
              <a:t>«Questionnaire</a:t>
            </a:r>
            <a:r>
              <a:rPr lang="fr-CA" dirty="0"/>
              <a:t> pour les </a:t>
            </a:r>
            <a:r>
              <a:rPr lang="fr-CA" dirty="0" err="1"/>
              <a:t>cégepiens</a:t>
            </a:r>
            <a:r>
              <a:rPr lang="fr-CA" dirty="0"/>
              <a:t>» tirés de la recherche : </a:t>
            </a:r>
            <a:r>
              <a:rPr lang="fr-CA" b="1" dirty="0"/>
              <a:t>King, L.</a:t>
            </a:r>
            <a:r>
              <a:rPr lang="fr-CA" dirty="0"/>
              <a:t>, Jorgensen, M., Lussier, A., </a:t>
            </a:r>
            <a:r>
              <a:rPr lang="fr-CA" dirty="0" err="1"/>
              <a:t>Fichten</a:t>
            </a:r>
            <a:r>
              <a:rPr lang="fr-CA" dirty="0"/>
              <a:t>, C. S., Havel, A., </a:t>
            </a:r>
            <a:r>
              <a:rPr lang="fr-CA" dirty="0" err="1"/>
              <a:t>Amsel</a:t>
            </a:r>
            <a:r>
              <a:rPr lang="fr-CA" dirty="0"/>
              <a:t>, R., </a:t>
            </a:r>
            <a:r>
              <a:rPr lang="fr-CA" dirty="0" err="1"/>
              <a:t>Poldma</a:t>
            </a:r>
            <a:r>
              <a:rPr lang="fr-CA" dirty="0"/>
              <a:t>, T. </a:t>
            </a:r>
            <a:r>
              <a:rPr lang="fr-CA" b="1" i="1" dirty="0"/>
              <a:t>et al.</a:t>
            </a:r>
            <a:r>
              <a:rPr lang="fr-CA" dirty="0"/>
              <a:t> (2017). Les perspectives des étudiants et des professeurs sur l’excellence dans l’utilisation des TIC et du </a:t>
            </a:r>
            <a:r>
              <a:rPr lang="fr-CA" dirty="0" err="1"/>
              <a:t>cyberapprentissage</a:t>
            </a:r>
            <a:r>
              <a:rPr lang="fr-CA" dirty="0"/>
              <a:t> au collégial. Version modifiée du rapport final présenté au Fonds de recherche du Québec - Société et culture (FRQSC) et au</a:t>
            </a:r>
            <a:br>
              <a:rPr lang="fr-CA" dirty="0"/>
            </a:br>
            <a:r>
              <a:rPr lang="fr-CA" dirty="0"/>
              <a:t>ministère de l'Éducation et de l’Enseignement supérieur (MEES). Montréal, Québec : Réseau de Recherche </a:t>
            </a:r>
            <a:r>
              <a:rPr lang="fr-CA" dirty="0" err="1"/>
              <a:t>Adaptech</a:t>
            </a:r>
            <a:r>
              <a:rPr lang="fr-CA" dirty="0"/>
              <a:t>.</a:t>
            </a:r>
          </a:p>
          <a:p>
            <a:r>
              <a:rPr lang="en-CA" dirty="0"/>
              <a:t>URL = </a:t>
            </a:r>
            <a:r>
              <a:rPr lang="en-CA" u="sng" dirty="0">
                <a:hlinkClick r:id="rId4"/>
              </a:rPr>
              <a:t>https://eduq.info/xmlui/bitstream/handle/11515/35242/king-et-al-perspectives-etudiants-professeurs-excellence-tic-cyberapprentissage-collegial-adaptech-2017.pdf</a:t>
            </a:r>
            <a:endParaRPr lang="fr-CA" dirty="0"/>
          </a:p>
        </p:txBody>
      </p:sp>
      <p:sp>
        <p:nvSpPr>
          <p:cNvPr id="4" name="Espace réservé du numéro de diapositive 3"/>
          <p:cNvSpPr>
            <a:spLocks noGrp="1"/>
          </p:cNvSpPr>
          <p:nvPr>
            <p:ph type="sldNum" sz="quarter" idx="10"/>
          </p:nvPr>
        </p:nvSpPr>
        <p:spPr/>
        <p:txBody>
          <a:bodyPr/>
          <a:lstStyle/>
          <a:p>
            <a:fld id="{6DA94B52-0C69-4B63-9353-1B268189BA46}" type="slidenum">
              <a:rPr lang="fr-CA" smtClean="0"/>
              <a:t>19</a:t>
            </a:fld>
            <a:endParaRPr lang="fr-CA"/>
          </a:p>
        </p:txBody>
      </p:sp>
      <p:sp>
        <p:nvSpPr>
          <p:cNvPr id="5" name="Espace réservé du pied de page 4"/>
          <p:cNvSpPr>
            <a:spLocks noGrp="1"/>
          </p:cNvSpPr>
          <p:nvPr>
            <p:ph type="ftr" sz="quarter" idx="11"/>
          </p:nvPr>
        </p:nvSpPr>
        <p:spPr/>
        <p:txBody>
          <a:bodyPr/>
          <a:lstStyle/>
          <a:p>
            <a:endParaRPr lang="fr-CA"/>
          </a:p>
        </p:txBody>
      </p:sp>
    </p:spTree>
    <p:extLst>
      <p:ext uri="{BB962C8B-B14F-4D97-AF65-F5344CB8AC3E}">
        <p14:creationId xmlns:p14="http://schemas.microsoft.com/office/powerpoint/2010/main" val="3465846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414463" y="1162050"/>
            <a:ext cx="4181475" cy="3136900"/>
          </a:xfrm>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6DA94B52-0C69-4B63-9353-1B268189BA46}" type="slidenum">
              <a:rPr lang="fr-CA" smtClean="0"/>
              <a:t>2</a:t>
            </a:fld>
            <a:endParaRPr lang="fr-CA"/>
          </a:p>
        </p:txBody>
      </p:sp>
      <p:sp>
        <p:nvSpPr>
          <p:cNvPr id="5" name="Espace réservé du pied de page 4"/>
          <p:cNvSpPr>
            <a:spLocks noGrp="1"/>
          </p:cNvSpPr>
          <p:nvPr>
            <p:ph type="ftr" sz="quarter" idx="11"/>
          </p:nvPr>
        </p:nvSpPr>
        <p:spPr/>
        <p:txBody>
          <a:bodyPr/>
          <a:lstStyle/>
          <a:p>
            <a:endParaRPr lang="fr-CA"/>
          </a:p>
        </p:txBody>
      </p:sp>
    </p:spTree>
    <p:extLst>
      <p:ext uri="{BB962C8B-B14F-4D97-AF65-F5344CB8AC3E}">
        <p14:creationId xmlns:p14="http://schemas.microsoft.com/office/powerpoint/2010/main" val="22535498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414463" y="1162050"/>
            <a:ext cx="4181475" cy="3136900"/>
          </a:xfrm>
        </p:spPr>
      </p:sp>
      <p:sp>
        <p:nvSpPr>
          <p:cNvPr id="3" name="Espace réservé des notes 2"/>
          <p:cNvSpPr>
            <a:spLocks noGrp="1"/>
          </p:cNvSpPr>
          <p:nvPr>
            <p:ph type="body" idx="1"/>
          </p:nvPr>
        </p:nvSpPr>
        <p:spPr/>
        <p:txBody>
          <a:bodyPr/>
          <a:lstStyle/>
          <a:p>
            <a:r>
              <a:rPr lang="fr-FR" dirty="0"/>
              <a:t>Source: Source: </a:t>
            </a:r>
            <a:r>
              <a:rPr lang="fr-FR" cap="all" dirty="0"/>
              <a:t>Association des bibliothèques de recherche du Canada</a:t>
            </a:r>
            <a:r>
              <a:rPr lang="fr-FR" dirty="0"/>
              <a:t> (ABRC). 2009. </a:t>
            </a:r>
            <a:r>
              <a:rPr lang="fr-FR" i="1" dirty="0"/>
              <a:t>Les données de recherche : un potentiel insoupçonné. </a:t>
            </a:r>
            <a:r>
              <a:rPr lang="fr-FR" dirty="0"/>
              <a:t>[N’est plus disponible en ligne] cité par GUINDON, Alex. « La gestion des données de recherche en bibliothèque universitaire. » </a:t>
            </a:r>
            <a:r>
              <a:rPr lang="fr-FR" i="1" dirty="0"/>
              <a:t>Documentation et bibliothèques</a:t>
            </a:r>
            <a:r>
              <a:rPr lang="fr-FR" dirty="0"/>
              <a:t>, volume 59, numéro 4, octobre–décembre 2013, p. 189–200. [http://doi:10.7202/1019216ar</a:t>
            </a:r>
            <a:r>
              <a:rPr lang="fr-FR" i="1" dirty="0"/>
              <a:t> </a:t>
            </a:r>
            <a:r>
              <a:rPr lang="fr-CA" dirty="0"/>
              <a:t>]. Consulté le 8 janvier 2018. </a:t>
            </a:r>
          </a:p>
          <a:p>
            <a:endParaRPr lang="fr-CA" dirty="0"/>
          </a:p>
          <a:p>
            <a:r>
              <a:rPr lang="fr-FR" dirty="0"/>
              <a:t>Question à l’auditoire : Y </a:t>
            </a:r>
            <a:r>
              <a:rPr lang="fr-FR" dirty="0" err="1"/>
              <a:t>a-t-il</a:t>
            </a:r>
            <a:r>
              <a:rPr lang="fr-FR" dirty="0"/>
              <a:t> certains de ces avantages qui sont particulièrement importants pour la recherche collégiale? Présentent-ils des défis particuliers?</a:t>
            </a:r>
            <a:endParaRPr lang="fr-CA" dirty="0"/>
          </a:p>
          <a:p>
            <a:endParaRPr lang="fr-CA" dirty="0"/>
          </a:p>
          <a:p>
            <a:pPr defTabSz="931774">
              <a:defRPr/>
            </a:pPr>
            <a:r>
              <a:rPr lang="fr-CA" dirty="0"/>
              <a:t>Des exemples de bonnes pratiques déjà en place: formulaire du collège de Maisonneuve (voir le formulaire d’approbation éthique) [En fait le Formulaire de l’UQAM] : </a:t>
            </a:r>
            <a:r>
              <a:rPr lang="fr-CA" u="sng" dirty="0">
                <a:hlinkClick r:id="rId3"/>
              </a:rPr>
              <a:t>https://www.cmaisonneuve.qc.ca/recherche-innovation/recherche-avec-etres-humains/demande-dapprobation-ethique/</a:t>
            </a:r>
            <a:r>
              <a:rPr lang="fr-CA" dirty="0"/>
              <a:t>.</a:t>
            </a:r>
          </a:p>
          <a:p>
            <a:pPr defTabSz="931774">
              <a:defRPr/>
            </a:pPr>
            <a:r>
              <a:rPr lang="fr-CA" dirty="0"/>
              <a:t>Et celui vers l’</a:t>
            </a:r>
            <a:r>
              <a:rPr lang="fr-CA" i="1" dirty="0"/>
              <a:t>Énoncé de politique des trois Conseils</a:t>
            </a:r>
            <a:r>
              <a:rPr lang="fr-CA" dirty="0"/>
              <a:t> (voir chapitre 5) : </a:t>
            </a:r>
            <a:r>
              <a:rPr lang="fr-CA" u="sng" dirty="0">
                <a:hlinkClick r:id="rId4"/>
              </a:rPr>
              <a:t>http://www.ger.ethique.gc.ca/pdf/fra/eptc2-2014/EPTC_2_FINALE_Web.pdf</a:t>
            </a:r>
            <a:r>
              <a:rPr lang="fr-CA" dirty="0"/>
              <a:t>.</a:t>
            </a:r>
          </a:p>
          <a:p>
            <a:endParaRPr lang="fr-CA" dirty="0"/>
          </a:p>
        </p:txBody>
      </p:sp>
      <p:sp>
        <p:nvSpPr>
          <p:cNvPr id="4" name="Espace réservé du numéro de diapositive 3"/>
          <p:cNvSpPr>
            <a:spLocks noGrp="1"/>
          </p:cNvSpPr>
          <p:nvPr>
            <p:ph type="sldNum" sz="quarter" idx="10"/>
          </p:nvPr>
        </p:nvSpPr>
        <p:spPr/>
        <p:txBody>
          <a:bodyPr/>
          <a:lstStyle/>
          <a:p>
            <a:fld id="{6DA94B52-0C69-4B63-9353-1B268189BA46}" type="slidenum">
              <a:rPr lang="fr-CA" smtClean="0"/>
              <a:t>20</a:t>
            </a:fld>
            <a:endParaRPr lang="fr-CA"/>
          </a:p>
        </p:txBody>
      </p:sp>
      <p:sp>
        <p:nvSpPr>
          <p:cNvPr id="5" name="Espace réservé du pied de page 4"/>
          <p:cNvSpPr>
            <a:spLocks noGrp="1"/>
          </p:cNvSpPr>
          <p:nvPr>
            <p:ph type="ftr" sz="quarter" idx="11"/>
          </p:nvPr>
        </p:nvSpPr>
        <p:spPr/>
        <p:txBody>
          <a:bodyPr/>
          <a:lstStyle/>
          <a:p>
            <a:endParaRPr lang="fr-CA"/>
          </a:p>
        </p:txBody>
      </p:sp>
    </p:spTree>
    <p:extLst>
      <p:ext uri="{BB962C8B-B14F-4D97-AF65-F5344CB8AC3E}">
        <p14:creationId xmlns:p14="http://schemas.microsoft.com/office/powerpoint/2010/main" val="41199008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pied de page 3"/>
          <p:cNvSpPr>
            <a:spLocks noGrp="1"/>
          </p:cNvSpPr>
          <p:nvPr>
            <p:ph type="ftr" sz="quarter" idx="10"/>
          </p:nvPr>
        </p:nvSpPr>
        <p:spPr/>
        <p:txBody>
          <a:bodyPr/>
          <a:lstStyle/>
          <a:p>
            <a:endParaRPr lang="fr-CA"/>
          </a:p>
        </p:txBody>
      </p:sp>
      <p:sp>
        <p:nvSpPr>
          <p:cNvPr id="5" name="Espace réservé du numéro de diapositive 4"/>
          <p:cNvSpPr>
            <a:spLocks noGrp="1"/>
          </p:cNvSpPr>
          <p:nvPr>
            <p:ph type="sldNum" sz="quarter" idx="11"/>
          </p:nvPr>
        </p:nvSpPr>
        <p:spPr/>
        <p:txBody>
          <a:bodyPr/>
          <a:lstStyle/>
          <a:p>
            <a:fld id="{6DA94B52-0C69-4B63-9353-1B268189BA46}" type="slidenum">
              <a:rPr lang="fr-CA" smtClean="0"/>
              <a:t>21</a:t>
            </a:fld>
            <a:endParaRPr lang="fr-CA"/>
          </a:p>
        </p:txBody>
      </p:sp>
    </p:spTree>
    <p:extLst>
      <p:ext uri="{BB962C8B-B14F-4D97-AF65-F5344CB8AC3E}">
        <p14:creationId xmlns:p14="http://schemas.microsoft.com/office/powerpoint/2010/main" val="22253455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pied de page 3"/>
          <p:cNvSpPr>
            <a:spLocks noGrp="1"/>
          </p:cNvSpPr>
          <p:nvPr>
            <p:ph type="ftr" sz="quarter" idx="10"/>
          </p:nvPr>
        </p:nvSpPr>
        <p:spPr/>
        <p:txBody>
          <a:bodyPr/>
          <a:lstStyle/>
          <a:p>
            <a:endParaRPr lang="fr-CA"/>
          </a:p>
        </p:txBody>
      </p:sp>
      <p:sp>
        <p:nvSpPr>
          <p:cNvPr id="5" name="Espace réservé du numéro de diapositive 4"/>
          <p:cNvSpPr>
            <a:spLocks noGrp="1"/>
          </p:cNvSpPr>
          <p:nvPr>
            <p:ph type="sldNum" sz="quarter" idx="11"/>
          </p:nvPr>
        </p:nvSpPr>
        <p:spPr/>
        <p:txBody>
          <a:bodyPr/>
          <a:lstStyle/>
          <a:p>
            <a:fld id="{6DA94B52-0C69-4B63-9353-1B268189BA46}" type="slidenum">
              <a:rPr lang="fr-CA" smtClean="0"/>
              <a:t>22</a:t>
            </a:fld>
            <a:endParaRPr lang="fr-CA"/>
          </a:p>
        </p:txBody>
      </p:sp>
    </p:spTree>
    <p:extLst>
      <p:ext uri="{BB962C8B-B14F-4D97-AF65-F5344CB8AC3E}">
        <p14:creationId xmlns:p14="http://schemas.microsoft.com/office/powerpoint/2010/main" val="17418282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pied de page 3"/>
          <p:cNvSpPr>
            <a:spLocks noGrp="1"/>
          </p:cNvSpPr>
          <p:nvPr>
            <p:ph type="ftr" sz="quarter" idx="10"/>
          </p:nvPr>
        </p:nvSpPr>
        <p:spPr/>
        <p:txBody>
          <a:bodyPr/>
          <a:lstStyle/>
          <a:p>
            <a:endParaRPr lang="fr-CA"/>
          </a:p>
        </p:txBody>
      </p:sp>
      <p:sp>
        <p:nvSpPr>
          <p:cNvPr id="5" name="Espace réservé du numéro de diapositive 4"/>
          <p:cNvSpPr>
            <a:spLocks noGrp="1"/>
          </p:cNvSpPr>
          <p:nvPr>
            <p:ph type="sldNum" sz="quarter" idx="11"/>
          </p:nvPr>
        </p:nvSpPr>
        <p:spPr/>
        <p:txBody>
          <a:bodyPr/>
          <a:lstStyle/>
          <a:p>
            <a:fld id="{6DA94B52-0C69-4B63-9353-1B268189BA46}" type="slidenum">
              <a:rPr lang="fr-CA" smtClean="0"/>
              <a:t>23</a:t>
            </a:fld>
            <a:endParaRPr lang="fr-CA"/>
          </a:p>
        </p:txBody>
      </p:sp>
    </p:spTree>
    <p:extLst>
      <p:ext uri="{BB962C8B-B14F-4D97-AF65-F5344CB8AC3E}">
        <p14:creationId xmlns:p14="http://schemas.microsoft.com/office/powerpoint/2010/main" val="13713794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pied de page 3"/>
          <p:cNvSpPr>
            <a:spLocks noGrp="1"/>
          </p:cNvSpPr>
          <p:nvPr>
            <p:ph type="ftr" sz="quarter" idx="10"/>
          </p:nvPr>
        </p:nvSpPr>
        <p:spPr/>
        <p:txBody>
          <a:bodyPr/>
          <a:lstStyle/>
          <a:p>
            <a:endParaRPr lang="fr-CA"/>
          </a:p>
        </p:txBody>
      </p:sp>
      <p:sp>
        <p:nvSpPr>
          <p:cNvPr id="5" name="Espace réservé du numéro de diapositive 4"/>
          <p:cNvSpPr>
            <a:spLocks noGrp="1"/>
          </p:cNvSpPr>
          <p:nvPr>
            <p:ph type="sldNum" sz="quarter" idx="11"/>
          </p:nvPr>
        </p:nvSpPr>
        <p:spPr/>
        <p:txBody>
          <a:bodyPr/>
          <a:lstStyle/>
          <a:p>
            <a:fld id="{6DA94B52-0C69-4B63-9353-1B268189BA46}" type="slidenum">
              <a:rPr lang="fr-CA" smtClean="0"/>
              <a:t>24</a:t>
            </a:fld>
            <a:endParaRPr lang="fr-CA"/>
          </a:p>
        </p:txBody>
      </p:sp>
    </p:spTree>
    <p:extLst>
      <p:ext uri="{BB962C8B-B14F-4D97-AF65-F5344CB8AC3E}">
        <p14:creationId xmlns:p14="http://schemas.microsoft.com/office/powerpoint/2010/main" val="3033060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414463" y="1162050"/>
            <a:ext cx="4181475" cy="3136900"/>
          </a:xfrm>
        </p:spPr>
      </p:sp>
      <p:sp>
        <p:nvSpPr>
          <p:cNvPr id="3" name="Espace réservé des notes 2"/>
          <p:cNvSpPr>
            <a:spLocks noGrp="1"/>
          </p:cNvSpPr>
          <p:nvPr>
            <p:ph type="body" idx="1"/>
          </p:nvPr>
        </p:nvSpPr>
        <p:spPr/>
        <p:txBody>
          <a:bodyPr/>
          <a:lstStyle/>
          <a:p>
            <a:r>
              <a:rPr lang="fr-CA" dirty="0"/>
              <a:t>[Diapositive brise glace]</a:t>
            </a:r>
          </a:p>
          <a:p>
            <a:r>
              <a:rPr lang="fr-CA" dirty="0"/>
              <a:t>Que pensez-vous que sont ces données?</a:t>
            </a:r>
          </a:p>
          <a:p>
            <a:endParaRPr lang="fr-CA" dirty="0"/>
          </a:p>
        </p:txBody>
      </p:sp>
      <p:sp>
        <p:nvSpPr>
          <p:cNvPr id="4" name="Espace réservé du numéro de diapositive 3"/>
          <p:cNvSpPr>
            <a:spLocks noGrp="1"/>
          </p:cNvSpPr>
          <p:nvPr>
            <p:ph type="sldNum" sz="quarter" idx="10"/>
          </p:nvPr>
        </p:nvSpPr>
        <p:spPr/>
        <p:txBody>
          <a:bodyPr/>
          <a:lstStyle/>
          <a:p>
            <a:fld id="{6DA94B52-0C69-4B63-9353-1B268189BA46}" type="slidenum">
              <a:rPr lang="fr-CA" smtClean="0"/>
              <a:t>3</a:t>
            </a:fld>
            <a:endParaRPr lang="fr-CA"/>
          </a:p>
        </p:txBody>
      </p:sp>
      <p:sp>
        <p:nvSpPr>
          <p:cNvPr id="5" name="Espace réservé du pied de page 4"/>
          <p:cNvSpPr>
            <a:spLocks noGrp="1"/>
          </p:cNvSpPr>
          <p:nvPr>
            <p:ph type="ftr" sz="quarter" idx="11"/>
          </p:nvPr>
        </p:nvSpPr>
        <p:spPr/>
        <p:txBody>
          <a:bodyPr/>
          <a:lstStyle/>
          <a:p>
            <a:endParaRPr lang="fr-CA"/>
          </a:p>
        </p:txBody>
      </p:sp>
    </p:spTree>
    <p:extLst>
      <p:ext uri="{BB962C8B-B14F-4D97-AF65-F5344CB8AC3E}">
        <p14:creationId xmlns:p14="http://schemas.microsoft.com/office/powerpoint/2010/main" val="28574837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414463" y="1162050"/>
            <a:ext cx="4181475" cy="3136900"/>
          </a:xfrm>
        </p:spPr>
      </p:sp>
      <p:sp>
        <p:nvSpPr>
          <p:cNvPr id="3" name="Espace réservé des notes 2"/>
          <p:cNvSpPr>
            <a:spLocks noGrp="1"/>
          </p:cNvSpPr>
          <p:nvPr>
            <p:ph type="body" idx="1"/>
          </p:nvPr>
        </p:nvSpPr>
        <p:spPr/>
        <p:txBody>
          <a:bodyPr/>
          <a:lstStyle/>
          <a:p>
            <a:pPr defTabSz="931774">
              <a:defRPr/>
            </a:pPr>
            <a:r>
              <a:rPr lang="fr-CA" dirty="0"/>
              <a:t>[Diapositive brise glace]</a:t>
            </a:r>
          </a:p>
          <a:p>
            <a:pPr defTabSz="931774">
              <a:defRPr/>
            </a:pPr>
            <a:r>
              <a:rPr lang="fr-CA" dirty="0"/>
              <a:t>Ces même données, sous une autre représentation… un indice: Cueillette</a:t>
            </a:r>
            <a:r>
              <a:rPr lang="fr-CA" baseline="0" dirty="0"/>
              <a:t> des données sur trois années</a:t>
            </a:r>
            <a:endParaRPr lang="fr-CA" dirty="0"/>
          </a:p>
          <a:p>
            <a:endParaRPr lang="fr-CA" dirty="0"/>
          </a:p>
        </p:txBody>
      </p:sp>
      <p:sp>
        <p:nvSpPr>
          <p:cNvPr id="4" name="Espace réservé du numéro de diapositive 3"/>
          <p:cNvSpPr>
            <a:spLocks noGrp="1"/>
          </p:cNvSpPr>
          <p:nvPr>
            <p:ph type="sldNum" sz="quarter" idx="10"/>
          </p:nvPr>
        </p:nvSpPr>
        <p:spPr/>
        <p:txBody>
          <a:bodyPr/>
          <a:lstStyle/>
          <a:p>
            <a:fld id="{6DA94B52-0C69-4B63-9353-1B268189BA46}" type="slidenum">
              <a:rPr lang="fr-CA" smtClean="0"/>
              <a:t>4</a:t>
            </a:fld>
            <a:endParaRPr lang="fr-CA"/>
          </a:p>
        </p:txBody>
      </p:sp>
      <p:sp>
        <p:nvSpPr>
          <p:cNvPr id="5" name="Espace réservé du pied de page 4"/>
          <p:cNvSpPr>
            <a:spLocks noGrp="1"/>
          </p:cNvSpPr>
          <p:nvPr>
            <p:ph type="ftr" sz="quarter" idx="11"/>
          </p:nvPr>
        </p:nvSpPr>
        <p:spPr/>
        <p:txBody>
          <a:bodyPr/>
          <a:lstStyle/>
          <a:p>
            <a:endParaRPr lang="fr-CA"/>
          </a:p>
        </p:txBody>
      </p:sp>
    </p:spTree>
    <p:extLst>
      <p:ext uri="{BB962C8B-B14F-4D97-AF65-F5344CB8AC3E}">
        <p14:creationId xmlns:p14="http://schemas.microsoft.com/office/powerpoint/2010/main" val="29099133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414463" y="1162050"/>
            <a:ext cx="4181475" cy="3136900"/>
          </a:xfrm>
        </p:spPr>
      </p:sp>
      <p:sp>
        <p:nvSpPr>
          <p:cNvPr id="3" name="Espace réservé des notes 2"/>
          <p:cNvSpPr>
            <a:spLocks noGrp="1"/>
          </p:cNvSpPr>
          <p:nvPr>
            <p:ph type="body" idx="1"/>
          </p:nvPr>
        </p:nvSpPr>
        <p:spPr/>
        <p:txBody>
          <a:bodyPr/>
          <a:lstStyle/>
          <a:p>
            <a:pPr defTabSz="931774">
              <a:defRPr/>
            </a:pPr>
            <a:r>
              <a:rPr lang="fr-CA" dirty="0"/>
              <a:t>[Diapositive brise glace]</a:t>
            </a:r>
          </a:p>
          <a:p>
            <a:pPr defTabSz="931774">
              <a:defRPr/>
            </a:pPr>
            <a:r>
              <a:rPr lang="fr-CA" dirty="0"/>
              <a:t>Voici</a:t>
            </a:r>
            <a:r>
              <a:rPr lang="fr-CA" baseline="0" dirty="0"/>
              <a:t> l</a:t>
            </a:r>
            <a:r>
              <a:rPr lang="fr-CA" dirty="0"/>
              <a:t>a véritable identité de ces données…</a:t>
            </a:r>
          </a:p>
          <a:p>
            <a:pPr defTabSz="931774">
              <a:defRPr/>
            </a:pPr>
            <a:endParaRPr lang="fr-CA" dirty="0"/>
          </a:p>
          <a:p>
            <a:r>
              <a:rPr lang="fr-CA" dirty="0"/>
              <a:t>Source: Pêches et Océans Canada (2017). </a:t>
            </a:r>
            <a:r>
              <a:rPr lang="fr-FR" i="1" dirty="0"/>
              <a:t>Programme de monitorage de la zone Atlantique (PMZA)</a:t>
            </a:r>
            <a:r>
              <a:rPr lang="fr-FR" dirty="0"/>
              <a:t>. [ http://catalogue.ogsl.ca/dataset/8603771b-12b8-4b46-926c-0f48cc39a28c ] Consulté le 2 janvier 2018. http://catalogue.ogsl.ca/dataset/8603771b-12b8-4b46-926c-0f48cc39a28c</a:t>
            </a:r>
          </a:p>
          <a:p>
            <a:r>
              <a:rPr lang="fr-FR" dirty="0"/>
              <a:t>Et précisément le jeux sur le monitorage à Rimouski de 2013 à 2017:</a:t>
            </a:r>
          </a:p>
          <a:p>
            <a:r>
              <a:rPr lang="fr-FR" dirty="0"/>
              <a:t>http://catalogue.ogsl.ca/fr/dataset/737f0619-6203-4a5a-a894-89f89de14e7f/resource/c9c2c7cf-72b4-43cd-9e11-5ca0ab7dd433/download/monitorimouski2013-2017.fr.png</a:t>
            </a:r>
          </a:p>
        </p:txBody>
      </p:sp>
      <p:sp>
        <p:nvSpPr>
          <p:cNvPr id="4" name="Espace réservé du numéro de diapositive 3"/>
          <p:cNvSpPr>
            <a:spLocks noGrp="1"/>
          </p:cNvSpPr>
          <p:nvPr>
            <p:ph type="sldNum" sz="quarter" idx="10"/>
          </p:nvPr>
        </p:nvSpPr>
        <p:spPr/>
        <p:txBody>
          <a:bodyPr/>
          <a:lstStyle/>
          <a:p>
            <a:fld id="{6DA94B52-0C69-4B63-9353-1B268189BA46}" type="slidenum">
              <a:rPr lang="fr-CA" smtClean="0"/>
              <a:t>5</a:t>
            </a:fld>
            <a:endParaRPr lang="fr-CA"/>
          </a:p>
        </p:txBody>
      </p:sp>
      <p:sp>
        <p:nvSpPr>
          <p:cNvPr id="5" name="Espace réservé du pied de page 4"/>
          <p:cNvSpPr>
            <a:spLocks noGrp="1"/>
          </p:cNvSpPr>
          <p:nvPr>
            <p:ph type="ftr" sz="quarter" idx="11"/>
          </p:nvPr>
        </p:nvSpPr>
        <p:spPr/>
        <p:txBody>
          <a:bodyPr/>
          <a:lstStyle/>
          <a:p>
            <a:endParaRPr lang="fr-CA"/>
          </a:p>
        </p:txBody>
      </p:sp>
    </p:spTree>
    <p:extLst>
      <p:ext uri="{BB962C8B-B14F-4D97-AF65-F5344CB8AC3E}">
        <p14:creationId xmlns:p14="http://schemas.microsoft.com/office/powerpoint/2010/main" val="639304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414463" y="1162050"/>
            <a:ext cx="4181475" cy="3136900"/>
          </a:xfrm>
        </p:spPr>
      </p:sp>
      <p:sp>
        <p:nvSpPr>
          <p:cNvPr id="3" name="Espace réservé des notes 2"/>
          <p:cNvSpPr>
            <a:spLocks noGrp="1"/>
          </p:cNvSpPr>
          <p:nvPr>
            <p:ph type="body" idx="1"/>
          </p:nvPr>
        </p:nvSpPr>
        <p:spPr/>
        <p:txBody>
          <a:bodyPr/>
          <a:lstStyle/>
          <a:p>
            <a:pPr defTabSz="931774">
              <a:defRPr/>
            </a:pPr>
            <a:r>
              <a:rPr lang="fr-CA" dirty="0"/>
              <a:t>[Diapositive brise glace]</a:t>
            </a:r>
          </a:p>
          <a:p>
            <a:pPr defTabSz="931774">
              <a:defRPr/>
            </a:pPr>
            <a:r>
              <a:rPr lang="fr-CA" dirty="0"/>
              <a:t>Ces données de recherche proviennent</a:t>
            </a:r>
            <a:r>
              <a:rPr lang="fr-CA" baseline="0" dirty="0"/>
              <a:t> d’un jeux de données partagé dont la licence est « Ouvert », soit en libre accès ou gratuit: </a:t>
            </a:r>
            <a:r>
              <a:rPr lang="fr-CA" dirty="0"/>
              <a:t>Pêches et Océans Canada (2017). </a:t>
            </a:r>
            <a:r>
              <a:rPr lang="fr-FR" i="1" dirty="0"/>
              <a:t>Programme de monitorage de la zone Atlantique (PMZA)</a:t>
            </a:r>
            <a:r>
              <a:rPr lang="fr-FR" dirty="0"/>
              <a:t>. [ http://catalogue.ogsl.ca/dataset/8603771b-12b8-4b46-926c-0f48cc39a28c ] Consulté le 9 janvier 2018.</a:t>
            </a:r>
          </a:p>
          <a:p>
            <a:pPr defTabSz="931774">
              <a:defRPr/>
            </a:pPr>
            <a:endParaRPr lang="fr-FR" dirty="0"/>
          </a:p>
          <a:p>
            <a:pPr defTabSz="931774">
              <a:defRPr/>
            </a:pPr>
            <a:r>
              <a:rPr lang="fr-FR" dirty="0"/>
              <a:t>Ces donnée</a:t>
            </a:r>
            <a:r>
              <a:rPr lang="fr-FR" baseline="0" dirty="0"/>
              <a:t> sont diffusées par </a:t>
            </a:r>
            <a:r>
              <a:rPr lang="fr-CA" dirty="0"/>
              <a:t>L'Observatoire global du Saint-Laurent:</a:t>
            </a:r>
          </a:p>
          <a:p>
            <a:pPr defTabSz="931774">
              <a:defRPr/>
            </a:pPr>
            <a:r>
              <a:rPr lang="fr-CA" dirty="0"/>
              <a:t>«À propos de L'Observatoire global du Saint-Laurent»</a:t>
            </a:r>
          </a:p>
          <a:p>
            <a:r>
              <a:rPr lang="fr-CA" dirty="0"/>
              <a:t>«</a:t>
            </a:r>
            <a:r>
              <a:rPr lang="fr-FR" dirty="0"/>
              <a:t>Créé en 2005 par un regroupement d’organisations provenant du gouvernement fédéral et provincial, du milieu académique et communautaire, l’OGSL est le </a:t>
            </a:r>
            <a:r>
              <a:rPr lang="fr-FR" b="1" dirty="0"/>
              <a:t>premier système intégré d’observation des océans au Canada</a:t>
            </a:r>
            <a:r>
              <a:rPr lang="fr-FR" dirty="0"/>
              <a:t>.</a:t>
            </a:r>
          </a:p>
          <a:p>
            <a:r>
              <a:rPr lang="fr-FR" dirty="0"/>
              <a:t>Son concept permet de maximiser les retombées de la collecte de données par l’intégration de données multidisciplinaires provenant de multiples partenaires sur un portail web unique, favorisant ainsi la découverte des données et leur valorisation. L’OGSL compte actuellement 41 membres et est reconnu à travers le monde.» (Source: https://ogsl.ca/fr/apropos )</a:t>
            </a:r>
          </a:p>
          <a:p>
            <a:pPr defTabSz="931774">
              <a:defRPr/>
            </a:pPr>
            <a:endParaRPr lang="fr-CA" dirty="0"/>
          </a:p>
          <a:p>
            <a:pPr defTabSz="931774">
              <a:defRPr/>
            </a:pPr>
            <a:endParaRPr lang="fr-FR" dirty="0"/>
          </a:p>
          <a:p>
            <a:endParaRPr lang="fr-CA" dirty="0"/>
          </a:p>
        </p:txBody>
      </p:sp>
      <p:sp>
        <p:nvSpPr>
          <p:cNvPr id="4" name="Espace réservé du numéro de diapositive 3"/>
          <p:cNvSpPr>
            <a:spLocks noGrp="1"/>
          </p:cNvSpPr>
          <p:nvPr>
            <p:ph type="sldNum" sz="quarter" idx="10"/>
          </p:nvPr>
        </p:nvSpPr>
        <p:spPr/>
        <p:txBody>
          <a:bodyPr/>
          <a:lstStyle/>
          <a:p>
            <a:fld id="{6DA94B52-0C69-4B63-9353-1B268189BA46}" type="slidenum">
              <a:rPr lang="fr-CA" smtClean="0"/>
              <a:t>6</a:t>
            </a:fld>
            <a:endParaRPr lang="fr-CA"/>
          </a:p>
        </p:txBody>
      </p:sp>
      <p:sp>
        <p:nvSpPr>
          <p:cNvPr id="5" name="Espace réservé du pied de page 4"/>
          <p:cNvSpPr>
            <a:spLocks noGrp="1"/>
          </p:cNvSpPr>
          <p:nvPr>
            <p:ph type="ftr" sz="quarter" idx="11"/>
          </p:nvPr>
        </p:nvSpPr>
        <p:spPr/>
        <p:txBody>
          <a:bodyPr/>
          <a:lstStyle/>
          <a:p>
            <a:endParaRPr lang="fr-CA"/>
          </a:p>
        </p:txBody>
      </p:sp>
    </p:spTree>
    <p:extLst>
      <p:ext uri="{BB962C8B-B14F-4D97-AF65-F5344CB8AC3E}">
        <p14:creationId xmlns:p14="http://schemas.microsoft.com/office/powerpoint/2010/main" val="21545155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414463" y="1162050"/>
            <a:ext cx="4181475" cy="3136900"/>
          </a:xfrm>
        </p:spPr>
      </p:sp>
      <p:sp>
        <p:nvSpPr>
          <p:cNvPr id="3" name="Espace réservé des notes 2"/>
          <p:cNvSpPr>
            <a:spLocks noGrp="1"/>
          </p:cNvSpPr>
          <p:nvPr>
            <p:ph type="body" idx="1"/>
          </p:nvPr>
        </p:nvSpPr>
        <p:spPr/>
        <p:txBody>
          <a:bodyPr/>
          <a:lstStyle/>
          <a:p>
            <a:pPr defTabSz="931774">
              <a:defRPr/>
            </a:pPr>
            <a:r>
              <a:rPr lang="fr-CA" dirty="0"/>
              <a:t>[Diapositive brise glace]</a:t>
            </a:r>
          </a:p>
          <a:p>
            <a:pPr defTabSz="931774">
              <a:defRPr/>
            </a:pPr>
            <a:r>
              <a:rPr lang="fr-CA" dirty="0"/>
              <a:t>Les documents de contexte permettent de comprendre la</a:t>
            </a:r>
            <a:r>
              <a:rPr lang="fr-CA" baseline="0" dirty="0"/>
              <a:t> méthodologie.</a:t>
            </a:r>
          </a:p>
          <a:p>
            <a:pPr defTabSz="931774">
              <a:defRPr/>
            </a:pPr>
            <a:endParaRPr lang="fr-CA" baseline="0" dirty="0"/>
          </a:p>
          <a:p>
            <a:pPr marL="0" marR="0" lvl="0" indent="0" algn="l" defTabSz="931774" rtl="0" eaLnBrk="1" fontAlgn="auto" latinLnBrk="0" hangingPunct="1">
              <a:lnSpc>
                <a:spcPct val="100000"/>
              </a:lnSpc>
              <a:spcBef>
                <a:spcPts val="0"/>
              </a:spcBef>
              <a:spcAft>
                <a:spcPts val="0"/>
              </a:spcAft>
              <a:buClrTx/>
              <a:buSzTx/>
              <a:buFontTx/>
              <a:buNone/>
              <a:tabLst/>
              <a:defRPr/>
            </a:pPr>
            <a:r>
              <a:rPr lang="fr-CA" dirty="0"/>
              <a:t>Mesure de la température: «</a:t>
            </a:r>
            <a:r>
              <a:rPr lang="fr-FR" dirty="0"/>
              <a:t>L’échantillonnage des principales variables s’effectue à l’aide d’un système appelé Rosette (figure ci-dessous). Le corps principal de cet instrument est équipé d’une sonde CTD </a:t>
            </a:r>
            <a:r>
              <a:rPr lang="fr-FR" dirty="0" err="1"/>
              <a:t>Sea-Bird</a:t>
            </a:r>
            <a:r>
              <a:rPr lang="fr-FR" dirty="0"/>
              <a:t> 911 plus, qui permet de mesurer la conductivité et la température de l’eau en fonction de la profondeur (</a:t>
            </a:r>
            <a:r>
              <a:rPr lang="fr-FR" dirty="0" err="1"/>
              <a:t>Depth</a:t>
            </a:r>
            <a:r>
              <a:rPr lang="fr-FR" dirty="0"/>
              <a:t> en anglais) d’où l’acronyme CTD.» (</a:t>
            </a:r>
            <a:r>
              <a:rPr lang="fr-FR" i="1" dirty="0"/>
              <a:t>idem</a:t>
            </a:r>
            <a:r>
              <a:rPr lang="fr-FR" dirty="0"/>
              <a:t>, page 12)</a:t>
            </a:r>
            <a:endParaRPr lang="fr-CA" dirty="0"/>
          </a:p>
          <a:p>
            <a:pPr defTabSz="931774">
              <a:defRPr/>
            </a:pPr>
            <a:endParaRPr lang="fr-CA" dirty="0"/>
          </a:p>
          <a:p>
            <a:r>
              <a:rPr lang="fr-CA" dirty="0"/>
              <a:t>Source: Pêches et Océans Canada (2017). </a:t>
            </a:r>
            <a:r>
              <a:rPr lang="fr-FR" i="1" dirty="0"/>
              <a:t>Programme de monitorage de la zone Atlantique (PMZA)</a:t>
            </a:r>
            <a:r>
              <a:rPr lang="fr-FR" dirty="0"/>
              <a:t>. [http://catalogue.ogsl.ca/dataset/737f0619-6203-4a5a-a894-89f89de14e7f/resource/b6e9c6d9-9246-4fb4-ac25-6120018bf2fd/download/pmza_contexte_fr.pdf ] Consulté le 9 janvier 2018.</a:t>
            </a:r>
          </a:p>
        </p:txBody>
      </p:sp>
      <p:sp>
        <p:nvSpPr>
          <p:cNvPr id="4" name="Espace réservé du numéro de diapositive 3"/>
          <p:cNvSpPr>
            <a:spLocks noGrp="1"/>
          </p:cNvSpPr>
          <p:nvPr>
            <p:ph type="sldNum" sz="quarter" idx="10"/>
          </p:nvPr>
        </p:nvSpPr>
        <p:spPr/>
        <p:txBody>
          <a:bodyPr/>
          <a:lstStyle/>
          <a:p>
            <a:fld id="{6DA94B52-0C69-4B63-9353-1B268189BA46}" type="slidenum">
              <a:rPr lang="fr-CA" smtClean="0"/>
              <a:t>7</a:t>
            </a:fld>
            <a:endParaRPr lang="fr-CA"/>
          </a:p>
        </p:txBody>
      </p:sp>
      <p:sp>
        <p:nvSpPr>
          <p:cNvPr id="5" name="Espace réservé du pied de page 4"/>
          <p:cNvSpPr>
            <a:spLocks noGrp="1"/>
          </p:cNvSpPr>
          <p:nvPr>
            <p:ph type="ftr" sz="quarter" idx="11"/>
          </p:nvPr>
        </p:nvSpPr>
        <p:spPr/>
        <p:txBody>
          <a:bodyPr/>
          <a:lstStyle/>
          <a:p>
            <a:endParaRPr lang="fr-CA"/>
          </a:p>
        </p:txBody>
      </p:sp>
    </p:spTree>
    <p:extLst>
      <p:ext uri="{BB962C8B-B14F-4D97-AF65-F5344CB8AC3E}">
        <p14:creationId xmlns:p14="http://schemas.microsoft.com/office/powerpoint/2010/main" val="869083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414463" y="1162050"/>
            <a:ext cx="4181475" cy="3136900"/>
          </a:xfrm>
        </p:spPr>
      </p:sp>
      <p:sp>
        <p:nvSpPr>
          <p:cNvPr id="3" name="Espace réservé des notes 2"/>
          <p:cNvSpPr>
            <a:spLocks noGrp="1"/>
          </p:cNvSpPr>
          <p:nvPr>
            <p:ph type="body" idx="1"/>
          </p:nvPr>
        </p:nvSpPr>
        <p:spPr/>
        <p:txBody>
          <a:bodyPr/>
          <a:lstStyle/>
          <a:p>
            <a:pPr defTabSz="931774">
              <a:defRPr/>
            </a:pPr>
            <a:r>
              <a:rPr lang="fr-CA" dirty="0"/>
              <a:t>[Diapositive brise glace]</a:t>
            </a:r>
          </a:p>
          <a:p>
            <a:pPr defTabSz="931774">
              <a:defRPr/>
            </a:pPr>
            <a:r>
              <a:rPr lang="fr-FR" b="1" dirty="0"/>
              <a:t>Exemple de ce que permet le partage des données de recherche:</a:t>
            </a:r>
            <a:br>
              <a:rPr lang="fr-FR" b="1" dirty="0"/>
            </a:br>
            <a:r>
              <a:rPr lang="fr-FR" dirty="0"/>
              <a:t>Exemples d’application Web qui utilise des données de recherche, partagées en accès libre, dont certaines sont issues de projets de recherche de cégeps et centres de recherche du réseau collégial: </a:t>
            </a:r>
          </a:p>
          <a:p>
            <a:pPr defTabSz="931774">
              <a:defRPr/>
            </a:pPr>
            <a:endParaRPr lang="fr-CA" dirty="0"/>
          </a:p>
          <a:p>
            <a:pPr defTabSz="931774">
              <a:defRPr/>
            </a:pPr>
            <a:r>
              <a:rPr lang="fr-CA" cap="all" dirty="0"/>
              <a:t>Observatoire global du Saint-Laurent</a:t>
            </a:r>
            <a:r>
              <a:rPr lang="fr-CA" dirty="0"/>
              <a:t> (</a:t>
            </a:r>
            <a:r>
              <a:rPr lang="fr-FR" dirty="0"/>
              <a:t>OGSL), 2018. Cette application est basée entre autres sur les données :Application Web « Biodiversité ».</a:t>
            </a:r>
          </a:p>
          <a:p>
            <a:pPr defTabSz="931774">
              <a:defRPr/>
            </a:pPr>
            <a:endParaRPr lang="fr-FR" dirty="0"/>
          </a:p>
          <a:p>
            <a:pPr defTabSz="931774">
              <a:defRPr/>
            </a:pPr>
            <a:r>
              <a:rPr lang="fr-FR" i="1" dirty="0"/>
              <a:t>La Banque informatisée des oiseaux marins du Québec (BIOMQ)</a:t>
            </a:r>
            <a:r>
              <a:rPr lang="fr-FR" dirty="0"/>
              <a:t> auquel participe le Cégep de Baie-Comeau. [https://ogsl.ca/fr/biodiversite/oiseaux/a-propos] Consulté le 9 janvier 2018.</a:t>
            </a:r>
          </a:p>
          <a:p>
            <a:pPr defTabSz="931774">
              <a:defRPr/>
            </a:pPr>
            <a:r>
              <a:rPr lang="fr-FR" dirty="0"/>
              <a:t>Et</a:t>
            </a:r>
          </a:p>
          <a:p>
            <a:pPr defTabSz="931774">
              <a:defRPr/>
            </a:pPr>
            <a:r>
              <a:rPr lang="fr-FR" i="1" dirty="0"/>
              <a:t>La banque de données sur les </a:t>
            </a:r>
            <a:r>
              <a:rPr lang="fr-FR" i="1" dirty="0" err="1"/>
              <a:t>macroalgues</a:t>
            </a:r>
            <a:r>
              <a:rPr lang="fr-FR" i="1" dirty="0"/>
              <a:t> marines</a:t>
            </a:r>
            <a:r>
              <a:rPr lang="fr-FR" dirty="0"/>
              <a:t> a été développée par le Dr Anissa </a:t>
            </a:r>
            <a:r>
              <a:rPr lang="fr-FR" dirty="0" err="1"/>
              <a:t>Merzouk</a:t>
            </a:r>
            <a:r>
              <a:rPr lang="fr-FR" dirty="0"/>
              <a:t> dans le cadre des activités de la Chaire de recherche industrielle dans les collèges du CSRNG en valorisation des </a:t>
            </a:r>
            <a:r>
              <a:rPr lang="fr-FR" dirty="0" err="1"/>
              <a:t>macroalgues</a:t>
            </a:r>
            <a:r>
              <a:rPr lang="fr-FR" dirty="0"/>
              <a:t> marines. Ce projet a été initié en 2012 par le Cégep de la Gaspésie et des Îles et la réalisation est gérée par  </a:t>
            </a:r>
            <a:r>
              <a:rPr lang="fr-FR" dirty="0" err="1"/>
              <a:t>Merinov</a:t>
            </a:r>
            <a:r>
              <a:rPr lang="fr-FR" dirty="0"/>
              <a:t>, le Centre collégial de transfert de technologie des pêches. [ https://ogsl.ca/fr/biodiversite/algues/a-propos ] Consulté le 9 janvier 2018.</a:t>
            </a:r>
          </a:p>
          <a:p>
            <a:pPr defTabSz="931774">
              <a:defRPr/>
            </a:pPr>
            <a:endParaRPr lang="fr-CA" cap="all" dirty="0"/>
          </a:p>
        </p:txBody>
      </p:sp>
      <p:sp>
        <p:nvSpPr>
          <p:cNvPr id="4" name="Espace réservé du numéro de diapositive 3"/>
          <p:cNvSpPr>
            <a:spLocks noGrp="1"/>
          </p:cNvSpPr>
          <p:nvPr>
            <p:ph type="sldNum" sz="quarter" idx="10"/>
          </p:nvPr>
        </p:nvSpPr>
        <p:spPr/>
        <p:txBody>
          <a:bodyPr/>
          <a:lstStyle/>
          <a:p>
            <a:fld id="{6DA94B52-0C69-4B63-9353-1B268189BA46}" type="slidenum">
              <a:rPr lang="fr-CA" smtClean="0"/>
              <a:t>8</a:t>
            </a:fld>
            <a:endParaRPr lang="fr-CA"/>
          </a:p>
        </p:txBody>
      </p:sp>
      <p:sp>
        <p:nvSpPr>
          <p:cNvPr id="5" name="Espace réservé du pied de page 4"/>
          <p:cNvSpPr>
            <a:spLocks noGrp="1"/>
          </p:cNvSpPr>
          <p:nvPr>
            <p:ph type="ftr" sz="quarter" idx="11"/>
          </p:nvPr>
        </p:nvSpPr>
        <p:spPr/>
        <p:txBody>
          <a:bodyPr/>
          <a:lstStyle/>
          <a:p>
            <a:endParaRPr lang="fr-CA"/>
          </a:p>
        </p:txBody>
      </p:sp>
    </p:spTree>
    <p:extLst>
      <p:ext uri="{BB962C8B-B14F-4D97-AF65-F5344CB8AC3E}">
        <p14:creationId xmlns:p14="http://schemas.microsoft.com/office/powerpoint/2010/main" val="25487743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414463" y="1162050"/>
            <a:ext cx="4181475" cy="3136900"/>
          </a:xfrm>
        </p:spPr>
      </p:sp>
      <p:sp>
        <p:nvSpPr>
          <p:cNvPr id="3" name="Espace réservé des notes 2"/>
          <p:cNvSpPr>
            <a:spLocks noGrp="1"/>
          </p:cNvSpPr>
          <p:nvPr>
            <p:ph type="body" idx="1"/>
          </p:nvPr>
        </p:nvSpPr>
        <p:spPr/>
        <p:txBody>
          <a:bodyPr/>
          <a:lstStyle/>
          <a:p>
            <a:r>
              <a:rPr lang="fr-FR" dirty="0"/>
              <a:t>Le cycle de vie des données est basé sur le déroulement de la recherche.</a:t>
            </a:r>
          </a:p>
          <a:p>
            <a:endParaRPr lang="fr-FR" dirty="0"/>
          </a:p>
          <a:p>
            <a:r>
              <a:rPr lang="fr-FR" dirty="0"/>
              <a:t>En anglais «</a:t>
            </a:r>
            <a:r>
              <a:rPr lang="fr-FR" dirty="0" err="1"/>
              <a:t>Preserving</a:t>
            </a:r>
            <a:r>
              <a:rPr lang="fr-FR" dirty="0"/>
              <a:t> Data</a:t>
            </a:r>
            <a:r>
              <a:rPr lang="fr-CA" dirty="0"/>
              <a:t>» dans le sens de préserver un écosystème. Nous avons choisi «Conservation», plus commun en sciences de l’information en langue française, conforme à la définition du Grand dictionnaire terminologique de l’Office de la langue française.</a:t>
            </a:r>
            <a:endParaRPr lang="fr-FR" dirty="0"/>
          </a:p>
          <a:p>
            <a:endParaRPr lang="fr-FR" dirty="0"/>
          </a:p>
          <a:p>
            <a:r>
              <a:rPr lang="fr-FR" dirty="0"/>
              <a:t>Références:</a:t>
            </a:r>
          </a:p>
          <a:p>
            <a:pPr defTabSz="931774">
              <a:defRPr/>
            </a:pPr>
            <a:r>
              <a:rPr lang="fr-CA" dirty="0"/>
              <a:t>Adapté de : UK DATA SERVICE. 2018. </a:t>
            </a:r>
            <a:r>
              <a:rPr lang="fr-CA" i="1" dirty="0" err="1"/>
              <a:t>Research</a:t>
            </a:r>
            <a:r>
              <a:rPr lang="fr-CA" i="1" dirty="0"/>
              <a:t> data </a:t>
            </a:r>
            <a:r>
              <a:rPr lang="fr-CA" i="1" dirty="0" err="1"/>
              <a:t>lifecycle</a:t>
            </a:r>
            <a:r>
              <a:rPr lang="fr-CA" i="1" dirty="0"/>
              <a:t>.</a:t>
            </a:r>
            <a:br>
              <a:rPr lang="fr-CA" i="1" dirty="0"/>
            </a:br>
            <a:r>
              <a:rPr lang="fr-CA" dirty="0"/>
              <a:t>[ </a:t>
            </a:r>
            <a:r>
              <a:rPr lang="fr-CA" dirty="0">
                <a:hlinkClick r:id="rId3"/>
              </a:rPr>
              <a:t>https://www.ukdataservice.ac.uk/manage-data/lifecycle</a:t>
            </a:r>
            <a:r>
              <a:rPr lang="fr-CA" dirty="0"/>
              <a:t> ] Consulté le 9 janvier 2018.</a:t>
            </a:r>
          </a:p>
          <a:p>
            <a:pPr defTabSz="931774">
              <a:defRPr/>
            </a:pPr>
            <a:endParaRPr lang="fr-CA" dirty="0"/>
          </a:p>
          <a:p>
            <a:pPr defTabSz="931774">
              <a:defRPr/>
            </a:pPr>
            <a:r>
              <a:rPr lang="fr-CA" dirty="0"/>
              <a:t>Voir aussi le dépliant: PORTAGE, 2017. </a:t>
            </a:r>
            <a:r>
              <a:rPr lang="fr-CA" i="1" dirty="0"/>
              <a:t>Gestion des données de recherche: informations de base</a:t>
            </a:r>
            <a:r>
              <a:rPr lang="fr-CA" dirty="0"/>
              <a:t>. [https://portagenetwork.ca/wp-content/uploads/2017/06/Portage-Info-de-base-GDR.pdf] Consulté le 9 janvier 2018.</a:t>
            </a:r>
          </a:p>
        </p:txBody>
      </p:sp>
      <p:sp>
        <p:nvSpPr>
          <p:cNvPr id="4" name="Espace réservé du numéro de diapositive 3"/>
          <p:cNvSpPr>
            <a:spLocks noGrp="1"/>
          </p:cNvSpPr>
          <p:nvPr>
            <p:ph type="sldNum" sz="quarter" idx="10"/>
          </p:nvPr>
        </p:nvSpPr>
        <p:spPr/>
        <p:txBody>
          <a:bodyPr/>
          <a:lstStyle/>
          <a:p>
            <a:fld id="{6DA94B52-0C69-4B63-9353-1B268189BA46}" type="slidenum">
              <a:rPr lang="fr-CA" smtClean="0"/>
              <a:t>9</a:t>
            </a:fld>
            <a:endParaRPr lang="fr-CA"/>
          </a:p>
        </p:txBody>
      </p:sp>
      <p:sp>
        <p:nvSpPr>
          <p:cNvPr id="5" name="Espace réservé du pied de page 4"/>
          <p:cNvSpPr>
            <a:spLocks noGrp="1"/>
          </p:cNvSpPr>
          <p:nvPr>
            <p:ph type="ftr" sz="quarter" idx="11"/>
          </p:nvPr>
        </p:nvSpPr>
        <p:spPr/>
        <p:txBody>
          <a:bodyPr/>
          <a:lstStyle/>
          <a:p>
            <a:endParaRPr lang="fr-CA"/>
          </a:p>
        </p:txBody>
      </p:sp>
    </p:spTree>
    <p:extLst>
      <p:ext uri="{BB962C8B-B14F-4D97-AF65-F5344CB8AC3E}">
        <p14:creationId xmlns:p14="http://schemas.microsoft.com/office/powerpoint/2010/main" val="22155723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Pr>
        <a:solidFill>
          <a:schemeClr val="bg1"/>
        </a:solidFill>
        <a:effectLst/>
      </p:bgPr>
    </p:bg>
    <p:spTree>
      <p:nvGrpSpPr>
        <p:cNvPr id="1" name=""/>
        <p:cNvGrpSpPr/>
        <p:nvPr/>
      </p:nvGrpSpPr>
      <p:grpSpPr>
        <a:xfrm>
          <a:off x="0" y="0"/>
          <a:ext cx="0" cy="0"/>
          <a:chOff x="0" y="0"/>
          <a:chExt cx="0" cy="0"/>
        </a:xfrm>
      </p:grpSpPr>
      <p:pic>
        <p:nvPicPr>
          <p:cNvPr id="4" name="Picture 8"/>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0" y="200"/>
            <a:ext cx="9145588" cy="6859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2549427" y="667796"/>
            <a:ext cx="5948095" cy="2736653"/>
          </a:xfrm>
        </p:spPr>
        <p:txBody>
          <a:bodyPr anchor="b"/>
          <a:lstStyle>
            <a:lvl1pPr>
              <a:lnSpc>
                <a:spcPct val="100000"/>
              </a:lnSpc>
              <a:defRPr sz="2700">
                <a:solidFill>
                  <a:schemeClr val="accent3"/>
                </a:solidFill>
              </a:defRPr>
            </a:lvl1pPr>
          </a:lstStyle>
          <a:p>
            <a:r>
              <a:rPr lang="fr-FR"/>
              <a:t>Cliquez pour modifier le style du titre</a:t>
            </a:r>
            <a:endParaRPr lang="fr-CA"/>
          </a:p>
        </p:txBody>
      </p:sp>
      <p:sp>
        <p:nvSpPr>
          <p:cNvPr id="3075" name="Rectangle 3"/>
          <p:cNvSpPr>
            <a:spLocks noGrp="1" noChangeArrowheads="1"/>
          </p:cNvSpPr>
          <p:nvPr>
            <p:ph type="subTitle" idx="1"/>
          </p:nvPr>
        </p:nvSpPr>
        <p:spPr>
          <a:xfrm>
            <a:off x="2547839" y="3485751"/>
            <a:ext cx="5988961" cy="715963"/>
          </a:xfrm>
        </p:spPr>
        <p:txBody>
          <a:bodyPr/>
          <a:lstStyle>
            <a:lvl1pPr marL="0" indent="0">
              <a:lnSpc>
                <a:spcPct val="95000"/>
              </a:lnSpc>
              <a:spcBef>
                <a:spcPct val="35000"/>
              </a:spcBef>
              <a:spcAft>
                <a:spcPct val="0"/>
              </a:spcAft>
              <a:tabLst>
                <a:tab pos="638175" algn="l"/>
              </a:tabLst>
              <a:defRPr sz="1350">
                <a:solidFill>
                  <a:schemeClr val="accent2"/>
                </a:solidFill>
              </a:defRPr>
            </a:lvl1pPr>
          </a:lstStyle>
          <a:p>
            <a:r>
              <a:rPr lang="fr-FR"/>
              <a:t>Cliquez pour modifier le style des sous-titres du masque</a:t>
            </a:r>
            <a:endParaRPr lang="fr-CA"/>
          </a:p>
        </p:txBody>
      </p:sp>
    </p:spTree>
    <p:extLst>
      <p:ext uri="{BB962C8B-B14F-4D97-AF65-F5344CB8AC3E}">
        <p14:creationId xmlns:p14="http://schemas.microsoft.com/office/powerpoint/2010/main" val="3672584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fr-CA"/>
          </a:p>
        </p:txBody>
      </p:sp>
      <p:sp>
        <p:nvSpPr>
          <p:cNvPr id="3" name="Espace réservé du contenu 2"/>
          <p:cNvSpPr>
            <a:spLocks noGrp="1"/>
          </p:cNvSpPr>
          <p:nvPr>
            <p:ph sz="half" idx="1"/>
          </p:nvPr>
        </p:nvSpPr>
        <p:spPr>
          <a:xfrm>
            <a:off x="742949" y="1553097"/>
            <a:ext cx="3657600" cy="4300537"/>
          </a:xfrm>
        </p:spPr>
        <p:txBody>
          <a:bodyPr/>
          <a:lstStyle>
            <a:lvl1pPr>
              <a:defRPr sz="1500"/>
            </a:lvl1pPr>
            <a:lvl2pPr>
              <a:defRPr sz="1500"/>
            </a:lvl2pPr>
            <a:lvl3pPr>
              <a:defRPr sz="1500"/>
            </a:lvl3pPr>
            <a:lvl4pPr>
              <a:defRPr sz="1500"/>
            </a:lvl4pPr>
            <a:lvl5pPr>
              <a:defRPr sz="1500"/>
            </a:lvl5pPr>
            <a:lvl6pPr>
              <a:defRPr sz="1350"/>
            </a:lvl6pPr>
            <a:lvl7pPr>
              <a:defRPr sz="1350"/>
            </a:lvl7pPr>
            <a:lvl8pPr>
              <a:defRPr sz="1350"/>
            </a:lvl8pPr>
            <a:lvl9pPr>
              <a:defRPr sz="135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contenu 3"/>
          <p:cNvSpPr>
            <a:spLocks noGrp="1"/>
          </p:cNvSpPr>
          <p:nvPr>
            <p:ph sz="half" idx="2"/>
          </p:nvPr>
        </p:nvSpPr>
        <p:spPr>
          <a:xfrm>
            <a:off x="4685240" y="1553097"/>
            <a:ext cx="3657600" cy="4300537"/>
          </a:xfrm>
        </p:spPr>
        <p:txBody>
          <a:bodyPr/>
          <a:lstStyle>
            <a:lvl1pPr>
              <a:defRPr sz="1500"/>
            </a:lvl1pPr>
            <a:lvl2pPr>
              <a:defRPr sz="1500"/>
            </a:lvl2pPr>
            <a:lvl3pPr>
              <a:defRPr sz="1500"/>
            </a:lvl3pPr>
            <a:lvl4pPr>
              <a:defRPr sz="1500"/>
            </a:lvl4pPr>
            <a:lvl5pPr>
              <a:defRPr sz="1500"/>
            </a:lvl5pPr>
            <a:lvl6pPr>
              <a:defRPr sz="1350"/>
            </a:lvl6pPr>
            <a:lvl7pPr>
              <a:defRPr sz="1350"/>
            </a:lvl7pPr>
            <a:lvl8pPr>
              <a:defRPr sz="1350"/>
            </a:lvl8pPr>
            <a:lvl9pPr>
              <a:defRPr sz="135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Tree>
    <p:extLst>
      <p:ext uri="{BB962C8B-B14F-4D97-AF65-F5344CB8AC3E}">
        <p14:creationId xmlns:p14="http://schemas.microsoft.com/office/powerpoint/2010/main" val="4214442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fr-CA"/>
          </a:p>
        </p:txBody>
      </p:sp>
    </p:spTree>
    <p:extLst>
      <p:ext uri="{BB962C8B-B14F-4D97-AF65-F5344CB8AC3E}">
        <p14:creationId xmlns:p14="http://schemas.microsoft.com/office/powerpoint/2010/main" val="7817396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33325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1" y="273050"/>
            <a:ext cx="3008313" cy="1162050"/>
          </a:xfrm>
        </p:spPr>
        <p:txBody>
          <a:bodyPr/>
          <a:lstStyle>
            <a:lvl1pPr algn="l">
              <a:defRPr sz="1500" b="1"/>
            </a:lvl1pPr>
          </a:lstStyle>
          <a:p>
            <a:r>
              <a:rPr lang="fr-FR"/>
              <a:t>Cliquez pour modifier le style du titre</a:t>
            </a:r>
            <a:endParaRPr lang="fr-CA"/>
          </a:p>
        </p:txBody>
      </p:sp>
      <p:sp>
        <p:nvSpPr>
          <p:cNvPr id="3" name="Espace réservé du contenu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texte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fr-FR"/>
              <a:t>Cliquez pour modifier les styles du texte du masque</a:t>
            </a:r>
          </a:p>
        </p:txBody>
      </p:sp>
    </p:spTree>
    <p:extLst>
      <p:ext uri="{BB962C8B-B14F-4D97-AF65-F5344CB8AC3E}">
        <p14:creationId xmlns:p14="http://schemas.microsoft.com/office/powerpoint/2010/main" val="31974099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u">
    <p:spTree>
      <p:nvGrpSpPr>
        <p:cNvPr id="1" name=""/>
        <p:cNvGrpSpPr/>
        <p:nvPr/>
      </p:nvGrpSpPr>
      <p:grpSpPr>
        <a:xfrm>
          <a:off x="0" y="0"/>
          <a:ext cx="0" cy="0"/>
          <a:chOff x="0" y="0"/>
          <a:chExt cx="0" cy="0"/>
        </a:xfrm>
      </p:grpSpPr>
      <p:sp>
        <p:nvSpPr>
          <p:cNvPr id="2" name="Espace réservé du contenu 1"/>
          <p:cNvSpPr>
            <a:spLocks noGrp="1"/>
          </p:cNvSpPr>
          <p:nvPr>
            <p:ph/>
          </p:nvPr>
        </p:nvSpPr>
        <p:spPr>
          <a:xfrm>
            <a:off x="733426" y="409575"/>
            <a:ext cx="7607300" cy="60071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4964298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dirty="0"/>
          </a:p>
        </p:txBody>
      </p:sp>
      <p:sp>
        <p:nvSpPr>
          <p:cNvPr id="4" name="Date Placeholder 3"/>
          <p:cNvSpPr>
            <a:spLocks noGrp="1"/>
          </p:cNvSpPr>
          <p:nvPr>
            <p:ph type="dt" sz="half" idx="10"/>
          </p:nvPr>
        </p:nvSpPr>
        <p:spPr/>
        <p:txBody>
          <a:bodyPr/>
          <a:lstStyle/>
          <a:p>
            <a:fld id="{C90DC763-7B25-4BEB-AD4F-5D8148148246}" type="datetime1">
              <a:rPr lang="fr-CA" smtClean="0"/>
              <a:t>2018-02-12</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70E8ADDB-28D5-431C-9206-1CAF870FC8FF}" type="slidenum">
              <a:rPr lang="fr-CA" smtClean="0"/>
              <a:t>‹N°›</a:t>
            </a:fld>
            <a:endParaRPr lang="fr-CA"/>
          </a:p>
        </p:txBody>
      </p:sp>
    </p:spTree>
    <p:extLst>
      <p:ext uri="{BB962C8B-B14F-4D97-AF65-F5344CB8AC3E}">
        <p14:creationId xmlns:p14="http://schemas.microsoft.com/office/powerpoint/2010/main" val="27073981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A68DB6B-BBCA-4B1D-B3B2-2FA7497D220C}" type="datetime1">
              <a:rPr lang="fr-CA" smtClean="0"/>
              <a:t>2018-02-12</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70E8ADDB-28D5-431C-9206-1CAF870FC8FF}" type="slidenum">
              <a:rPr lang="fr-CA" smtClean="0"/>
              <a:t>‹N°›</a:t>
            </a:fld>
            <a:endParaRPr lang="fr-CA"/>
          </a:p>
        </p:txBody>
      </p:sp>
    </p:spTree>
    <p:extLst>
      <p:ext uri="{BB962C8B-B14F-4D97-AF65-F5344CB8AC3E}">
        <p14:creationId xmlns:p14="http://schemas.microsoft.com/office/powerpoint/2010/main" val="2726657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fr-FR"/>
              <a:t>Modifiez le style du titre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38FD9F87-7EF3-4762-8C1C-6A67003AF565}" type="datetime1">
              <a:rPr lang="fr-CA" smtClean="0"/>
              <a:t>2018-02-12</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70E8ADDB-28D5-431C-9206-1CAF870FC8FF}" type="slidenum">
              <a:rPr lang="fr-CA" smtClean="0"/>
              <a:t>‹N°›</a:t>
            </a:fld>
            <a:endParaRPr lang="fr-CA"/>
          </a:p>
        </p:txBody>
      </p:sp>
    </p:spTree>
    <p:extLst>
      <p:ext uri="{BB962C8B-B14F-4D97-AF65-F5344CB8AC3E}">
        <p14:creationId xmlns:p14="http://schemas.microsoft.com/office/powerpoint/2010/main" val="37174607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1F2EB023-402A-4062-BEF1-6E33656AC47C}" type="datetime1">
              <a:rPr lang="fr-CA" smtClean="0"/>
              <a:t>2018-02-12</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70E8ADDB-28D5-431C-9206-1CAF870FC8FF}" type="slidenum">
              <a:rPr lang="fr-CA" smtClean="0"/>
              <a:t>‹N°›</a:t>
            </a:fld>
            <a:endParaRPr lang="fr-CA"/>
          </a:p>
        </p:txBody>
      </p:sp>
    </p:spTree>
    <p:extLst>
      <p:ext uri="{BB962C8B-B14F-4D97-AF65-F5344CB8AC3E}">
        <p14:creationId xmlns:p14="http://schemas.microsoft.com/office/powerpoint/2010/main" val="8779039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fr-FR"/>
              <a:t>Modifiez le style du titre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4629150" y="2505075"/>
            <a:ext cx="3887391"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04FF7A85-9F41-498D-90B7-C981E05BB14F}" type="datetime1">
              <a:rPr lang="fr-CA" smtClean="0"/>
              <a:t>2018-02-12</a:t>
            </a:fld>
            <a:endParaRPr lang="fr-CA"/>
          </a:p>
        </p:txBody>
      </p:sp>
      <p:sp>
        <p:nvSpPr>
          <p:cNvPr id="8" name="Footer Placeholder 7"/>
          <p:cNvSpPr>
            <a:spLocks noGrp="1"/>
          </p:cNvSpPr>
          <p:nvPr>
            <p:ph type="ftr" sz="quarter" idx="11"/>
          </p:nvPr>
        </p:nvSpPr>
        <p:spPr/>
        <p:txBody>
          <a:bodyPr/>
          <a:lstStyle/>
          <a:p>
            <a:endParaRPr lang="fr-CA"/>
          </a:p>
        </p:txBody>
      </p:sp>
      <p:sp>
        <p:nvSpPr>
          <p:cNvPr id="9" name="Slide Number Placeholder 8"/>
          <p:cNvSpPr>
            <a:spLocks noGrp="1"/>
          </p:cNvSpPr>
          <p:nvPr>
            <p:ph type="sldNum" sz="quarter" idx="12"/>
          </p:nvPr>
        </p:nvSpPr>
        <p:spPr/>
        <p:txBody>
          <a:bodyPr/>
          <a:lstStyle/>
          <a:p>
            <a:fld id="{70E8ADDB-28D5-431C-9206-1CAF870FC8FF}" type="slidenum">
              <a:rPr lang="fr-CA" smtClean="0"/>
              <a:t>‹N°›</a:t>
            </a:fld>
            <a:endParaRPr lang="fr-CA"/>
          </a:p>
        </p:txBody>
      </p:sp>
    </p:spTree>
    <p:extLst>
      <p:ext uri="{BB962C8B-B14F-4D97-AF65-F5344CB8AC3E}">
        <p14:creationId xmlns:p14="http://schemas.microsoft.com/office/powerpoint/2010/main" val="19110773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Générale">
    <p:spTree>
      <p:nvGrpSpPr>
        <p:cNvPr id="1" name=""/>
        <p:cNvGrpSpPr/>
        <p:nvPr/>
      </p:nvGrpSpPr>
      <p:grpSpPr>
        <a:xfrm>
          <a:off x="0" y="0"/>
          <a:ext cx="0" cy="0"/>
          <a:chOff x="0" y="0"/>
          <a:chExt cx="0" cy="0"/>
        </a:xfrm>
      </p:grpSpPr>
      <p:pic>
        <p:nvPicPr>
          <p:cNvPr id="2" name="Image 1" descr="CDC_cover_1.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9055768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889EEF8E-C91D-40B2-BD42-64352886AF7B}" type="datetime1">
              <a:rPr lang="fr-CA" smtClean="0"/>
              <a:t>2018-02-12</a:t>
            </a:fld>
            <a:endParaRPr lang="fr-CA"/>
          </a:p>
        </p:txBody>
      </p:sp>
      <p:sp>
        <p:nvSpPr>
          <p:cNvPr id="4" name="Footer Placeholder 3"/>
          <p:cNvSpPr>
            <a:spLocks noGrp="1"/>
          </p:cNvSpPr>
          <p:nvPr>
            <p:ph type="ftr" sz="quarter" idx="11"/>
          </p:nvPr>
        </p:nvSpPr>
        <p:spPr/>
        <p:txBody>
          <a:bodyPr/>
          <a:lstStyle/>
          <a:p>
            <a:endParaRPr lang="fr-CA"/>
          </a:p>
        </p:txBody>
      </p:sp>
      <p:sp>
        <p:nvSpPr>
          <p:cNvPr id="5" name="Slide Number Placeholder 4"/>
          <p:cNvSpPr>
            <a:spLocks noGrp="1"/>
          </p:cNvSpPr>
          <p:nvPr>
            <p:ph type="sldNum" sz="quarter" idx="12"/>
          </p:nvPr>
        </p:nvSpPr>
        <p:spPr/>
        <p:txBody>
          <a:bodyPr/>
          <a:lstStyle/>
          <a:p>
            <a:fld id="{70E8ADDB-28D5-431C-9206-1CAF870FC8FF}" type="slidenum">
              <a:rPr lang="fr-CA" smtClean="0"/>
              <a:t>‹N°›</a:t>
            </a:fld>
            <a:endParaRPr lang="fr-CA"/>
          </a:p>
        </p:txBody>
      </p:sp>
    </p:spTree>
    <p:extLst>
      <p:ext uri="{BB962C8B-B14F-4D97-AF65-F5344CB8AC3E}">
        <p14:creationId xmlns:p14="http://schemas.microsoft.com/office/powerpoint/2010/main" val="40645052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5D470E-9AB7-44FD-9F1F-D75EBEF3B2EF}" type="datetime1">
              <a:rPr lang="fr-CA" smtClean="0"/>
              <a:t>2018-02-12</a:t>
            </a:fld>
            <a:endParaRPr lang="fr-CA"/>
          </a:p>
        </p:txBody>
      </p:sp>
      <p:sp>
        <p:nvSpPr>
          <p:cNvPr id="3" name="Footer Placeholder 2"/>
          <p:cNvSpPr>
            <a:spLocks noGrp="1"/>
          </p:cNvSpPr>
          <p:nvPr>
            <p:ph type="ftr" sz="quarter" idx="11"/>
          </p:nvPr>
        </p:nvSpPr>
        <p:spPr/>
        <p:txBody>
          <a:bodyPr/>
          <a:lstStyle/>
          <a:p>
            <a:endParaRPr lang="fr-CA"/>
          </a:p>
        </p:txBody>
      </p:sp>
      <p:sp>
        <p:nvSpPr>
          <p:cNvPr id="4" name="Slide Number Placeholder 3"/>
          <p:cNvSpPr>
            <a:spLocks noGrp="1"/>
          </p:cNvSpPr>
          <p:nvPr>
            <p:ph type="sldNum" sz="quarter" idx="12"/>
          </p:nvPr>
        </p:nvSpPr>
        <p:spPr/>
        <p:txBody>
          <a:bodyPr/>
          <a:lstStyle/>
          <a:p>
            <a:fld id="{70E8ADDB-28D5-431C-9206-1CAF870FC8FF}" type="slidenum">
              <a:rPr lang="fr-CA" smtClean="0"/>
              <a:t>‹N°›</a:t>
            </a:fld>
            <a:endParaRPr lang="fr-CA"/>
          </a:p>
        </p:txBody>
      </p:sp>
    </p:spTree>
    <p:extLst>
      <p:ext uri="{BB962C8B-B14F-4D97-AF65-F5344CB8AC3E}">
        <p14:creationId xmlns:p14="http://schemas.microsoft.com/office/powerpoint/2010/main" val="3108291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425CD1F7-8127-445B-8528-C953678301C9}" type="datetime1">
              <a:rPr lang="fr-CA" smtClean="0"/>
              <a:t>2018-02-12</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70E8ADDB-28D5-431C-9206-1CAF870FC8FF}" type="slidenum">
              <a:rPr lang="fr-CA" smtClean="0"/>
              <a:t>‹N°›</a:t>
            </a:fld>
            <a:endParaRPr lang="fr-CA"/>
          </a:p>
        </p:txBody>
      </p:sp>
    </p:spTree>
    <p:extLst>
      <p:ext uri="{BB962C8B-B14F-4D97-AF65-F5344CB8AC3E}">
        <p14:creationId xmlns:p14="http://schemas.microsoft.com/office/powerpoint/2010/main" val="25532185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05A308B7-EF6B-422E-B8CE-75EB12FA992B}" type="datetime1">
              <a:rPr lang="fr-CA" smtClean="0"/>
              <a:t>2018-02-12</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70E8ADDB-28D5-431C-9206-1CAF870FC8FF}" type="slidenum">
              <a:rPr lang="fr-CA" smtClean="0"/>
              <a:t>‹N°›</a:t>
            </a:fld>
            <a:endParaRPr lang="fr-CA"/>
          </a:p>
        </p:txBody>
      </p:sp>
    </p:spTree>
    <p:extLst>
      <p:ext uri="{BB962C8B-B14F-4D97-AF65-F5344CB8AC3E}">
        <p14:creationId xmlns:p14="http://schemas.microsoft.com/office/powerpoint/2010/main" val="22877377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3510BAAF-6AA4-42DF-9C92-512890E89AB8}" type="datetime1">
              <a:rPr lang="fr-CA" smtClean="0"/>
              <a:t>2018-02-12</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70E8ADDB-28D5-431C-9206-1CAF870FC8FF}" type="slidenum">
              <a:rPr lang="fr-CA" smtClean="0"/>
              <a:t>‹N°›</a:t>
            </a:fld>
            <a:endParaRPr lang="fr-CA"/>
          </a:p>
        </p:txBody>
      </p:sp>
    </p:spTree>
    <p:extLst>
      <p:ext uri="{BB962C8B-B14F-4D97-AF65-F5344CB8AC3E}">
        <p14:creationId xmlns:p14="http://schemas.microsoft.com/office/powerpoint/2010/main" val="30504090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8ABC2D2-BFDE-4C76-A6EA-9B37875C28F8}" type="datetime1">
              <a:rPr lang="fr-CA" smtClean="0"/>
              <a:t>2018-02-12</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70E8ADDB-28D5-431C-9206-1CAF870FC8FF}" type="slidenum">
              <a:rPr lang="fr-CA" smtClean="0"/>
              <a:t>‹N°›</a:t>
            </a:fld>
            <a:endParaRPr lang="fr-CA"/>
          </a:p>
        </p:txBody>
      </p:sp>
    </p:spTree>
    <p:extLst>
      <p:ext uri="{BB962C8B-B14F-4D97-AF65-F5344CB8AC3E}">
        <p14:creationId xmlns:p14="http://schemas.microsoft.com/office/powerpoint/2010/main" val="3423712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fr-FR"/>
              <a:t>Cliquez pour modifier titre</a:t>
            </a:r>
            <a:endParaRPr lang="fr-CA"/>
          </a:p>
        </p:txBody>
      </p:sp>
      <p:sp>
        <p:nvSpPr>
          <p:cNvPr id="3" name="Espace réservé du contenu 2"/>
          <p:cNvSpPr>
            <a:spLocks noGrp="1"/>
          </p:cNvSpPr>
          <p:nvPr>
            <p:ph idx="1"/>
          </p:nvPr>
        </p:nvSpPr>
        <p:spPr>
          <a:xfrm>
            <a:off x="742950" y="1566191"/>
            <a:ext cx="7605976" cy="4300537"/>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Tree>
    <p:extLst>
      <p:ext uri="{BB962C8B-B14F-4D97-AF65-F5344CB8AC3E}">
        <p14:creationId xmlns:p14="http://schemas.microsoft.com/office/powerpoint/2010/main" val="38928318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mage + texte">
    <p:spTree>
      <p:nvGrpSpPr>
        <p:cNvPr id="1" name=""/>
        <p:cNvGrpSpPr/>
        <p:nvPr/>
      </p:nvGrpSpPr>
      <p:grpSpPr>
        <a:xfrm>
          <a:off x="0" y="0"/>
          <a:ext cx="0" cy="0"/>
          <a:chOff x="0" y="0"/>
          <a:chExt cx="0" cy="0"/>
        </a:xfrm>
      </p:grpSpPr>
      <p:sp>
        <p:nvSpPr>
          <p:cNvPr id="2" name="Titre 1"/>
          <p:cNvSpPr>
            <a:spLocks noGrp="1"/>
          </p:cNvSpPr>
          <p:nvPr>
            <p:ph type="title"/>
          </p:nvPr>
        </p:nvSpPr>
        <p:spPr>
          <a:xfrm>
            <a:off x="4996864" y="1478309"/>
            <a:ext cx="3955850" cy="1615472"/>
          </a:xfrm>
        </p:spPr>
        <p:txBody>
          <a:bodyPr/>
          <a:lstStyle/>
          <a:p>
            <a:r>
              <a:rPr lang="fr-FR"/>
              <a:t>Cliquez pour modifier le style du titre</a:t>
            </a:r>
            <a:endParaRPr lang="fr-CA"/>
          </a:p>
        </p:txBody>
      </p:sp>
      <p:sp>
        <p:nvSpPr>
          <p:cNvPr id="3" name="Espace réservé du contenu 2"/>
          <p:cNvSpPr>
            <a:spLocks noGrp="1"/>
          </p:cNvSpPr>
          <p:nvPr>
            <p:ph idx="1"/>
          </p:nvPr>
        </p:nvSpPr>
        <p:spPr>
          <a:xfrm>
            <a:off x="5034510" y="3335997"/>
            <a:ext cx="3928614" cy="4300537"/>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pour une image  4"/>
          <p:cNvSpPr>
            <a:spLocks noGrp="1"/>
          </p:cNvSpPr>
          <p:nvPr>
            <p:ph type="pic" sz="quarter" idx="10"/>
          </p:nvPr>
        </p:nvSpPr>
        <p:spPr>
          <a:xfrm>
            <a:off x="1" y="0"/>
            <a:ext cx="4809481" cy="6858000"/>
          </a:xfrm>
        </p:spPr>
        <p:txBody>
          <a:bodyPr/>
          <a:lstStyle/>
          <a:p>
            <a:endParaRPr lang="fr-CA"/>
          </a:p>
        </p:txBody>
      </p:sp>
    </p:spTree>
    <p:extLst>
      <p:ext uri="{BB962C8B-B14F-4D97-AF65-F5344CB8AC3E}">
        <p14:creationId xmlns:p14="http://schemas.microsoft.com/office/powerpoint/2010/main" val="40918326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bleue">
    <p:spTree>
      <p:nvGrpSpPr>
        <p:cNvPr id="1" name=""/>
        <p:cNvGrpSpPr/>
        <p:nvPr/>
      </p:nvGrpSpPr>
      <p:grpSpPr>
        <a:xfrm>
          <a:off x="0" y="0"/>
          <a:ext cx="0" cy="0"/>
          <a:chOff x="0" y="0"/>
          <a:chExt cx="0" cy="0"/>
        </a:xfrm>
      </p:grpSpPr>
      <p:pic>
        <p:nvPicPr>
          <p:cNvPr id="3" name="Image 2" descr="CDC_sectionbleu.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Titre 1"/>
          <p:cNvSpPr>
            <a:spLocks noGrp="1"/>
          </p:cNvSpPr>
          <p:nvPr>
            <p:ph type="title"/>
          </p:nvPr>
        </p:nvSpPr>
        <p:spPr>
          <a:xfrm>
            <a:off x="460449" y="378119"/>
            <a:ext cx="6348043" cy="3340587"/>
          </a:xfrm>
        </p:spPr>
        <p:txBody>
          <a:bodyPr anchor="t"/>
          <a:lstStyle>
            <a:lvl1pPr algn="l">
              <a:defRPr sz="2850" b="0" cap="all" baseline="0">
                <a:solidFill>
                  <a:schemeClr val="bg1"/>
                </a:solidFill>
              </a:defRPr>
            </a:lvl1pPr>
          </a:lstStyle>
          <a:p>
            <a:r>
              <a:rPr lang="fr-FR" dirty="0"/>
              <a:t>Cliquez pour modifier le style du titre</a:t>
            </a:r>
            <a:endParaRPr lang="fr-CA" dirty="0"/>
          </a:p>
        </p:txBody>
      </p:sp>
    </p:spTree>
    <p:extLst>
      <p:ext uri="{BB962C8B-B14F-4D97-AF65-F5344CB8AC3E}">
        <p14:creationId xmlns:p14="http://schemas.microsoft.com/office/powerpoint/2010/main" val="2249604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grise">
    <p:spTree>
      <p:nvGrpSpPr>
        <p:cNvPr id="1" name=""/>
        <p:cNvGrpSpPr/>
        <p:nvPr/>
      </p:nvGrpSpPr>
      <p:grpSpPr>
        <a:xfrm>
          <a:off x="0" y="0"/>
          <a:ext cx="0" cy="0"/>
          <a:chOff x="0" y="0"/>
          <a:chExt cx="0" cy="0"/>
        </a:xfrm>
      </p:grpSpPr>
      <p:pic>
        <p:nvPicPr>
          <p:cNvPr id="3" name="Image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 name="Titre 1"/>
          <p:cNvSpPr>
            <a:spLocks noGrp="1"/>
          </p:cNvSpPr>
          <p:nvPr>
            <p:ph type="title"/>
          </p:nvPr>
        </p:nvSpPr>
        <p:spPr>
          <a:xfrm>
            <a:off x="460449" y="378119"/>
            <a:ext cx="6348043" cy="3340587"/>
          </a:xfrm>
        </p:spPr>
        <p:txBody>
          <a:bodyPr anchor="t"/>
          <a:lstStyle>
            <a:lvl1pPr algn="l">
              <a:defRPr sz="2850" b="0" cap="all" baseline="0">
                <a:solidFill>
                  <a:schemeClr val="bg1"/>
                </a:solidFill>
              </a:defRPr>
            </a:lvl1pPr>
          </a:lstStyle>
          <a:p>
            <a:r>
              <a:rPr lang="fr-FR" dirty="0"/>
              <a:t>Cliquez pour modifier le style du titre</a:t>
            </a:r>
            <a:endParaRPr lang="fr-CA" dirty="0"/>
          </a:p>
        </p:txBody>
      </p:sp>
    </p:spTree>
    <p:extLst>
      <p:ext uri="{BB962C8B-B14F-4D97-AF65-F5344CB8AC3E}">
        <p14:creationId xmlns:p14="http://schemas.microsoft.com/office/powerpoint/2010/main" val="660549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verte">
    <p:spTree>
      <p:nvGrpSpPr>
        <p:cNvPr id="1" name=""/>
        <p:cNvGrpSpPr/>
        <p:nvPr/>
      </p:nvGrpSpPr>
      <p:grpSpPr>
        <a:xfrm>
          <a:off x="0" y="0"/>
          <a:ext cx="0" cy="0"/>
          <a:chOff x="0" y="0"/>
          <a:chExt cx="0" cy="0"/>
        </a:xfrm>
      </p:grpSpPr>
      <p:pic>
        <p:nvPicPr>
          <p:cNvPr id="3" name="Imag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itre 1"/>
          <p:cNvSpPr>
            <a:spLocks noGrp="1"/>
          </p:cNvSpPr>
          <p:nvPr>
            <p:ph type="title"/>
          </p:nvPr>
        </p:nvSpPr>
        <p:spPr>
          <a:xfrm>
            <a:off x="460449" y="378119"/>
            <a:ext cx="6348043" cy="3340587"/>
          </a:xfrm>
        </p:spPr>
        <p:txBody>
          <a:bodyPr anchor="t"/>
          <a:lstStyle>
            <a:lvl1pPr algn="l">
              <a:defRPr sz="2850" b="0" cap="all" baseline="0">
                <a:solidFill>
                  <a:schemeClr val="bg1"/>
                </a:solidFill>
              </a:defRPr>
            </a:lvl1pPr>
          </a:lstStyle>
          <a:p>
            <a:r>
              <a:rPr lang="fr-FR" dirty="0"/>
              <a:t>Cliquez pour modifier le style du titre</a:t>
            </a:r>
            <a:endParaRPr lang="fr-CA" dirty="0"/>
          </a:p>
        </p:txBody>
      </p:sp>
    </p:spTree>
    <p:extLst>
      <p:ext uri="{BB962C8B-B14F-4D97-AF65-F5344CB8AC3E}">
        <p14:creationId xmlns:p14="http://schemas.microsoft.com/office/powerpoint/2010/main" val="7000783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rose">
    <p:spTree>
      <p:nvGrpSpPr>
        <p:cNvPr id="1" name=""/>
        <p:cNvGrpSpPr/>
        <p:nvPr/>
      </p:nvGrpSpPr>
      <p:grpSpPr>
        <a:xfrm>
          <a:off x="0" y="0"/>
          <a:ext cx="0" cy="0"/>
          <a:chOff x="0" y="0"/>
          <a:chExt cx="0" cy="0"/>
        </a:xfrm>
      </p:grpSpPr>
      <p:pic>
        <p:nvPicPr>
          <p:cNvPr id="3" name="Imag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itre 1"/>
          <p:cNvSpPr>
            <a:spLocks noGrp="1"/>
          </p:cNvSpPr>
          <p:nvPr>
            <p:ph type="title"/>
          </p:nvPr>
        </p:nvSpPr>
        <p:spPr>
          <a:xfrm>
            <a:off x="460449" y="378119"/>
            <a:ext cx="6348043" cy="3340587"/>
          </a:xfrm>
        </p:spPr>
        <p:txBody>
          <a:bodyPr anchor="t"/>
          <a:lstStyle>
            <a:lvl1pPr algn="l">
              <a:defRPr sz="2850" b="0" cap="all" baseline="0">
                <a:solidFill>
                  <a:schemeClr val="bg1"/>
                </a:solidFill>
              </a:defRPr>
            </a:lvl1pPr>
          </a:lstStyle>
          <a:p>
            <a:r>
              <a:rPr lang="fr-FR" dirty="0"/>
              <a:t>Cliquez pour modifier le style du titre</a:t>
            </a:r>
            <a:endParaRPr lang="fr-CA" dirty="0"/>
          </a:p>
        </p:txBody>
      </p:sp>
    </p:spTree>
    <p:extLst>
      <p:ext uri="{BB962C8B-B14F-4D97-AF65-F5344CB8AC3E}">
        <p14:creationId xmlns:p14="http://schemas.microsoft.com/office/powerpoint/2010/main" val="4294492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mauve">
    <p:spTree>
      <p:nvGrpSpPr>
        <p:cNvPr id="1" name=""/>
        <p:cNvGrpSpPr/>
        <p:nvPr/>
      </p:nvGrpSpPr>
      <p:grpSpPr>
        <a:xfrm>
          <a:off x="0" y="0"/>
          <a:ext cx="0" cy="0"/>
          <a:chOff x="0" y="0"/>
          <a:chExt cx="0" cy="0"/>
        </a:xfrm>
      </p:grpSpPr>
      <p:pic>
        <p:nvPicPr>
          <p:cNvPr id="3" name="Imag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itre 1"/>
          <p:cNvSpPr>
            <a:spLocks noGrp="1"/>
          </p:cNvSpPr>
          <p:nvPr>
            <p:ph type="title"/>
          </p:nvPr>
        </p:nvSpPr>
        <p:spPr>
          <a:xfrm>
            <a:off x="460449" y="378119"/>
            <a:ext cx="6348043" cy="3340587"/>
          </a:xfrm>
        </p:spPr>
        <p:txBody>
          <a:bodyPr anchor="t"/>
          <a:lstStyle>
            <a:lvl1pPr algn="l">
              <a:defRPr sz="2850" b="0" cap="all" baseline="0">
                <a:solidFill>
                  <a:schemeClr val="bg1"/>
                </a:solidFill>
              </a:defRPr>
            </a:lvl1pPr>
          </a:lstStyle>
          <a:p>
            <a:r>
              <a:rPr lang="fr-FR" dirty="0"/>
              <a:t>Cliquez pour modifier le style du titre</a:t>
            </a:r>
            <a:endParaRPr lang="fr-CA" dirty="0"/>
          </a:p>
        </p:txBody>
      </p:sp>
    </p:spTree>
    <p:extLst>
      <p:ext uri="{BB962C8B-B14F-4D97-AF65-F5344CB8AC3E}">
        <p14:creationId xmlns:p14="http://schemas.microsoft.com/office/powerpoint/2010/main" val="2989048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9"/>
          <p:cNvPicPr>
            <a:picLocks noChangeAspect="1" noChangeArrowheads="1"/>
          </p:cNvPicPr>
          <p:nvPr/>
        </p:nvPicPr>
        <p:blipFill>
          <a:blip r:embed="rId16">
            <a:extLst>
              <a:ext uri="{28A0092B-C50C-407E-A947-70E740481C1C}">
                <a14:useLocalDpi xmlns:a14="http://schemas.microsoft.com/office/drawing/2010/main"/>
              </a:ext>
            </a:extLst>
          </a:blip>
          <a:stretch>
            <a:fillRect/>
          </a:stretch>
        </p:blipFill>
        <p:spPr bwMode="auto">
          <a:xfrm>
            <a:off x="0" y="200"/>
            <a:ext cx="9145588" cy="6859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733426" y="177800"/>
            <a:ext cx="8021108" cy="123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fr-CA" altLang="fr-FR"/>
              <a:t>Cliquez et modifiez le titre</a:t>
            </a:r>
          </a:p>
        </p:txBody>
      </p:sp>
      <p:sp>
        <p:nvSpPr>
          <p:cNvPr id="1028" name="Rectangle 3"/>
          <p:cNvSpPr>
            <a:spLocks noGrp="1" noChangeArrowheads="1"/>
          </p:cNvSpPr>
          <p:nvPr>
            <p:ph type="body" idx="1"/>
          </p:nvPr>
        </p:nvSpPr>
        <p:spPr bwMode="auto">
          <a:xfrm>
            <a:off x="742949" y="1659328"/>
            <a:ext cx="7986183" cy="430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A" altLang="fr-FR"/>
              <a:t>Cliquez pour modifier les styles du texte du masque</a:t>
            </a:r>
          </a:p>
          <a:p>
            <a:pPr lvl="1"/>
            <a:r>
              <a:rPr lang="fr-CA" altLang="fr-FR"/>
              <a:t>Deuxième niveau</a:t>
            </a:r>
          </a:p>
          <a:p>
            <a:pPr lvl="2"/>
            <a:r>
              <a:rPr lang="fr-CA" altLang="fr-FR"/>
              <a:t>Troisième niveau</a:t>
            </a:r>
          </a:p>
          <a:p>
            <a:pPr lvl="3"/>
            <a:r>
              <a:rPr lang="fr-CA" altLang="fr-FR"/>
              <a:t>Quatrième niveau</a:t>
            </a:r>
          </a:p>
          <a:p>
            <a:pPr lvl="4"/>
            <a:r>
              <a:rPr lang="fr-CA" altLang="fr-FR"/>
              <a:t>Cinquième niveau</a:t>
            </a:r>
          </a:p>
        </p:txBody>
      </p:sp>
    </p:spTree>
    <p:extLst>
      <p:ext uri="{BB962C8B-B14F-4D97-AF65-F5344CB8AC3E}">
        <p14:creationId xmlns:p14="http://schemas.microsoft.com/office/powerpoint/2010/main" val="6337389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dt="0"/>
  <p:txStyles>
    <p:titleStyle>
      <a:lvl1pPr algn="l" rtl="0" eaLnBrk="0" fontAlgn="base" hangingPunct="0">
        <a:lnSpc>
          <a:spcPct val="95000"/>
        </a:lnSpc>
        <a:spcBef>
          <a:spcPct val="0"/>
        </a:spcBef>
        <a:spcAft>
          <a:spcPct val="0"/>
        </a:spcAft>
        <a:defRPr sz="1950" b="1" cap="all">
          <a:solidFill>
            <a:schemeClr val="accent2"/>
          </a:solidFill>
          <a:latin typeface="+mj-lt"/>
          <a:ea typeface="+mj-ea"/>
          <a:cs typeface="ＭＳ Ｐゴシック"/>
        </a:defRPr>
      </a:lvl1pPr>
      <a:lvl2pPr algn="l" rtl="0" eaLnBrk="0" fontAlgn="base" hangingPunct="0">
        <a:lnSpc>
          <a:spcPct val="95000"/>
        </a:lnSpc>
        <a:spcBef>
          <a:spcPct val="0"/>
        </a:spcBef>
        <a:spcAft>
          <a:spcPct val="0"/>
        </a:spcAft>
        <a:defRPr sz="1950" b="1">
          <a:solidFill>
            <a:schemeClr val="tx2"/>
          </a:solidFill>
          <a:latin typeface="Arial" charset="0"/>
          <a:ea typeface="ＭＳ Ｐゴシック" pitchFamily="48" charset="-128"/>
          <a:cs typeface="ＭＳ Ｐゴシック"/>
        </a:defRPr>
      </a:lvl2pPr>
      <a:lvl3pPr algn="l" rtl="0" eaLnBrk="0" fontAlgn="base" hangingPunct="0">
        <a:lnSpc>
          <a:spcPct val="95000"/>
        </a:lnSpc>
        <a:spcBef>
          <a:spcPct val="0"/>
        </a:spcBef>
        <a:spcAft>
          <a:spcPct val="0"/>
        </a:spcAft>
        <a:defRPr sz="1950" b="1">
          <a:solidFill>
            <a:schemeClr val="tx2"/>
          </a:solidFill>
          <a:latin typeface="Arial" charset="0"/>
          <a:ea typeface="ＭＳ Ｐゴシック" pitchFamily="48" charset="-128"/>
          <a:cs typeface="ＭＳ Ｐゴシック"/>
        </a:defRPr>
      </a:lvl3pPr>
      <a:lvl4pPr algn="l" rtl="0" eaLnBrk="0" fontAlgn="base" hangingPunct="0">
        <a:lnSpc>
          <a:spcPct val="95000"/>
        </a:lnSpc>
        <a:spcBef>
          <a:spcPct val="0"/>
        </a:spcBef>
        <a:spcAft>
          <a:spcPct val="0"/>
        </a:spcAft>
        <a:defRPr sz="1950" b="1">
          <a:solidFill>
            <a:schemeClr val="tx2"/>
          </a:solidFill>
          <a:latin typeface="Arial" charset="0"/>
          <a:ea typeface="ＭＳ Ｐゴシック" pitchFamily="48" charset="-128"/>
          <a:cs typeface="ＭＳ Ｐゴシック"/>
        </a:defRPr>
      </a:lvl4pPr>
      <a:lvl5pPr algn="l" rtl="0" eaLnBrk="0" fontAlgn="base" hangingPunct="0">
        <a:lnSpc>
          <a:spcPct val="95000"/>
        </a:lnSpc>
        <a:spcBef>
          <a:spcPct val="0"/>
        </a:spcBef>
        <a:spcAft>
          <a:spcPct val="0"/>
        </a:spcAft>
        <a:defRPr sz="1950" b="1">
          <a:solidFill>
            <a:schemeClr val="tx2"/>
          </a:solidFill>
          <a:latin typeface="Arial" charset="0"/>
          <a:ea typeface="ＭＳ Ｐゴシック" pitchFamily="48" charset="-128"/>
          <a:cs typeface="ＭＳ Ｐゴシック"/>
        </a:defRPr>
      </a:lvl5pPr>
      <a:lvl6pPr marL="342900" algn="l" rtl="0" eaLnBrk="1" fontAlgn="base" hangingPunct="1">
        <a:lnSpc>
          <a:spcPct val="95000"/>
        </a:lnSpc>
        <a:spcBef>
          <a:spcPct val="0"/>
        </a:spcBef>
        <a:spcAft>
          <a:spcPct val="0"/>
        </a:spcAft>
        <a:defRPr sz="1950" b="1">
          <a:solidFill>
            <a:schemeClr val="tx2"/>
          </a:solidFill>
          <a:latin typeface="Arial" charset="0"/>
          <a:ea typeface="ＭＳ Ｐゴシック" pitchFamily="48" charset="-128"/>
        </a:defRPr>
      </a:lvl6pPr>
      <a:lvl7pPr marL="685800" algn="l" rtl="0" eaLnBrk="1" fontAlgn="base" hangingPunct="1">
        <a:lnSpc>
          <a:spcPct val="95000"/>
        </a:lnSpc>
        <a:spcBef>
          <a:spcPct val="0"/>
        </a:spcBef>
        <a:spcAft>
          <a:spcPct val="0"/>
        </a:spcAft>
        <a:defRPr sz="1950" b="1">
          <a:solidFill>
            <a:schemeClr val="tx2"/>
          </a:solidFill>
          <a:latin typeface="Arial" charset="0"/>
          <a:ea typeface="ＭＳ Ｐゴシック" pitchFamily="48" charset="-128"/>
        </a:defRPr>
      </a:lvl7pPr>
      <a:lvl8pPr marL="1028700" algn="l" rtl="0" eaLnBrk="1" fontAlgn="base" hangingPunct="1">
        <a:lnSpc>
          <a:spcPct val="95000"/>
        </a:lnSpc>
        <a:spcBef>
          <a:spcPct val="0"/>
        </a:spcBef>
        <a:spcAft>
          <a:spcPct val="0"/>
        </a:spcAft>
        <a:defRPr sz="1950" b="1">
          <a:solidFill>
            <a:schemeClr val="tx2"/>
          </a:solidFill>
          <a:latin typeface="Arial" charset="0"/>
          <a:ea typeface="ＭＳ Ｐゴシック" pitchFamily="48" charset="-128"/>
        </a:defRPr>
      </a:lvl8pPr>
      <a:lvl9pPr marL="1371600" algn="l" rtl="0" eaLnBrk="1" fontAlgn="base" hangingPunct="1">
        <a:lnSpc>
          <a:spcPct val="95000"/>
        </a:lnSpc>
        <a:spcBef>
          <a:spcPct val="0"/>
        </a:spcBef>
        <a:spcAft>
          <a:spcPct val="0"/>
        </a:spcAft>
        <a:defRPr sz="1950" b="1">
          <a:solidFill>
            <a:schemeClr val="tx2"/>
          </a:solidFill>
          <a:latin typeface="Arial" charset="0"/>
          <a:ea typeface="ＭＳ Ｐゴシック" pitchFamily="48" charset="-128"/>
        </a:defRPr>
      </a:lvl9pPr>
    </p:titleStyle>
    <p:bodyStyle>
      <a:lvl1pPr marL="2381" indent="-2381" algn="l" rtl="0" eaLnBrk="0" fontAlgn="base" hangingPunct="0">
        <a:spcBef>
          <a:spcPts val="450"/>
        </a:spcBef>
        <a:spcAft>
          <a:spcPts val="450"/>
        </a:spcAft>
        <a:defRPr sz="1500" b="1" cap="all">
          <a:solidFill>
            <a:schemeClr val="accent1"/>
          </a:solidFill>
          <a:latin typeface="+mn-lt"/>
          <a:ea typeface="+mn-ea"/>
          <a:cs typeface="ＭＳ Ｐゴシック"/>
        </a:defRPr>
      </a:lvl1pPr>
      <a:lvl2pPr marL="0" indent="0" algn="l" rtl="0" eaLnBrk="0" fontAlgn="base" hangingPunct="0">
        <a:lnSpc>
          <a:spcPct val="100000"/>
        </a:lnSpc>
        <a:spcBef>
          <a:spcPts val="600"/>
        </a:spcBef>
        <a:spcAft>
          <a:spcPct val="0"/>
        </a:spcAft>
        <a:buNone/>
        <a:defRPr sz="1575">
          <a:solidFill>
            <a:schemeClr val="tx1"/>
          </a:solidFill>
          <a:latin typeface="+mn-lt"/>
          <a:ea typeface="+mn-ea"/>
          <a:cs typeface="ＭＳ Ｐゴシック"/>
        </a:defRPr>
      </a:lvl2pPr>
      <a:lvl3pPr marL="210741" indent="-210741" algn="l" rtl="0" eaLnBrk="0" fontAlgn="base" hangingPunct="0">
        <a:lnSpc>
          <a:spcPct val="100000"/>
        </a:lnSpc>
        <a:spcBef>
          <a:spcPts val="600"/>
        </a:spcBef>
        <a:spcAft>
          <a:spcPct val="0"/>
        </a:spcAft>
        <a:buClr>
          <a:schemeClr val="accent2"/>
        </a:buClr>
        <a:buChar char="_"/>
        <a:tabLst/>
        <a:defRPr sz="1575">
          <a:solidFill>
            <a:srgbClr val="261C02"/>
          </a:solidFill>
          <a:latin typeface="+mn-lt"/>
          <a:ea typeface="+mn-ea"/>
          <a:cs typeface="ＭＳ Ｐゴシック"/>
        </a:defRPr>
      </a:lvl3pPr>
      <a:lvl4pPr marL="383381" indent="-172641" algn="l" rtl="0" eaLnBrk="0" fontAlgn="base" hangingPunct="0">
        <a:lnSpc>
          <a:spcPct val="100000"/>
        </a:lnSpc>
        <a:spcBef>
          <a:spcPts val="600"/>
        </a:spcBef>
        <a:spcAft>
          <a:spcPct val="0"/>
        </a:spcAft>
        <a:buClr>
          <a:schemeClr val="accent4"/>
        </a:buClr>
        <a:buChar char="_"/>
        <a:defRPr>
          <a:solidFill>
            <a:schemeClr val="tx1"/>
          </a:solidFill>
          <a:latin typeface="+mn-lt"/>
          <a:ea typeface="+mn-ea"/>
          <a:cs typeface="ＭＳ Ｐゴシック"/>
        </a:defRPr>
      </a:lvl4pPr>
      <a:lvl5pPr marL="559594" indent="-176213" algn="l" rtl="0" eaLnBrk="0" fontAlgn="base" hangingPunct="0">
        <a:lnSpc>
          <a:spcPct val="100000"/>
        </a:lnSpc>
        <a:spcBef>
          <a:spcPts val="600"/>
        </a:spcBef>
        <a:spcAft>
          <a:spcPct val="0"/>
        </a:spcAft>
        <a:buChar char="_"/>
        <a:defRPr>
          <a:solidFill>
            <a:schemeClr val="tx1"/>
          </a:solidFill>
          <a:latin typeface="+mn-lt"/>
          <a:ea typeface="+mn-ea"/>
          <a:cs typeface="ＭＳ Ｐゴシック"/>
        </a:defRPr>
      </a:lvl5pPr>
      <a:lvl6pPr marL="1231106" indent="-122635" algn="l" rtl="0" eaLnBrk="1" fontAlgn="base" hangingPunct="1">
        <a:lnSpc>
          <a:spcPct val="90000"/>
        </a:lnSpc>
        <a:spcBef>
          <a:spcPct val="20000"/>
        </a:spcBef>
        <a:spcAft>
          <a:spcPct val="0"/>
        </a:spcAft>
        <a:buChar char="_"/>
        <a:defRPr>
          <a:solidFill>
            <a:schemeClr val="tx1"/>
          </a:solidFill>
          <a:latin typeface="+mn-lt"/>
          <a:ea typeface="+mn-ea"/>
        </a:defRPr>
      </a:lvl6pPr>
      <a:lvl7pPr marL="1574006" indent="-122635" algn="l" rtl="0" eaLnBrk="1" fontAlgn="base" hangingPunct="1">
        <a:lnSpc>
          <a:spcPct val="90000"/>
        </a:lnSpc>
        <a:spcBef>
          <a:spcPct val="20000"/>
        </a:spcBef>
        <a:spcAft>
          <a:spcPct val="0"/>
        </a:spcAft>
        <a:buChar char="_"/>
        <a:defRPr>
          <a:solidFill>
            <a:schemeClr val="tx1"/>
          </a:solidFill>
          <a:latin typeface="+mn-lt"/>
          <a:ea typeface="+mn-ea"/>
        </a:defRPr>
      </a:lvl7pPr>
      <a:lvl8pPr marL="1916906" indent="-122635" algn="l" rtl="0" eaLnBrk="1" fontAlgn="base" hangingPunct="1">
        <a:lnSpc>
          <a:spcPct val="90000"/>
        </a:lnSpc>
        <a:spcBef>
          <a:spcPct val="20000"/>
        </a:spcBef>
        <a:spcAft>
          <a:spcPct val="0"/>
        </a:spcAft>
        <a:buChar char="_"/>
        <a:defRPr>
          <a:solidFill>
            <a:schemeClr val="tx1"/>
          </a:solidFill>
          <a:latin typeface="+mn-lt"/>
          <a:ea typeface="+mn-ea"/>
        </a:defRPr>
      </a:lvl8pPr>
      <a:lvl9pPr marL="2259806" indent="-122635" algn="l" rtl="0" eaLnBrk="1" fontAlgn="base" hangingPunct="1">
        <a:lnSpc>
          <a:spcPct val="90000"/>
        </a:lnSpc>
        <a:spcBef>
          <a:spcPct val="20000"/>
        </a:spcBef>
        <a:spcAft>
          <a:spcPct val="0"/>
        </a:spcAft>
        <a:buChar char="_"/>
        <a:defRPr>
          <a:solidFill>
            <a:schemeClr val="tx1"/>
          </a:solidFill>
          <a:latin typeface="+mn-lt"/>
          <a:ea typeface="+mn-ea"/>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D65819-635B-4E3C-A761-F93DB0A9659B}" type="datetime1">
              <a:rPr lang="fr-CA" smtClean="0"/>
              <a:t>2018-02-12</a:t>
            </a:fld>
            <a:endParaRPr lang="fr-CA"/>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E8ADDB-28D5-431C-9206-1CAF870FC8FF}" type="slidenum">
              <a:rPr lang="fr-CA" smtClean="0"/>
              <a:t>‹N°›</a:t>
            </a:fld>
            <a:endParaRPr lang="fr-CA"/>
          </a:p>
        </p:txBody>
      </p:sp>
    </p:spTree>
    <p:extLst>
      <p:ext uri="{BB962C8B-B14F-4D97-AF65-F5344CB8AC3E}">
        <p14:creationId xmlns:p14="http://schemas.microsoft.com/office/powerpoint/2010/main" val="1853482070"/>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9.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1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1.xml"/><Relationship Id="rId1" Type="http://schemas.openxmlformats.org/officeDocument/2006/relationships/slideLayout" Target="../slideLayouts/slideLayout1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2.xml"/><Relationship Id="rId1" Type="http://schemas.openxmlformats.org/officeDocument/2006/relationships/slideLayout" Target="../slideLayouts/slideLayout1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3.xml"/><Relationship Id="rId1" Type="http://schemas.openxmlformats.org/officeDocument/2006/relationships/slideLayout" Target="../slideLayouts/slideLayout16.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4.xml"/><Relationship Id="rId1" Type="http://schemas.openxmlformats.org/officeDocument/2006/relationships/slideLayout" Target="../slideLayouts/slideLayout16.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5.xml"/><Relationship Id="rId1" Type="http://schemas.openxmlformats.org/officeDocument/2006/relationships/slideLayout" Target="../slideLayouts/slideLayout16.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16.xml"/><Relationship Id="rId5" Type="http://schemas.openxmlformats.org/officeDocument/2006/relationships/image" Target="../media/image19.png"/><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16.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0.xml"/><Relationship Id="rId1" Type="http://schemas.openxmlformats.org/officeDocument/2006/relationships/slideLayout" Target="../slideLayouts/slideLayout16.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1.xml.rels><?xml version="1.0" encoding="UTF-8" standalone="yes"?>
<Relationships xmlns="http://schemas.openxmlformats.org/package/2006/relationships"><Relationship Id="rId8" Type="http://schemas.openxmlformats.org/officeDocument/2006/relationships/hyperlink" Target="https://ogsl.ca/fr/biodiversite/algues/a-propos" TargetMode="External"/><Relationship Id="rId3" Type="http://schemas.openxmlformats.org/officeDocument/2006/relationships/hyperlink" Target="http://dictionary.casrai.org/Research_data" TargetMode="External"/><Relationship Id="rId7" Type="http://schemas.openxmlformats.org/officeDocument/2006/relationships/hyperlink" Target="http://doc.rero.ch/record/258023" TargetMode="External"/><Relationship Id="rId2" Type="http://schemas.openxmlformats.org/officeDocument/2006/relationships/notesSlide" Target="../notesSlides/notesSlide21.xml"/><Relationship Id="rId1" Type="http://schemas.openxmlformats.org/officeDocument/2006/relationships/slideLayout" Target="../slideLayouts/slideLayout16.xml"/><Relationship Id="rId6" Type="http://schemas.openxmlformats.org/officeDocument/2006/relationships/hyperlink" Target="https://spectrum.library.concordia.ca/978697/" TargetMode="External"/><Relationship Id="rId5" Type="http://schemas.openxmlformats.org/officeDocument/2006/relationships/hyperlink" Target="http://www.science.gc.ca/eic/site/063.nsf/fra/h_83F7624E.html" TargetMode="External"/><Relationship Id="rId4" Type="http://schemas.openxmlformats.org/officeDocument/2006/relationships/hyperlink" Target="http://www.enssib.fr/bibliotheque-numerique/documents/64131-de-l-open-data-a-l-open-research-data-quelles-politiques-pour-les-donnees-de-recherche.pdf"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http://gdt.oqlf.gouv.qc.ca/ficheOqlf.aspx?Id_Fiche=17046668" TargetMode="External"/><Relationship Id="rId3" Type="http://schemas.openxmlformats.org/officeDocument/2006/relationships/hyperlink" Target="http://catalogue.ogsl.ca/dataset/34c94109-73fb-49ef-a595-c8e20203df5c" TargetMode="External"/><Relationship Id="rId7" Type="http://schemas.openxmlformats.org/officeDocument/2006/relationships/hyperlink" Target="https://ogsl.ca/fr/apropos" TargetMode="External"/><Relationship Id="rId2" Type="http://schemas.openxmlformats.org/officeDocument/2006/relationships/notesSlide" Target="../notesSlides/notesSlide22.xml"/><Relationship Id="rId1" Type="http://schemas.openxmlformats.org/officeDocument/2006/relationships/slideLayout" Target="../slideLayouts/slideLayout16.xml"/><Relationship Id="rId6" Type="http://schemas.openxmlformats.org/officeDocument/2006/relationships/hyperlink" Target="https://ogsl.ca/fr/biodiversite/oiseaux/a-propos" TargetMode="External"/><Relationship Id="rId5" Type="http://schemas.openxmlformats.org/officeDocument/2006/relationships/hyperlink" Target="https://ogsl.ca/bio/?lg=fr" TargetMode="External"/><Relationship Id="rId4" Type="http://schemas.openxmlformats.org/officeDocument/2006/relationships/hyperlink" Target="http://www.oecd.org/fr/science/sci-tech/38500823.pdf" TargetMode="External"/><Relationship Id="rId9" Type="http://schemas.openxmlformats.org/officeDocument/2006/relationships/hyperlink" Target="http://gdt.oqlf.gouv.qc.ca/ficheOqlf.aspx?Id_Fiche=26529723"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s://commons.wikimedia.org/wiki/File:Naturalis_Biodiversity_Center_-_L.1194235_-_Freycinetia_kinabaluana_B.C.Stone_-_Pandanaceae_-_Plant_type_specimen.jpg" TargetMode="External"/><Relationship Id="rId3" Type="http://schemas.openxmlformats.org/officeDocument/2006/relationships/hyperlink" Target="http://catalogue.ogsl.ca/dataset/8603771b-12b8-4b46-926c-0f48cc39a28c/resource/b6e9c6d9-9246-4fb4-ac25-6120018bf2fd" TargetMode="External"/><Relationship Id="rId7" Type="http://schemas.openxmlformats.org/officeDocument/2006/relationships/hyperlink" Target="https://creativecommons.org/licenses/by/2.0/" TargetMode="External"/><Relationship Id="rId2" Type="http://schemas.openxmlformats.org/officeDocument/2006/relationships/notesSlide" Target="../notesSlides/notesSlide23.xml"/><Relationship Id="rId1" Type="http://schemas.openxmlformats.org/officeDocument/2006/relationships/slideLayout" Target="../slideLayouts/slideLayout16.xml"/><Relationship Id="rId6" Type="http://schemas.openxmlformats.org/officeDocument/2006/relationships/hyperlink" Target="https://flic.kr/p/8XEkRf" TargetMode="External"/><Relationship Id="rId5" Type="http://schemas.openxmlformats.org/officeDocument/2006/relationships/hyperlink" Target="https://portagenetwork.ca/wp-content/uploads/2017/06/Portage-Info-de-base-GDR.pdf" TargetMode="External"/><Relationship Id="rId10" Type="http://schemas.openxmlformats.org/officeDocument/2006/relationships/hyperlink" Target="https://www.ukdataservice.ac.uk/manage-data/lifecycle" TargetMode="External"/><Relationship Id="rId4" Type="http://schemas.openxmlformats.org/officeDocument/2006/relationships/hyperlink" Target="http://catalogue.ogsl.ca/dataset/8603771b-12b8-4b46-926c-0f48cc39a28c" TargetMode="External"/><Relationship Id="rId9" Type="http://schemas.openxmlformats.org/officeDocument/2006/relationships/hyperlink" Target="https://fr.coursera.org/learn/data-management"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mailto:Laplante@cdc.qc.ca" TargetMode="External"/><Relationship Id="rId2" Type="http://schemas.openxmlformats.org/officeDocument/2006/relationships/notesSlide" Target="../notesSlides/notesSlide24.xml"/><Relationship Id="rId1" Type="http://schemas.openxmlformats.org/officeDocument/2006/relationships/slideLayout" Target="../slideLayouts/slideLayout17.xml"/><Relationship Id="rId4" Type="http://schemas.openxmlformats.org/officeDocument/2006/relationships/hyperlink" Target="https://eduq.info/xmlui/handle/11515/35437"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6.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1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ctrTitle"/>
            <p:custDataLst>
              <p:tags r:id="rId1"/>
            </p:custDataLst>
          </p:nvPr>
        </p:nvSpPr>
        <p:spPr>
          <a:xfrm>
            <a:off x="2240063" y="755100"/>
            <a:ext cx="6067358" cy="1498600"/>
          </a:xfrm>
        </p:spPr>
        <p:txBody>
          <a:bodyPr/>
          <a:lstStyle/>
          <a:p>
            <a:pPr eaLnBrk="1" hangingPunct="1"/>
            <a:r>
              <a:rPr lang="fr-CA" sz="2800" kern="1200" dirty="0">
                <a:solidFill>
                  <a:schemeClr val="tx1"/>
                </a:solidFill>
                <a:latin typeface="Calibri" panose="020F0502020204030204" pitchFamily="34" charset="0"/>
                <a:cs typeface="Calibri" panose="020F0502020204030204" pitchFamily="34" charset="0"/>
              </a:rPr>
              <a:t>La gestion</a:t>
            </a:r>
            <a:br>
              <a:rPr lang="fr-CA" sz="2800" kern="1200" dirty="0">
                <a:solidFill>
                  <a:schemeClr val="tx1"/>
                </a:solidFill>
                <a:latin typeface="Calibri" panose="020F0502020204030204" pitchFamily="34" charset="0"/>
                <a:cs typeface="Calibri" panose="020F0502020204030204" pitchFamily="34" charset="0"/>
              </a:rPr>
            </a:br>
            <a:r>
              <a:rPr lang="fr-CA" sz="2800" kern="1200" dirty="0">
                <a:solidFill>
                  <a:schemeClr val="tx1"/>
                </a:solidFill>
                <a:latin typeface="Calibri" panose="020F0502020204030204" pitchFamily="34" charset="0"/>
                <a:cs typeface="Calibri" panose="020F0502020204030204" pitchFamily="34" charset="0"/>
              </a:rPr>
              <a:t>des données de recherche : Pourquoi ?</a:t>
            </a:r>
            <a:endParaRPr lang="fr-CA" altLang="fr-FR" sz="2800" kern="1200" dirty="0">
              <a:solidFill>
                <a:schemeClr val="tx1"/>
              </a:solidFill>
              <a:latin typeface="Calibri" panose="020F0502020204030204" pitchFamily="34" charset="0"/>
              <a:cs typeface="Calibri" panose="020F0502020204030204" pitchFamily="34" charset="0"/>
            </a:endParaRPr>
          </a:p>
        </p:txBody>
      </p:sp>
      <p:sp>
        <p:nvSpPr>
          <p:cNvPr id="3075" name="Sous-titre 2"/>
          <p:cNvSpPr>
            <a:spLocks noGrp="1"/>
          </p:cNvSpPr>
          <p:nvPr>
            <p:ph type="subTitle" idx="1"/>
            <p:custDataLst>
              <p:tags r:id="rId2"/>
            </p:custDataLst>
          </p:nvPr>
        </p:nvSpPr>
        <p:spPr>
          <a:xfrm>
            <a:off x="2240063" y="2499337"/>
            <a:ext cx="4876718" cy="1819744"/>
          </a:xfrm>
        </p:spPr>
        <p:txBody>
          <a:bodyPr/>
          <a:lstStyle/>
          <a:p>
            <a:pPr eaLnBrk="1" hangingPunct="1"/>
            <a:r>
              <a:rPr lang="fr-CA" altLang="fr-FR" sz="1200" cap="none" dirty="0">
                <a:latin typeface="Calibri" panose="020F0502020204030204" pitchFamily="34" charset="0"/>
                <a:cs typeface="Calibri" panose="020F0502020204030204" pitchFamily="34" charset="0"/>
              </a:rPr>
              <a:t>Isabelle Laplante, M.B.S.I., bibliothécaire responsable</a:t>
            </a:r>
            <a:br>
              <a:rPr lang="fr-CA" altLang="fr-FR" sz="1200" cap="none" dirty="0">
                <a:latin typeface="Calibri" panose="020F0502020204030204" pitchFamily="34" charset="0"/>
                <a:cs typeface="Calibri" panose="020F0502020204030204" pitchFamily="34" charset="0"/>
              </a:rPr>
            </a:br>
            <a:r>
              <a:rPr lang="fr-CA" altLang="fr-FR" sz="1200" cap="none" dirty="0">
                <a:latin typeface="Calibri" panose="020F0502020204030204" pitchFamily="34" charset="0"/>
                <a:cs typeface="Calibri" panose="020F0502020204030204" pitchFamily="34" charset="0"/>
              </a:rPr>
              <a:t>Centre de documentation collégiale</a:t>
            </a:r>
          </a:p>
          <a:p>
            <a:pPr eaLnBrk="1" hangingPunct="1"/>
            <a:r>
              <a:rPr lang="fr-CA" altLang="fr-FR" sz="1200" cap="none" dirty="0">
                <a:latin typeface="Calibri" panose="020F0502020204030204" pitchFamily="34" charset="0"/>
                <a:cs typeface="Calibri" panose="020F0502020204030204" pitchFamily="34" charset="0"/>
              </a:rPr>
              <a:t>Avec la collaboration de Lynn Lapostolle, directrice générale</a:t>
            </a:r>
            <a:br>
              <a:rPr lang="fr-CA" altLang="fr-FR" sz="1200" cap="none" dirty="0">
                <a:latin typeface="Calibri" panose="020F0502020204030204" pitchFamily="34" charset="0"/>
                <a:cs typeface="Calibri" panose="020F0502020204030204" pitchFamily="34" charset="0"/>
              </a:rPr>
            </a:br>
            <a:r>
              <a:rPr lang="fr-CA" altLang="fr-FR" sz="1200" cap="none" dirty="0">
                <a:latin typeface="Calibri" panose="020F0502020204030204" pitchFamily="34" charset="0"/>
                <a:cs typeface="Calibri" panose="020F0502020204030204" pitchFamily="34" charset="0"/>
              </a:rPr>
              <a:t>Association pour la recherche au collégial</a:t>
            </a:r>
            <a:br>
              <a:rPr lang="fr-CA" altLang="fr-FR" sz="1200" cap="none" dirty="0">
                <a:latin typeface="Calibri" panose="020F0502020204030204" pitchFamily="34" charset="0"/>
                <a:cs typeface="Calibri" panose="020F0502020204030204" pitchFamily="34" charset="0"/>
              </a:rPr>
            </a:br>
            <a:endParaRPr lang="fr-CA" altLang="fr-FR" sz="1200" cap="none" dirty="0">
              <a:latin typeface="Calibri" panose="020F0502020204030204" pitchFamily="34" charset="0"/>
              <a:cs typeface="Calibri" panose="020F0502020204030204" pitchFamily="34" charset="0"/>
            </a:endParaRPr>
          </a:p>
          <a:p>
            <a:pPr eaLnBrk="1" hangingPunct="1"/>
            <a:r>
              <a:rPr lang="fr-CA" sz="1050" cap="none" dirty="0">
                <a:solidFill>
                  <a:schemeClr val="tx1"/>
                </a:solidFill>
                <a:latin typeface="Calibri" panose="020F0502020204030204" pitchFamily="34" charset="0"/>
                <a:cs typeface="Calibri" panose="020F0502020204030204" pitchFamily="34" charset="0"/>
              </a:rPr>
              <a:t>Communication dans le cadre de l’activité </a:t>
            </a:r>
            <a:br>
              <a:rPr lang="fr-CA" sz="1050" cap="none" dirty="0">
                <a:solidFill>
                  <a:schemeClr val="tx1"/>
                </a:solidFill>
                <a:latin typeface="Calibri" panose="020F0502020204030204" pitchFamily="34" charset="0"/>
                <a:cs typeface="Calibri" panose="020F0502020204030204" pitchFamily="34" charset="0"/>
              </a:rPr>
            </a:br>
            <a:r>
              <a:rPr lang="fr-CA" sz="1050" i="1" cap="none" dirty="0">
                <a:solidFill>
                  <a:schemeClr val="tx1"/>
                </a:solidFill>
                <a:latin typeface="Calibri" panose="020F0502020204030204" pitchFamily="34" charset="0"/>
                <a:cs typeface="Calibri" panose="020F0502020204030204" pitchFamily="34" charset="0"/>
              </a:rPr>
              <a:t>Belles rencontres 2018 </a:t>
            </a:r>
            <a:r>
              <a:rPr lang="fr-CA" sz="1050" cap="none" dirty="0">
                <a:solidFill>
                  <a:schemeClr val="tx1"/>
                </a:solidFill>
                <a:latin typeface="Calibri" panose="020F0502020204030204" pitchFamily="34" charset="0"/>
                <a:cs typeface="Calibri" panose="020F0502020204030204" pitchFamily="34" charset="0"/>
              </a:rPr>
              <a:t>de l’Association pour la recherche au collégial</a:t>
            </a:r>
            <a:br>
              <a:rPr lang="fr-CA" sz="1050" cap="none" dirty="0">
                <a:solidFill>
                  <a:schemeClr val="tx1"/>
                </a:solidFill>
                <a:latin typeface="Calibri" panose="020F0502020204030204" pitchFamily="34" charset="0"/>
                <a:cs typeface="Calibri" panose="020F0502020204030204" pitchFamily="34" charset="0"/>
              </a:rPr>
            </a:br>
            <a:r>
              <a:rPr lang="fr-CA" sz="1050" cap="none" dirty="0">
                <a:solidFill>
                  <a:schemeClr val="tx1"/>
                </a:solidFill>
                <a:latin typeface="Calibri" panose="020F0502020204030204" pitchFamily="34" charset="0"/>
                <a:cs typeface="Calibri" panose="020F0502020204030204" pitchFamily="34" charset="0"/>
              </a:rPr>
              <a:t>tenue au Cégep Montmorency, Laval, le 12 janvier 2018</a:t>
            </a:r>
          </a:p>
          <a:p>
            <a:pPr eaLnBrk="1" hangingPunct="1"/>
            <a:r>
              <a:rPr lang="fr-CA" altLang="fr-FR" sz="1050" cap="none" dirty="0">
                <a:solidFill>
                  <a:schemeClr val="tx1"/>
                </a:solidFill>
                <a:latin typeface="Calibri" panose="020F0502020204030204" pitchFamily="34" charset="0"/>
                <a:cs typeface="Calibri" panose="020F0502020204030204" pitchFamily="34" charset="0"/>
              </a:rPr>
              <a:t>Permalien : </a:t>
            </a:r>
            <a:r>
              <a:rPr lang="fr-CA" altLang="fr-FR" sz="1050" u="sng" cap="none" dirty="0">
                <a:solidFill>
                  <a:srgbClr val="0E0ED8"/>
                </a:solidFill>
                <a:latin typeface="Calibri" panose="020F0502020204030204" pitchFamily="34" charset="0"/>
                <a:cs typeface="Calibri" panose="020F0502020204030204" pitchFamily="34" charset="0"/>
              </a:rPr>
              <a:t>https://eduq.info/xmlui/handle/11515/35437 </a:t>
            </a:r>
            <a:endParaRPr lang="fr-CA" altLang="fr-FR" sz="1200" u="sng" dirty="0">
              <a:solidFill>
                <a:srgbClr val="0E0ED8"/>
              </a:solidFill>
              <a:latin typeface="Calibri" panose="020F0502020204030204" pitchFamily="34" charset="0"/>
              <a:cs typeface="Calibri" panose="020F0502020204030204" pitchFamily="34" charset="0"/>
            </a:endParaRPr>
          </a:p>
        </p:txBody>
      </p:sp>
      <p:pic>
        <p:nvPicPr>
          <p:cNvPr id="4" name="Picture 2" descr="Creative Commons Licens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50815" y="6452660"/>
            <a:ext cx="838200" cy="295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73050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a:t>Le cycle de vie des données de recherche :</a:t>
            </a:r>
            <a:br>
              <a:rPr lang="fr-CA" dirty="0"/>
            </a:br>
            <a:endParaRPr lang="fr-CA" dirty="0">
              <a:solidFill>
                <a:srgbClr val="FF0000"/>
              </a:solidFill>
            </a:endParaRPr>
          </a:p>
        </p:txBody>
      </p:sp>
      <p:graphicFrame>
        <p:nvGraphicFramePr>
          <p:cNvPr id="3" name="Diagramme 2"/>
          <p:cNvGraphicFramePr/>
          <p:nvPr>
            <p:extLst>
              <p:ext uri="{D42A27DB-BD31-4B8C-83A1-F6EECF244321}">
                <p14:modId xmlns:p14="http://schemas.microsoft.com/office/powerpoint/2010/main" val="3532513952"/>
              </p:ext>
            </p:extLst>
          </p:nvPr>
        </p:nvGraphicFramePr>
        <p:xfrm>
          <a:off x="628650" y="1387011"/>
          <a:ext cx="6577760" cy="48642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ZoneTexte 3"/>
          <p:cNvSpPr txBox="1"/>
          <p:nvPr/>
        </p:nvSpPr>
        <p:spPr>
          <a:xfrm>
            <a:off x="3654725" y="2125266"/>
            <a:ext cx="5245767" cy="2239074"/>
          </a:xfrm>
          <a:prstGeom prst="rect">
            <a:avLst/>
          </a:prstGeom>
          <a:noFill/>
        </p:spPr>
        <p:txBody>
          <a:bodyPr wrap="square" rtlCol="0">
            <a:spAutoFit/>
          </a:bodyPr>
          <a:lstStyle/>
          <a:p>
            <a:r>
              <a:rPr lang="fr-FR" b="1" dirty="0"/>
              <a:t>Planification de la recherche:</a:t>
            </a:r>
          </a:p>
          <a:p>
            <a:pPr marL="214313" indent="-214313">
              <a:buFont typeface="Arial" panose="020B0604020202020204" pitchFamily="34" charset="0"/>
              <a:buChar char="•"/>
            </a:pPr>
            <a:r>
              <a:rPr lang="fr-FR" dirty="0"/>
              <a:t>Concevoir et conceptualiser la recherche</a:t>
            </a:r>
          </a:p>
          <a:p>
            <a:pPr marL="214313" indent="-214313">
              <a:buFont typeface="Arial" panose="020B0604020202020204" pitchFamily="34" charset="0"/>
              <a:buChar char="•"/>
            </a:pPr>
            <a:r>
              <a:rPr lang="fr-FR" dirty="0"/>
              <a:t>Planifier la gestion des données (formats, lieu et format d’enregistrement, licence de partage, etc.)</a:t>
            </a:r>
          </a:p>
          <a:p>
            <a:pPr marL="214313" indent="-214313">
              <a:buFont typeface="Arial" panose="020B0604020202020204" pitchFamily="34" charset="0"/>
              <a:buChar char="•"/>
            </a:pPr>
            <a:r>
              <a:rPr lang="fr-FR" dirty="0"/>
              <a:t>Planifier le consentement pour le partage des données</a:t>
            </a:r>
          </a:p>
          <a:p>
            <a:pPr marL="214313" indent="-214313">
              <a:buFont typeface="Arial" panose="020B0604020202020204" pitchFamily="34" charset="0"/>
              <a:buChar char="•"/>
            </a:pPr>
            <a:r>
              <a:rPr lang="fr-FR" dirty="0"/>
              <a:t>Localiser des sources de données existantes</a:t>
            </a:r>
          </a:p>
          <a:p>
            <a:endParaRPr lang="fr-CA" sz="1350" dirty="0"/>
          </a:p>
        </p:txBody>
      </p:sp>
      <p:sp>
        <p:nvSpPr>
          <p:cNvPr id="6" name="Espace réservé du numéro de diapositive 5"/>
          <p:cNvSpPr>
            <a:spLocks noGrp="1"/>
          </p:cNvSpPr>
          <p:nvPr>
            <p:ph type="sldNum" sz="quarter" idx="12"/>
          </p:nvPr>
        </p:nvSpPr>
        <p:spPr/>
        <p:txBody>
          <a:bodyPr/>
          <a:lstStyle/>
          <a:p>
            <a:fld id="{70E8ADDB-28D5-431C-9206-1CAF870FC8FF}" type="slidenum">
              <a:rPr lang="fr-CA" smtClean="0"/>
              <a:t>10</a:t>
            </a:fld>
            <a:endParaRPr lang="fr-CA"/>
          </a:p>
        </p:txBody>
      </p:sp>
      <p:sp>
        <p:nvSpPr>
          <p:cNvPr id="9" name="ZoneTexte 8"/>
          <p:cNvSpPr txBox="1"/>
          <p:nvPr/>
        </p:nvSpPr>
        <p:spPr>
          <a:xfrm>
            <a:off x="1333921" y="4696508"/>
            <a:ext cx="6631367" cy="307777"/>
          </a:xfrm>
          <a:prstGeom prst="rect">
            <a:avLst/>
          </a:prstGeom>
          <a:noFill/>
        </p:spPr>
        <p:txBody>
          <a:bodyPr wrap="none" rtlCol="0">
            <a:spAutoFit/>
          </a:bodyPr>
          <a:lstStyle/>
          <a:p>
            <a:r>
              <a:rPr lang="fr-CA" sz="1400" dirty="0"/>
              <a:t>Figure 8. </a:t>
            </a:r>
            <a:r>
              <a:rPr lang="fr-CA" sz="1400" dirty="0"/>
              <a:t>Adaptation de </a:t>
            </a:r>
            <a:r>
              <a:rPr lang="fr-CA" sz="1400" i="1" dirty="0" err="1"/>
              <a:t>Research</a:t>
            </a:r>
            <a:r>
              <a:rPr lang="fr-CA" sz="1400" i="1" dirty="0"/>
              <a:t> data </a:t>
            </a:r>
            <a:r>
              <a:rPr lang="fr-CA" sz="1400" i="1" dirty="0" err="1"/>
              <a:t>lifecycle</a:t>
            </a:r>
            <a:r>
              <a:rPr lang="fr-CA" sz="1400" dirty="0"/>
              <a:t> autorisée par </a:t>
            </a:r>
            <a:r>
              <a:rPr lang="fr-CA" sz="1400" dirty="0" smtClean="0"/>
              <a:t>UK </a:t>
            </a:r>
            <a:r>
              <a:rPr lang="fr-CA" sz="1400" dirty="0"/>
              <a:t>DATA SERVICE (2018).</a:t>
            </a:r>
            <a:endParaRPr lang="fr-CA" sz="1350" dirty="0"/>
          </a:p>
        </p:txBody>
      </p:sp>
    </p:spTree>
    <p:extLst>
      <p:ext uri="{BB962C8B-B14F-4D97-AF65-F5344CB8AC3E}">
        <p14:creationId xmlns:p14="http://schemas.microsoft.com/office/powerpoint/2010/main" val="1234500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a:t>Le cycle de vie des données de recherche :</a:t>
            </a:r>
            <a:br>
              <a:rPr lang="fr-CA" dirty="0"/>
            </a:br>
            <a:endParaRPr lang="fr-CA" dirty="0">
              <a:solidFill>
                <a:srgbClr val="FF0000"/>
              </a:solidFill>
            </a:endParaRPr>
          </a:p>
        </p:txBody>
      </p:sp>
      <p:graphicFrame>
        <p:nvGraphicFramePr>
          <p:cNvPr id="3" name="Diagramme 2"/>
          <p:cNvGraphicFramePr/>
          <p:nvPr>
            <p:extLst>
              <p:ext uri="{D42A27DB-BD31-4B8C-83A1-F6EECF244321}">
                <p14:modId xmlns:p14="http://schemas.microsoft.com/office/powerpoint/2010/main" val="2449787294"/>
              </p:ext>
            </p:extLst>
          </p:nvPr>
        </p:nvGraphicFramePr>
        <p:xfrm>
          <a:off x="628650" y="1356189"/>
          <a:ext cx="7886700" cy="48950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ZoneTexte 3"/>
          <p:cNvSpPr txBox="1"/>
          <p:nvPr/>
        </p:nvSpPr>
        <p:spPr>
          <a:xfrm>
            <a:off x="3498128" y="2327765"/>
            <a:ext cx="5645872" cy="1754326"/>
          </a:xfrm>
          <a:prstGeom prst="rect">
            <a:avLst/>
          </a:prstGeom>
          <a:noFill/>
        </p:spPr>
        <p:txBody>
          <a:bodyPr wrap="square" rtlCol="0">
            <a:spAutoFit/>
          </a:bodyPr>
          <a:lstStyle/>
          <a:p>
            <a:r>
              <a:rPr lang="fr-FR" b="1" dirty="0"/>
              <a:t>Collecte des données:</a:t>
            </a:r>
          </a:p>
          <a:p>
            <a:pPr marL="257175" indent="-257175">
              <a:buFont typeface="Arial" panose="020B0604020202020204" pitchFamily="34" charset="0"/>
              <a:buChar char="•"/>
            </a:pPr>
            <a:r>
              <a:rPr lang="fr-FR" dirty="0"/>
              <a:t>Collecter les données (expérimenter, observer, mesurer, simuler)</a:t>
            </a:r>
          </a:p>
          <a:p>
            <a:r>
              <a:rPr lang="fr-FR" dirty="0"/>
              <a:t>Ou </a:t>
            </a:r>
          </a:p>
          <a:p>
            <a:pPr marL="257175" indent="-257175">
              <a:buFont typeface="Arial" panose="020B0604020202020204" pitchFamily="34" charset="0"/>
              <a:buChar char="•"/>
            </a:pPr>
            <a:r>
              <a:rPr lang="fr-FR" dirty="0"/>
              <a:t>Acquérir un jeu de données (si il existe déjà) et noter </a:t>
            </a:r>
            <a:r>
              <a:rPr lang="fr-CA" dirty="0"/>
              <a:t>la référence ainsi que la licence d’utilisation (s’il y a lieu)</a:t>
            </a:r>
            <a:endParaRPr lang="fr-FR" dirty="0"/>
          </a:p>
        </p:txBody>
      </p:sp>
      <p:sp>
        <p:nvSpPr>
          <p:cNvPr id="6" name="Espace réservé du numéro de diapositive 5"/>
          <p:cNvSpPr>
            <a:spLocks noGrp="1"/>
          </p:cNvSpPr>
          <p:nvPr>
            <p:ph type="sldNum" sz="quarter" idx="12"/>
          </p:nvPr>
        </p:nvSpPr>
        <p:spPr/>
        <p:txBody>
          <a:bodyPr/>
          <a:lstStyle/>
          <a:p>
            <a:fld id="{70E8ADDB-28D5-431C-9206-1CAF870FC8FF}" type="slidenum">
              <a:rPr lang="fr-CA" smtClean="0"/>
              <a:t>11</a:t>
            </a:fld>
            <a:endParaRPr lang="fr-CA"/>
          </a:p>
        </p:txBody>
      </p:sp>
      <p:sp>
        <p:nvSpPr>
          <p:cNvPr id="8" name="ZoneTexte 7"/>
          <p:cNvSpPr txBox="1"/>
          <p:nvPr/>
        </p:nvSpPr>
        <p:spPr>
          <a:xfrm>
            <a:off x="1573870" y="4786738"/>
            <a:ext cx="6459845" cy="307777"/>
          </a:xfrm>
          <a:prstGeom prst="rect">
            <a:avLst/>
          </a:prstGeom>
          <a:noFill/>
        </p:spPr>
        <p:txBody>
          <a:bodyPr wrap="none" rtlCol="0">
            <a:spAutoFit/>
          </a:bodyPr>
          <a:lstStyle/>
          <a:p>
            <a:r>
              <a:rPr lang="fr-CA" sz="1400" dirty="0"/>
              <a:t>Figure </a:t>
            </a:r>
            <a:r>
              <a:rPr lang="fr-CA" sz="1400" dirty="0" smtClean="0"/>
              <a:t>9. </a:t>
            </a:r>
            <a:r>
              <a:rPr lang="fr-CA" sz="1400" dirty="0"/>
              <a:t>Adaptation de </a:t>
            </a:r>
            <a:r>
              <a:rPr lang="fr-CA" sz="1400" i="1" dirty="0" err="1"/>
              <a:t>Research</a:t>
            </a:r>
            <a:r>
              <a:rPr lang="fr-CA" sz="1400" i="1" dirty="0"/>
              <a:t> data </a:t>
            </a:r>
            <a:r>
              <a:rPr lang="fr-CA" sz="1400" i="1" dirty="0" err="1"/>
              <a:t>lifecycle</a:t>
            </a:r>
            <a:r>
              <a:rPr lang="fr-CA" sz="1400" dirty="0"/>
              <a:t> autorisée par </a:t>
            </a:r>
            <a:r>
              <a:rPr lang="fr-CA" sz="1400" dirty="0" smtClean="0"/>
              <a:t>UK </a:t>
            </a:r>
            <a:r>
              <a:rPr lang="fr-CA" sz="1400" dirty="0"/>
              <a:t>DATA SERVICE (2018).</a:t>
            </a:r>
            <a:endParaRPr lang="fr-CA" sz="1400" dirty="0"/>
          </a:p>
        </p:txBody>
      </p:sp>
    </p:spTree>
    <p:extLst>
      <p:ext uri="{BB962C8B-B14F-4D97-AF65-F5344CB8AC3E}">
        <p14:creationId xmlns:p14="http://schemas.microsoft.com/office/powerpoint/2010/main" val="11796158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a:t>Le cycle de vie des données de recherche :</a:t>
            </a:r>
            <a:br>
              <a:rPr lang="fr-CA" dirty="0"/>
            </a:br>
            <a:endParaRPr lang="fr-CA" dirty="0">
              <a:solidFill>
                <a:srgbClr val="FF0000"/>
              </a:solidFill>
            </a:endParaRPr>
          </a:p>
        </p:txBody>
      </p:sp>
      <p:graphicFrame>
        <p:nvGraphicFramePr>
          <p:cNvPr id="3" name="Diagramme 2"/>
          <p:cNvGraphicFramePr/>
          <p:nvPr>
            <p:extLst>
              <p:ext uri="{D42A27DB-BD31-4B8C-83A1-F6EECF244321}">
                <p14:modId xmlns:p14="http://schemas.microsoft.com/office/powerpoint/2010/main" val="451215429"/>
              </p:ext>
            </p:extLst>
          </p:nvPr>
        </p:nvGraphicFramePr>
        <p:xfrm>
          <a:off x="735496" y="1421296"/>
          <a:ext cx="6470914" cy="48299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ZoneTexte 3"/>
          <p:cNvSpPr txBox="1"/>
          <p:nvPr/>
        </p:nvSpPr>
        <p:spPr>
          <a:xfrm>
            <a:off x="3323886" y="1227720"/>
            <a:ext cx="5845934" cy="3693319"/>
          </a:xfrm>
          <a:prstGeom prst="rect">
            <a:avLst/>
          </a:prstGeom>
          <a:noFill/>
        </p:spPr>
        <p:txBody>
          <a:bodyPr wrap="square" rtlCol="0">
            <a:spAutoFit/>
          </a:bodyPr>
          <a:lstStyle/>
          <a:p>
            <a:r>
              <a:rPr lang="fr-FR" b="1" dirty="0"/>
              <a:t>Traitement des données:</a:t>
            </a:r>
          </a:p>
          <a:p>
            <a:pPr marL="257175" indent="-257175">
              <a:buFont typeface="Arial" panose="020B0604020202020204" pitchFamily="34" charset="0"/>
              <a:buChar char="•"/>
            </a:pPr>
            <a:r>
              <a:rPr lang="fr-FR" dirty="0"/>
              <a:t>Saisir, numériser, transcrire, traduire les données</a:t>
            </a:r>
          </a:p>
          <a:p>
            <a:pPr marL="257175" indent="-257175">
              <a:buFont typeface="Arial" panose="020B0604020202020204" pitchFamily="34" charset="0"/>
              <a:buChar char="•"/>
            </a:pPr>
            <a:r>
              <a:rPr lang="fr-FR" dirty="0"/>
              <a:t>Dériver les données (ex. données brutes d’un outil de mesure)</a:t>
            </a:r>
          </a:p>
          <a:p>
            <a:pPr marL="257175" indent="-257175">
              <a:buFont typeface="Arial" panose="020B0604020202020204" pitchFamily="34" charset="0"/>
              <a:buChar char="•"/>
            </a:pPr>
            <a:r>
              <a:rPr lang="fr-FR" dirty="0"/>
              <a:t>Vérifier, valider, nettoyer les données</a:t>
            </a:r>
          </a:p>
          <a:p>
            <a:pPr marL="257175" indent="-257175">
              <a:buFont typeface="Arial" panose="020B0604020202020204" pitchFamily="34" charset="0"/>
              <a:buChar char="•"/>
            </a:pPr>
            <a:r>
              <a:rPr lang="fr-FR" dirty="0" err="1"/>
              <a:t>Anonymiser</a:t>
            </a:r>
            <a:r>
              <a:rPr lang="fr-FR" dirty="0"/>
              <a:t> les données si nécessaire</a:t>
            </a:r>
          </a:p>
          <a:p>
            <a:pPr marL="257175" indent="-257175">
              <a:buFont typeface="Arial" panose="020B0604020202020204" pitchFamily="34" charset="0"/>
              <a:buChar char="•"/>
            </a:pPr>
            <a:r>
              <a:rPr lang="fr-FR" dirty="0"/>
              <a:t>Décrire les données (contexte, métadonnées)</a:t>
            </a:r>
          </a:p>
          <a:p>
            <a:pPr marL="257175" indent="-257175">
              <a:buFont typeface="Arial" panose="020B0604020202020204" pitchFamily="34" charset="0"/>
              <a:buChar char="•"/>
            </a:pPr>
            <a:r>
              <a:rPr lang="fr-FR" dirty="0"/>
              <a:t>Gérer les données et la sauvegarde informatique (</a:t>
            </a:r>
            <a:r>
              <a:rPr lang="fr-FR" i="1" dirty="0"/>
              <a:t>backup</a:t>
            </a:r>
            <a:r>
              <a:rPr lang="fr-FR" dirty="0"/>
              <a:t>)</a:t>
            </a:r>
            <a:br>
              <a:rPr lang="fr-FR" dirty="0"/>
            </a:br>
            <a:endParaRPr lang="fr-FR" dirty="0"/>
          </a:p>
          <a:p>
            <a:r>
              <a:rPr lang="fr-FR" b="1" dirty="0"/>
              <a:t>Analyse des données:</a:t>
            </a:r>
          </a:p>
          <a:p>
            <a:pPr marL="257175" indent="-257175">
              <a:buFont typeface="Arial" panose="020B0604020202020204" pitchFamily="34" charset="0"/>
              <a:buChar char="•"/>
            </a:pPr>
            <a:r>
              <a:rPr lang="fr-FR" dirty="0"/>
              <a:t>Analyser et interpréter les données</a:t>
            </a:r>
          </a:p>
          <a:p>
            <a:pPr marL="257175" indent="-257175">
              <a:buFont typeface="Arial" panose="020B0604020202020204" pitchFamily="34" charset="0"/>
              <a:buChar char="•"/>
            </a:pPr>
            <a:r>
              <a:rPr lang="fr-FR" dirty="0"/>
              <a:t>Produire des résultats de recherche (publications, etc.)</a:t>
            </a:r>
          </a:p>
          <a:p>
            <a:pPr marL="257175" indent="-257175">
              <a:buFont typeface="Arial" panose="020B0604020202020204" pitchFamily="34" charset="0"/>
              <a:buChar char="•"/>
            </a:pPr>
            <a:r>
              <a:rPr lang="fr-FR" dirty="0"/>
              <a:t>Citer les données</a:t>
            </a:r>
          </a:p>
        </p:txBody>
      </p:sp>
      <p:sp>
        <p:nvSpPr>
          <p:cNvPr id="6" name="Espace réservé du numéro de diapositive 5"/>
          <p:cNvSpPr>
            <a:spLocks noGrp="1"/>
          </p:cNvSpPr>
          <p:nvPr>
            <p:ph type="sldNum" sz="quarter" idx="12"/>
          </p:nvPr>
        </p:nvSpPr>
        <p:spPr/>
        <p:txBody>
          <a:bodyPr/>
          <a:lstStyle/>
          <a:p>
            <a:fld id="{70E8ADDB-28D5-431C-9206-1CAF870FC8FF}" type="slidenum">
              <a:rPr lang="fr-CA" smtClean="0"/>
              <a:t>12</a:t>
            </a:fld>
            <a:endParaRPr lang="fr-CA"/>
          </a:p>
        </p:txBody>
      </p:sp>
      <p:sp>
        <p:nvSpPr>
          <p:cNvPr id="8" name="ZoneTexte 7"/>
          <p:cNvSpPr txBox="1"/>
          <p:nvPr/>
        </p:nvSpPr>
        <p:spPr>
          <a:xfrm>
            <a:off x="1465377" y="5177029"/>
            <a:ext cx="6722738" cy="307777"/>
          </a:xfrm>
          <a:prstGeom prst="rect">
            <a:avLst/>
          </a:prstGeom>
          <a:noFill/>
        </p:spPr>
        <p:txBody>
          <a:bodyPr wrap="none" rtlCol="0">
            <a:spAutoFit/>
          </a:bodyPr>
          <a:lstStyle/>
          <a:p>
            <a:r>
              <a:rPr lang="fr-CA" sz="1400" dirty="0"/>
              <a:t>Figure 10. </a:t>
            </a:r>
            <a:r>
              <a:rPr lang="fr-CA" sz="1400" dirty="0"/>
              <a:t>Adaptation de </a:t>
            </a:r>
            <a:r>
              <a:rPr lang="fr-CA" sz="1400" i="1" dirty="0" err="1"/>
              <a:t>Research</a:t>
            </a:r>
            <a:r>
              <a:rPr lang="fr-CA" sz="1400" i="1" dirty="0"/>
              <a:t> data </a:t>
            </a:r>
            <a:r>
              <a:rPr lang="fr-CA" sz="1400" i="1" dirty="0" err="1"/>
              <a:t>lifecycle</a:t>
            </a:r>
            <a:r>
              <a:rPr lang="fr-CA" sz="1400" dirty="0"/>
              <a:t> autorisée par </a:t>
            </a:r>
            <a:r>
              <a:rPr lang="fr-CA" sz="1400" dirty="0" smtClean="0"/>
              <a:t>UK </a:t>
            </a:r>
            <a:r>
              <a:rPr lang="fr-CA" sz="1400" dirty="0"/>
              <a:t>DATA SERVICE (2018).</a:t>
            </a:r>
            <a:endParaRPr lang="fr-CA" sz="1350" dirty="0"/>
          </a:p>
        </p:txBody>
      </p:sp>
    </p:spTree>
    <p:extLst>
      <p:ext uri="{BB962C8B-B14F-4D97-AF65-F5344CB8AC3E}">
        <p14:creationId xmlns:p14="http://schemas.microsoft.com/office/powerpoint/2010/main" val="33728934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a:t>Le cycle de vie des données de recherche :</a:t>
            </a:r>
            <a:br>
              <a:rPr lang="fr-CA" dirty="0"/>
            </a:br>
            <a:endParaRPr lang="fr-CA" dirty="0">
              <a:solidFill>
                <a:srgbClr val="FF0000"/>
              </a:solidFill>
            </a:endParaRPr>
          </a:p>
        </p:txBody>
      </p:sp>
      <p:graphicFrame>
        <p:nvGraphicFramePr>
          <p:cNvPr id="3" name="Diagramme 2"/>
          <p:cNvGraphicFramePr/>
          <p:nvPr>
            <p:extLst>
              <p:ext uri="{D42A27DB-BD31-4B8C-83A1-F6EECF244321}">
                <p14:modId xmlns:p14="http://schemas.microsoft.com/office/powerpoint/2010/main" val="148405893"/>
              </p:ext>
            </p:extLst>
          </p:nvPr>
        </p:nvGraphicFramePr>
        <p:xfrm>
          <a:off x="775253" y="1451113"/>
          <a:ext cx="6431158" cy="48001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ZoneTexte 3"/>
          <p:cNvSpPr txBox="1"/>
          <p:nvPr/>
        </p:nvSpPr>
        <p:spPr>
          <a:xfrm>
            <a:off x="3711875" y="2000589"/>
            <a:ext cx="5245767" cy="2031325"/>
          </a:xfrm>
          <a:prstGeom prst="rect">
            <a:avLst/>
          </a:prstGeom>
          <a:noFill/>
        </p:spPr>
        <p:txBody>
          <a:bodyPr wrap="square" rtlCol="0">
            <a:spAutoFit/>
          </a:bodyPr>
          <a:lstStyle/>
          <a:p>
            <a:r>
              <a:rPr lang="fr-FR" b="1" dirty="0"/>
              <a:t>Partage des données: </a:t>
            </a:r>
          </a:p>
          <a:p>
            <a:pPr marL="257175" indent="-257175">
              <a:buFont typeface="Arial" panose="020B0604020202020204" pitchFamily="34" charset="0"/>
              <a:buChar char="•"/>
            </a:pPr>
            <a:r>
              <a:rPr lang="fr-FR" dirty="0"/>
              <a:t>Établir les droits d’auteur (</a:t>
            </a:r>
            <a:r>
              <a:rPr lang="fr-FR" i="1" dirty="0"/>
              <a:t>copyright</a:t>
            </a:r>
            <a:r>
              <a:rPr lang="fr-FR" dirty="0"/>
              <a:t>, licences)</a:t>
            </a:r>
          </a:p>
          <a:p>
            <a:pPr marL="257175" indent="-257175">
              <a:buFont typeface="Arial" panose="020B0604020202020204" pitchFamily="34" charset="0"/>
              <a:buChar char="•"/>
            </a:pPr>
            <a:r>
              <a:rPr lang="fr-FR" dirty="0"/>
              <a:t>Créer les métadonnées</a:t>
            </a:r>
          </a:p>
          <a:p>
            <a:pPr marL="257175" indent="-257175">
              <a:buFont typeface="Arial" panose="020B0604020202020204" pitchFamily="34" charset="0"/>
              <a:buChar char="•"/>
            </a:pPr>
            <a:r>
              <a:rPr lang="fr-FR" dirty="0"/>
              <a:t>Rédiger la documentation</a:t>
            </a:r>
            <a:endParaRPr lang="fr-FR" b="1" dirty="0"/>
          </a:p>
          <a:p>
            <a:pPr marL="257175" indent="-257175">
              <a:buFont typeface="Arial" panose="020B0604020202020204" pitchFamily="34" charset="0"/>
              <a:buChar char="•"/>
            </a:pPr>
            <a:r>
              <a:rPr lang="fr-FR" dirty="0"/>
              <a:t>Préparer les données pour la conservation</a:t>
            </a:r>
          </a:p>
          <a:p>
            <a:pPr marL="257175" indent="-257175">
              <a:buFont typeface="Arial" panose="020B0604020202020204" pitchFamily="34" charset="0"/>
              <a:buChar char="•"/>
            </a:pPr>
            <a:r>
              <a:rPr lang="fr-FR" dirty="0"/>
              <a:t>Effectuer des copies de sauvegarde</a:t>
            </a:r>
          </a:p>
          <a:p>
            <a:pPr marL="257175" indent="-257175">
              <a:buFont typeface="Arial" panose="020B0604020202020204" pitchFamily="34" charset="0"/>
              <a:buChar char="•"/>
            </a:pPr>
            <a:r>
              <a:rPr lang="fr-FR" dirty="0"/>
              <a:t>Publier et partager les données</a:t>
            </a:r>
          </a:p>
        </p:txBody>
      </p:sp>
      <p:sp>
        <p:nvSpPr>
          <p:cNvPr id="6" name="Espace réservé du numéro de diapositive 5"/>
          <p:cNvSpPr>
            <a:spLocks noGrp="1"/>
          </p:cNvSpPr>
          <p:nvPr>
            <p:ph type="sldNum" sz="quarter" idx="12"/>
          </p:nvPr>
        </p:nvSpPr>
        <p:spPr/>
        <p:txBody>
          <a:bodyPr/>
          <a:lstStyle/>
          <a:p>
            <a:fld id="{70E8ADDB-28D5-431C-9206-1CAF870FC8FF}" type="slidenum">
              <a:rPr lang="fr-CA" smtClean="0"/>
              <a:t>13</a:t>
            </a:fld>
            <a:endParaRPr lang="fr-CA"/>
          </a:p>
        </p:txBody>
      </p:sp>
      <p:sp>
        <p:nvSpPr>
          <p:cNvPr id="8" name="ZoneTexte 7"/>
          <p:cNvSpPr txBox="1"/>
          <p:nvPr/>
        </p:nvSpPr>
        <p:spPr>
          <a:xfrm>
            <a:off x="1359289" y="4679919"/>
            <a:ext cx="6722738" cy="307777"/>
          </a:xfrm>
          <a:prstGeom prst="rect">
            <a:avLst/>
          </a:prstGeom>
          <a:noFill/>
        </p:spPr>
        <p:txBody>
          <a:bodyPr wrap="none" rtlCol="0">
            <a:spAutoFit/>
          </a:bodyPr>
          <a:lstStyle/>
          <a:p>
            <a:r>
              <a:rPr lang="fr-CA" sz="1400" dirty="0"/>
              <a:t>Figure 11. </a:t>
            </a:r>
            <a:r>
              <a:rPr lang="fr-CA" sz="1400" dirty="0"/>
              <a:t>Adaptation de </a:t>
            </a:r>
            <a:r>
              <a:rPr lang="fr-CA" sz="1400" i="1" dirty="0" err="1"/>
              <a:t>Research</a:t>
            </a:r>
            <a:r>
              <a:rPr lang="fr-CA" sz="1400" i="1" dirty="0"/>
              <a:t> data </a:t>
            </a:r>
            <a:r>
              <a:rPr lang="fr-CA" sz="1400" i="1" dirty="0" err="1"/>
              <a:t>lifecycle</a:t>
            </a:r>
            <a:r>
              <a:rPr lang="fr-CA" sz="1400" dirty="0"/>
              <a:t> autorisée par </a:t>
            </a:r>
            <a:r>
              <a:rPr lang="fr-CA" sz="1400" dirty="0" smtClean="0"/>
              <a:t>UK </a:t>
            </a:r>
            <a:r>
              <a:rPr lang="fr-CA" sz="1400" dirty="0"/>
              <a:t>DATA SERVICE (2018).</a:t>
            </a:r>
            <a:endParaRPr lang="fr-CA" sz="1350" dirty="0"/>
          </a:p>
        </p:txBody>
      </p:sp>
    </p:spTree>
    <p:extLst>
      <p:ext uri="{BB962C8B-B14F-4D97-AF65-F5344CB8AC3E}">
        <p14:creationId xmlns:p14="http://schemas.microsoft.com/office/powerpoint/2010/main" val="23675344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a:t>Le cycle de vie des données de recherche :</a:t>
            </a:r>
            <a:br>
              <a:rPr lang="fr-CA" dirty="0"/>
            </a:br>
            <a:endParaRPr lang="fr-CA" dirty="0">
              <a:solidFill>
                <a:srgbClr val="FF0000"/>
              </a:solidFill>
            </a:endParaRPr>
          </a:p>
        </p:txBody>
      </p:sp>
      <p:graphicFrame>
        <p:nvGraphicFramePr>
          <p:cNvPr id="3" name="Diagramme 2"/>
          <p:cNvGraphicFramePr/>
          <p:nvPr>
            <p:extLst>
              <p:ext uri="{D42A27DB-BD31-4B8C-83A1-F6EECF244321}">
                <p14:modId xmlns:p14="http://schemas.microsoft.com/office/powerpoint/2010/main" val="1830059838"/>
              </p:ext>
            </p:extLst>
          </p:nvPr>
        </p:nvGraphicFramePr>
        <p:xfrm>
          <a:off x="765313" y="1431235"/>
          <a:ext cx="6441097" cy="48200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ZoneTexte 3"/>
          <p:cNvSpPr txBox="1"/>
          <p:nvPr/>
        </p:nvSpPr>
        <p:spPr>
          <a:xfrm>
            <a:off x="3761571" y="1817281"/>
            <a:ext cx="5245767" cy="2308324"/>
          </a:xfrm>
          <a:prstGeom prst="rect">
            <a:avLst/>
          </a:prstGeom>
          <a:noFill/>
        </p:spPr>
        <p:txBody>
          <a:bodyPr wrap="square" rtlCol="0">
            <a:spAutoFit/>
          </a:bodyPr>
          <a:lstStyle/>
          <a:p>
            <a:r>
              <a:rPr lang="fr-FR" b="1" dirty="0"/>
              <a:t>Conservation des données:</a:t>
            </a:r>
          </a:p>
          <a:p>
            <a:pPr marL="257175" indent="-257175">
              <a:buFont typeface="Arial" panose="020B0604020202020204" pitchFamily="34" charset="0"/>
              <a:buChar char="•"/>
            </a:pPr>
            <a:r>
              <a:rPr lang="fr-FR" dirty="0"/>
              <a:t>Migrer les données vers le meilleur format</a:t>
            </a:r>
          </a:p>
          <a:p>
            <a:pPr marL="257175" indent="-257175">
              <a:buFont typeface="Arial" panose="020B0604020202020204" pitchFamily="34" charset="0"/>
              <a:buChar char="•"/>
            </a:pPr>
            <a:r>
              <a:rPr lang="fr-FR" dirty="0"/>
              <a:t>Migrer les données vers un support approprié</a:t>
            </a:r>
          </a:p>
          <a:p>
            <a:pPr marL="257175" indent="-257175">
              <a:buFont typeface="Arial" panose="020B0604020202020204" pitchFamily="34" charset="0"/>
              <a:buChar char="•"/>
            </a:pPr>
            <a:r>
              <a:rPr lang="fr-FR" dirty="0"/>
              <a:t>Sauvegarder et décrire les données dans un entrepôt de données </a:t>
            </a:r>
          </a:p>
          <a:p>
            <a:pPr marL="257175" indent="-257175">
              <a:buFont typeface="Arial" panose="020B0604020202020204" pitchFamily="34" charset="0"/>
              <a:buChar char="•"/>
            </a:pPr>
            <a:r>
              <a:rPr lang="fr-FR" dirty="0"/>
              <a:t>Contrôler les accès</a:t>
            </a:r>
          </a:p>
          <a:p>
            <a:pPr marL="257175" indent="-257175">
              <a:buFont typeface="Arial" panose="020B0604020202020204" pitchFamily="34" charset="0"/>
              <a:buChar char="•"/>
            </a:pPr>
            <a:r>
              <a:rPr lang="fr-FR" dirty="0"/>
              <a:t>Conserver les données</a:t>
            </a:r>
          </a:p>
          <a:p>
            <a:pPr marL="257175" indent="-257175">
              <a:buFont typeface="Arial" panose="020B0604020202020204" pitchFamily="34" charset="0"/>
              <a:buChar char="•"/>
            </a:pPr>
            <a:r>
              <a:rPr lang="fr-FR" dirty="0"/>
              <a:t>Promouvoir les données archivées (</a:t>
            </a:r>
            <a:r>
              <a:rPr lang="fr-FR" i="1" dirty="0" err="1"/>
              <a:t>Curate</a:t>
            </a:r>
            <a:r>
              <a:rPr lang="fr-FR" i="1" dirty="0"/>
              <a:t> data</a:t>
            </a:r>
            <a:r>
              <a:rPr lang="fr-FR" dirty="0"/>
              <a:t>)</a:t>
            </a:r>
          </a:p>
        </p:txBody>
      </p:sp>
      <p:sp>
        <p:nvSpPr>
          <p:cNvPr id="6" name="Espace réservé du numéro de diapositive 5"/>
          <p:cNvSpPr>
            <a:spLocks noGrp="1"/>
          </p:cNvSpPr>
          <p:nvPr>
            <p:ph type="sldNum" sz="quarter" idx="12"/>
          </p:nvPr>
        </p:nvSpPr>
        <p:spPr/>
        <p:txBody>
          <a:bodyPr/>
          <a:lstStyle/>
          <a:p>
            <a:fld id="{70E8ADDB-28D5-431C-9206-1CAF870FC8FF}" type="slidenum">
              <a:rPr lang="fr-CA" smtClean="0"/>
              <a:t>14</a:t>
            </a:fld>
            <a:endParaRPr lang="fr-CA"/>
          </a:p>
        </p:txBody>
      </p:sp>
      <p:sp>
        <p:nvSpPr>
          <p:cNvPr id="8" name="ZoneTexte 7"/>
          <p:cNvSpPr txBox="1"/>
          <p:nvPr/>
        </p:nvSpPr>
        <p:spPr>
          <a:xfrm>
            <a:off x="1463650" y="4607495"/>
            <a:ext cx="6722738" cy="307777"/>
          </a:xfrm>
          <a:prstGeom prst="rect">
            <a:avLst/>
          </a:prstGeom>
          <a:noFill/>
        </p:spPr>
        <p:txBody>
          <a:bodyPr wrap="none" rtlCol="0">
            <a:spAutoFit/>
          </a:bodyPr>
          <a:lstStyle/>
          <a:p>
            <a:r>
              <a:rPr lang="fr-CA" sz="1400" dirty="0"/>
              <a:t>Figure 12. </a:t>
            </a:r>
            <a:r>
              <a:rPr lang="fr-CA" sz="1400" dirty="0"/>
              <a:t>Adaptation de </a:t>
            </a:r>
            <a:r>
              <a:rPr lang="fr-CA" sz="1400" i="1" dirty="0" err="1"/>
              <a:t>Research</a:t>
            </a:r>
            <a:r>
              <a:rPr lang="fr-CA" sz="1400" i="1" dirty="0"/>
              <a:t> data </a:t>
            </a:r>
            <a:r>
              <a:rPr lang="fr-CA" sz="1400" i="1" dirty="0" err="1"/>
              <a:t>lifecycle</a:t>
            </a:r>
            <a:r>
              <a:rPr lang="fr-CA" sz="1400" dirty="0"/>
              <a:t> autorisée par le UK DATA SERVICE (2018).</a:t>
            </a:r>
            <a:endParaRPr lang="fr-CA" sz="1350" dirty="0"/>
          </a:p>
        </p:txBody>
      </p:sp>
    </p:spTree>
    <p:extLst>
      <p:ext uri="{BB962C8B-B14F-4D97-AF65-F5344CB8AC3E}">
        <p14:creationId xmlns:p14="http://schemas.microsoft.com/office/powerpoint/2010/main" val="21028071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a:t>Le cycle de vie des données de recherche :</a:t>
            </a:r>
            <a:br>
              <a:rPr lang="fr-CA" dirty="0"/>
            </a:br>
            <a:endParaRPr lang="fr-CA" dirty="0">
              <a:solidFill>
                <a:srgbClr val="FF0000"/>
              </a:solidFill>
            </a:endParaRPr>
          </a:p>
        </p:txBody>
      </p:sp>
      <p:graphicFrame>
        <p:nvGraphicFramePr>
          <p:cNvPr id="3" name="Diagramme 2"/>
          <p:cNvGraphicFramePr/>
          <p:nvPr>
            <p:extLst>
              <p:ext uri="{D42A27DB-BD31-4B8C-83A1-F6EECF244321}">
                <p14:modId xmlns:p14="http://schemas.microsoft.com/office/powerpoint/2010/main" val="3334471561"/>
              </p:ext>
            </p:extLst>
          </p:nvPr>
        </p:nvGraphicFramePr>
        <p:xfrm>
          <a:off x="964096" y="1620078"/>
          <a:ext cx="6242314" cy="46311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ZoneTexte 3"/>
          <p:cNvSpPr txBox="1"/>
          <p:nvPr/>
        </p:nvSpPr>
        <p:spPr>
          <a:xfrm>
            <a:off x="3737467" y="1690689"/>
            <a:ext cx="5245767" cy="2585323"/>
          </a:xfrm>
          <a:prstGeom prst="rect">
            <a:avLst/>
          </a:prstGeom>
          <a:noFill/>
        </p:spPr>
        <p:txBody>
          <a:bodyPr wrap="square" rtlCol="0">
            <a:spAutoFit/>
          </a:bodyPr>
          <a:lstStyle/>
          <a:p>
            <a:r>
              <a:rPr lang="fr-FR" b="1" dirty="0"/>
              <a:t>Réutilisation des données</a:t>
            </a:r>
          </a:p>
          <a:p>
            <a:pPr marL="257175" indent="-257175">
              <a:buFont typeface="Arial" panose="020B0604020202020204" pitchFamily="34" charset="0"/>
              <a:buChar char="•"/>
            </a:pPr>
            <a:r>
              <a:rPr lang="fr-FR" dirty="0"/>
              <a:t>Effectuer des analyses secondaires</a:t>
            </a:r>
          </a:p>
          <a:p>
            <a:pPr marL="257175" indent="-257175">
              <a:buFont typeface="Arial" panose="020B0604020202020204" pitchFamily="34" charset="0"/>
              <a:buChar char="•"/>
            </a:pPr>
            <a:r>
              <a:rPr lang="fr-FR" dirty="0"/>
              <a:t>Suivi de la recherche</a:t>
            </a:r>
          </a:p>
          <a:p>
            <a:pPr marL="257175" indent="-257175">
              <a:buFont typeface="Arial" panose="020B0604020202020204" pitchFamily="34" charset="0"/>
              <a:buChar char="•"/>
            </a:pPr>
            <a:r>
              <a:rPr lang="fr-FR" dirty="0"/>
              <a:t>Nouvelle recherche</a:t>
            </a:r>
          </a:p>
          <a:p>
            <a:pPr marL="257175" indent="-257175">
              <a:buFont typeface="Arial" panose="020B0604020202020204" pitchFamily="34" charset="0"/>
              <a:buChar char="•"/>
            </a:pPr>
            <a:r>
              <a:rPr lang="fr-FR" dirty="0"/>
              <a:t>Entreprendre des évaluations de la recherche (</a:t>
            </a:r>
            <a:r>
              <a:rPr lang="fr-FR" i="1" dirty="0" err="1"/>
              <a:t>reviews</a:t>
            </a:r>
            <a:r>
              <a:rPr lang="fr-FR" dirty="0"/>
              <a:t>)</a:t>
            </a:r>
          </a:p>
          <a:p>
            <a:pPr marL="257175" indent="-257175">
              <a:buFont typeface="Arial" panose="020B0604020202020204" pitchFamily="34" charset="0"/>
              <a:buChar char="•"/>
            </a:pPr>
            <a:r>
              <a:rPr lang="fr-FR" dirty="0"/>
              <a:t>Contrôler les résultats de recherche</a:t>
            </a:r>
          </a:p>
          <a:p>
            <a:pPr marL="257175" indent="-257175">
              <a:buFont typeface="Arial" panose="020B0604020202020204" pitchFamily="34" charset="0"/>
              <a:buChar char="•"/>
            </a:pPr>
            <a:r>
              <a:rPr lang="fr-FR" dirty="0"/>
              <a:t>Utiliser les données de recherche pour enseigner et apprendre</a:t>
            </a:r>
          </a:p>
        </p:txBody>
      </p:sp>
      <p:sp>
        <p:nvSpPr>
          <p:cNvPr id="7" name="Espace réservé du numéro de diapositive 6"/>
          <p:cNvSpPr>
            <a:spLocks noGrp="1"/>
          </p:cNvSpPr>
          <p:nvPr>
            <p:ph type="sldNum" sz="quarter" idx="12"/>
          </p:nvPr>
        </p:nvSpPr>
        <p:spPr/>
        <p:txBody>
          <a:bodyPr/>
          <a:lstStyle/>
          <a:p>
            <a:fld id="{70E8ADDB-28D5-431C-9206-1CAF870FC8FF}" type="slidenum">
              <a:rPr lang="fr-CA" smtClean="0"/>
              <a:t>15</a:t>
            </a:fld>
            <a:endParaRPr lang="fr-CA"/>
          </a:p>
        </p:txBody>
      </p:sp>
      <p:sp>
        <p:nvSpPr>
          <p:cNvPr id="8" name="ZoneTexte 7"/>
          <p:cNvSpPr txBox="1"/>
          <p:nvPr/>
        </p:nvSpPr>
        <p:spPr>
          <a:xfrm>
            <a:off x="1661348" y="4597185"/>
            <a:ext cx="6722738" cy="307777"/>
          </a:xfrm>
          <a:prstGeom prst="rect">
            <a:avLst/>
          </a:prstGeom>
          <a:noFill/>
        </p:spPr>
        <p:txBody>
          <a:bodyPr wrap="none" rtlCol="0">
            <a:spAutoFit/>
          </a:bodyPr>
          <a:lstStyle/>
          <a:p>
            <a:r>
              <a:rPr lang="fr-CA" sz="1400" dirty="0"/>
              <a:t>Figure 13. </a:t>
            </a:r>
            <a:r>
              <a:rPr lang="fr-CA" sz="1400" dirty="0"/>
              <a:t>Adaptation de </a:t>
            </a:r>
            <a:r>
              <a:rPr lang="fr-CA" sz="1400" i="1" dirty="0" err="1"/>
              <a:t>Research</a:t>
            </a:r>
            <a:r>
              <a:rPr lang="fr-CA" sz="1400" i="1" dirty="0"/>
              <a:t> data </a:t>
            </a:r>
            <a:r>
              <a:rPr lang="fr-CA" sz="1400" i="1" dirty="0" err="1"/>
              <a:t>lifecycle</a:t>
            </a:r>
            <a:r>
              <a:rPr lang="fr-CA" sz="1400" dirty="0"/>
              <a:t> autorisée par le UK DATA SERVICE (2018).</a:t>
            </a:r>
            <a:endParaRPr lang="fr-CA" sz="1350" dirty="0"/>
          </a:p>
        </p:txBody>
      </p:sp>
    </p:spTree>
    <p:extLst>
      <p:ext uri="{BB962C8B-B14F-4D97-AF65-F5344CB8AC3E}">
        <p14:creationId xmlns:p14="http://schemas.microsoft.com/office/powerpoint/2010/main" val="16912677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sz="3675" dirty="0"/>
              <a:t>Le cycle de vie des données de recherche :</a:t>
            </a:r>
            <a:br>
              <a:rPr lang="fr-CA" sz="3675" dirty="0"/>
            </a:br>
            <a:r>
              <a:rPr lang="fr-CA" sz="3000" i="1" dirty="0"/>
              <a:t>une</a:t>
            </a:r>
            <a:r>
              <a:rPr lang="fr-CA" sz="3000" dirty="0"/>
              <a:t> définition de l’expression « données de recherche »</a:t>
            </a:r>
            <a:endParaRPr lang="fr-CA" sz="3000" dirty="0">
              <a:solidFill>
                <a:srgbClr val="FF0000"/>
              </a:solidFill>
            </a:endParaRPr>
          </a:p>
        </p:txBody>
      </p:sp>
      <p:sp>
        <p:nvSpPr>
          <p:cNvPr id="3" name="Espace réservé du contenu 2"/>
          <p:cNvSpPr>
            <a:spLocks noGrp="1"/>
          </p:cNvSpPr>
          <p:nvPr>
            <p:ph idx="1"/>
          </p:nvPr>
        </p:nvSpPr>
        <p:spPr/>
        <p:txBody>
          <a:bodyPr>
            <a:normAutofit/>
          </a:bodyPr>
          <a:lstStyle/>
          <a:p>
            <a:pPr marL="0" indent="0">
              <a:buNone/>
            </a:pPr>
            <a:r>
              <a:rPr lang="fr-CA" i="1" dirty="0"/>
              <a:t>Données essentiellement employées pour alimenter les enquêtes techniques ou scientifiques, la recherche, les études ou des activités artistiques. On s’en sert pour étayer la méthode expérimentale ou les chercheurs estiment communément qu’elles sont nécessaires pour valider leurs observations et les résultats de leurs travaux. [­…]</a:t>
            </a:r>
            <a:br>
              <a:rPr lang="fr-CA" i="1" dirty="0"/>
            </a:br>
            <a:endParaRPr lang="fr-CA" i="1" dirty="0"/>
          </a:p>
        </p:txBody>
      </p:sp>
      <p:sp>
        <p:nvSpPr>
          <p:cNvPr id="4" name="ZoneTexte 3"/>
          <p:cNvSpPr txBox="1"/>
          <p:nvPr/>
        </p:nvSpPr>
        <p:spPr>
          <a:xfrm>
            <a:off x="1335528" y="5653743"/>
            <a:ext cx="6303928" cy="523220"/>
          </a:xfrm>
          <a:prstGeom prst="rect">
            <a:avLst/>
          </a:prstGeom>
          <a:noFill/>
        </p:spPr>
        <p:txBody>
          <a:bodyPr wrap="square" rtlCol="0">
            <a:spAutoFit/>
          </a:bodyPr>
          <a:lstStyle/>
          <a:p>
            <a:r>
              <a:rPr lang="fr-CA" sz="1400" dirty="0"/>
              <a:t>Source: DONNÉES DE RECHERCHE CANADA, 2018</a:t>
            </a:r>
            <a:r>
              <a:rPr lang="fr-CA" sz="1400" i="1" dirty="0"/>
              <a:t>. </a:t>
            </a:r>
            <a:r>
              <a:rPr lang="fr-FR" sz="1400" i="1" dirty="0"/>
              <a:t>Le glossaire original de DRC</a:t>
            </a:r>
            <a:r>
              <a:rPr lang="fr-CA" sz="1400" dirty="0"/>
              <a:t>.</a:t>
            </a:r>
            <a:br>
              <a:rPr lang="fr-CA" sz="1400" dirty="0"/>
            </a:br>
            <a:r>
              <a:rPr lang="fr-CA" sz="1400" dirty="0"/>
              <a:t>[https://www.rdc-drc.ca/fr/glossaire/glossaire-original/] Consulté le 10 janvier 2018.</a:t>
            </a:r>
          </a:p>
        </p:txBody>
      </p:sp>
      <p:sp>
        <p:nvSpPr>
          <p:cNvPr id="6" name="Espace réservé du numéro de diapositive 5"/>
          <p:cNvSpPr>
            <a:spLocks noGrp="1"/>
          </p:cNvSpPr>
          <p:nvPr>
            <p:ph type="sldNum" sz="quarter" idx="12"/>
          </p:nvPr>
        </p:nvSpPr>
        <p:spPr/>
        <p:txBody>
          <a:bodyPr/>
          <a:lstStyle/>
          <a:p>
            <a:fld id="{70E8ADDB-28D5-431C-9206-1CAF870FC8FF}" type="slidenum">
              <a:rPr lang="fr-CA" smtClean="0"/>
              <a:t>16</a:t>
            </a:fld>
            <a:endParaRPr lang="fr-CA"/>
          </a:p>
        </p:txBody>
      </p:sp>
    </p:spTree>
    <p:extLst>
      <p:ext uri="{BB962C8B-B14F-4D97-AF65-F5344CB8AC3E}">
        <p14:creationId xmlns:p14="http://schemas.microsoft.com/office/powerpoint/2010/main" val="23241365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sz="3675" dirty="0"/>
              <a:t>Le cycle de vie des données de recherche :</a:t>
            </a:r>
            <a:r>
              <a:rPr lang="fr-CA" sz="4500" dirty="0"/>
              <a:t/>
            </a:r>
            <a:br>
              <a:rPr lang="fr-CA" sz="4500" dirty="0"/>
            </a:br>
            <a:r>
              <a:rPr lang="fr-FR" sz="3200" dirty="0"/>
              <a:t>Comment définir les données de recherche?</a:t>
            </a:r>
            <a:endParaRPr lang="fr-CA" sz="3000" dirty="0"/>
          </a:p>
        </p:txBody>
      </p:sp>
      <p:pic>
        <p:nvPicPr>
          <p:cNvPr id="10" name="Imag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5424" y="4167007"/>
            <a:ext cx="3272654" cy="2425883"/>
          </a:xfrm>
          <a:prstGeom prst="rect">
            <a:avLst/>
          </a:prstGeom>
        </p:spPr>
      </p:pic>
      <p:pic>
        <p:nvPicPr>
          <p:cNvPr id="11" name="Image 10"/>
          <p:cNvPicPr>
            <a:picLocks noChangeAspect="1"/>
          </p:cNvPicPr>
          <p:nvPr/>
        </p:nvPicPr>
        <p:blipFill rotWithShape="1">
          <a:blip r:embed="rId4">
            <a:extLst>
              <a:ext uri="{28A0092B-C50C-407E-A947-70E740481C1C}">
                <a14:useLocalDpi xmlns:a14="http://schemas.microsoft.com/office/drawing/2010/main" val="0"/>
              </a:ext>
            </a:extLst>
          </a:blip>
          <a:srcRect r="16179"/>
          <a:stretch/>
        </p:blipFill>
        <p:spPr>
          <a:xfrm>
            <a:off x="426797" y="1690689"/>
            <a:ext cx="7664520" cy="2068374"/>
          </a:xfrm>
          <a:prstGeom prst="rect">
            <a:avLst/>
          </a:prstGeom>
          <a:ln>
            <a:noFill/>
          </a:ln>
          <a:effectLst>
            <a:outerShdw blurRad="292100" dist="139700" dir="2700000" algn="tl" rotWithShape="0">
              <a:srgbClr val="333333">
                <a:alpha val="65000"/>
              </a:srgbClr>
            </a:outerShdw>
          </a:effectLst>
        </p:spPr>
      </p:pic>
      <p:pic>
        <p:nvPicPr>
          <p:cNvPr id="9" name="Espace réservé du contenu 8"/>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5014476" y="2854213"/>
            <a:ext cx="2153290" cy="3867263"/>
          </a:xfrm>
          <a:prstGeom prst="rect">
            <a:avLst/>
          </a:prstGeom>
          <a:ln>
            <a:noFill/>
          </a:ln>
          <a:effectLst>
            <a:outerShdw blurRad="292100" dist="139700" dir="2700000" algn="tl" rotWithShape="0">
              <a:srgbClr val="333333">
                <a:alpha val="65000"/>
              </a:srgbClr>
            </a:outerShdw>
          </a:effectLst>
        </p:spPr>
      </p:pic>
      <p:sp>
        <p:nvSpPr>
          <p:cNvPr id="4" name="Espace réservé du numéro de diapositive 3"/>
          <p:cNvSpPr>
            <a:spLocks noGrp="1"/>
          </p:cNvSpPr>
          <p:nvPr>
            <p:ph type="sldNum" sz="quarter" idx="12"/>
          </p:nvPr>
        </p:nvSpPr>
        <p:spPr/>
        <p:txBody>
          <a:bodyPr/>
          <a:lstStyle/>
          <a:p>
            <a:fld id="{70E8ADDB-28D5-431C-9206-1CAF870FC8FF}" type="slidenum">
              <a:rPr lang="fr-CA" smtClean="0"/>
              <a:t>17</a:t>
            </a:fld>
            <a:endParaRPr lang="fr-CA"/>
          </a:p>
        </p:txBody>
      </p:sp>
      <p:sp>
        <p:nvSpPr>
          <p:cNvPr id="8" name="ZoneTexte 7"/>
          <p:cNvSpPr txBox="1"/>
          <p:nvPr/>
        </p:nvSpPr>
        <p:spPr>
          <a:xfrm>
            <a:off x="113293" y="3793291"/>
            <a:ext cx="4712316" cy="523220"/>
          </a:xfrm>
          <a:prstGeom prst="rect">
            <a:avLst/>
          </a:prstGeom>
          <a:noFill/>
        </p:spPr>
        <p:txBody>
          <a:bodyPr wrap="none" rtlCol="0">
            <a:spAutoFit/>
          </a:bodyPr>
          <a:lstStyle/>
          <a:p>
            <a:r>
              <a:rPr lang="fr-CA" sz="1400" dirty="0"/>
              <a:t>Figure 13</a:t>
            </a:r>
            <a:r>
              <a:rPr lang="fr-CA" sz="1400" i="1" dirty="0"/>
              <a:t>. </a:t>
            </a:r>
            <a:r>
              <a:rPr lang="fr-CA" sz="1400" dirty="0"/>
              <a:t>Extrait de </a:t>
            </a:r>
            <a:r>
              <a:rPr lang="fr-FR" sz="1400" i="1" dirty="0"/>
              <a:t>Banque de données</a:t>
            </a:r>
            <a:br>
              <a:rPr lang="fr-FR" sz="1400" i="1" dirty="0"/>
            </a:br>
            <a:r>
              <a:rPr lang="fr-FR" sz="1400" i="1" dirty="0"/>
              <a:t>sur les </a:t>
            </a:r>
            <a:r>
              <a:rPr lang="fr-FR" sz="1400" i="1" dirty="0" err="1"/>
              <a:t>macroalgues</a:t>
            </a:r>
            <a:r>
              <a:rPr lang="fr-FR" sz="1400" i="1" dirty="0"/>
              <a:t> marines</a:t>
            </a:r>
            <a:r>
              <a:rPr lang="fr-CA" sz="1400" i="1" dirty="0"/>
              <a:t> </a:t>
            </a:r>
            <a:r>
              <a:rPr lang="fr-CA" sz="1400" dirty="0"/>
              <a:t>(</a:t>
            </a:r>
            <a:r>
              <a:rPr lang="fr-CA" sz="1400" dirty="0" err="1"/>
              <a:t>Merzouk</a:t>
            </a:r>
            <a:r>
              <a:rPr lang="fr-CA" sz="1400" dirty="0"/>
              <a:t> et </a:t>
            </a:r>
            <a:r>
              <a:rPr lang="fr-CA" sz="1400" dirty="0" err="1"/>
              <a:t>Tamigneaux</a:t>
            </a:r>
            <a:r>
              <a:rPr lang="fr-CA" sz="1400" dirty="0"/>
              <a:t>, 2016).</a:t>
            </a:r>
            <a:endParaRPr lang="fr-CA" sz="1350" dirty="0"/>
          </a:p>
        </p:txBody>
      </p:sp>
      <p:sp>
        <p:nvSpPr>
          <p:cNvPr id="12" name="ZoneTexte 11"/>
          <p:cNvSpPr txBox="1"/>
          <p:nvPr/>
        </p:nvSpPr>
        <p:spPr>
          <a:xfrm>
            <a:off x="948700" y="6439001"/>
            <a:ext cx="3623300" cy="307777"/>
          </a:xfrm>
          <a:prstGeom prst="rect">
            <a:avLst/>
          </a:prstGeom>
          <a:noFill/>
        </p:spPr>
        <p:txBody>
          <a:bodyPr wrap="none" rtlCol="0">
            <a:spAutoFit/>
          </a:bodyPr>
          <a:lstStyle/>
          <a:p>
            <a:r>
              <a:rPr lang="fr-CA" sz="1400" dirty="0"/>
              <a:t>Figure 14. </a:t>
            </a:r>
            <a:r>
              <a:rPr lang="en-US" sz="1400" i="1" dirty="0"/>
              <a:t>Life size </a:t>
            </a:r>
            <a:r>
              <a:rPr lang="en-US" sz="1400" i="1" dirty="0" err="1"/>
              <a:t>lego</a:t>
            </a:r>
            <a:r>
              <a:rPr lang="en-US" sz="1400" i="1" dirty="0"/>
              <a:t> syringe (Ragan, 2010)</a:t>
            </a:r>
            <a:r>
              <a:rPr lang="fr-CA" sz="1400" dirty="0"/>
              <a:t>.</a:t>
            </a:r>
            <a:endParaRPr lang="fr-CA" sz="1350" dirty="0"/>
          </a:p>
        </p:txBody>
      </p:sp>
      <p:sp>
        <p:nvSpPr>
          <p:cNvPr id="13" name="ZoneTexte 12"/>
          <p:cNvSpPr txBox="1"/>
          <p:nvPr/>
        </p:nvSpPr>
        <p:spPr>
          <a:xfrm>
            <a:off x="7167766" y="5617687"/>
            <a:ext cx="2059795" cy="738664"/>
          </a:xfrm>
          <a:prstGeom prst="rect">
            <a:avLst/>
          </a:prstGeom>
          <a:noFill/>
        </p:spPr>
        <p:txBody>
          <a:bodyPr wrap="none" rtlCol="0">
            <a:spAutoFit/>
          </a:bodyPr>
          <a:lstStyle/>
          <a:p>
            <a:r>
              <a:rPr lang="fr-CA" sz="1400" dirty="0"/>
              <a:t>Figure 15</a:t>
            </a:r>
            <a:r>
              <a:rPr lang="fr-CA" sz="1400" i="1" dirty="0"/>
              <a:t>. </a:t>
            </a:r>
            <a:r>
              <a:rPr lang="fr-CA" sz="1400" i="1" dirty="0" err="1"/>
              <a:t>Pandanaceae</a:t>
            </a:r>
            <a:r>
              <a:rPr lang="fr-CA" sz="1400" i="1" dirty="0"/>
              <a:t> –</a:t>
            </a:r>
            <a:br>
              <a:rPr lang="fr-CA" sz="1400" i="1" dirty="0"/>
            </a:br>
            <a:r>
              <a:rPr lang="fr-CA" sz="1400" i="1" dirty="0"/>
              <a:t>Plant type </a:t>
            </a:r>
            <a:r>
              <a:rPr lang="fr-CA" sz="1400" i="1" dirty="0" err="1"/>
              <a:t>specimen</a:t>
            </a:r>
            <a:r>
              <a:rPr lang="fr-CA" sz="1400" i="1" dirty="0"/>
              <a:t/>
            </a:r>
            <a:br>
              <a:rPr lang="fr-CA" sz="1400" i="1" dirty="0"/>
            </a:br>
            <a:r>
              <a:rPr lang="fr-CA" sz="1400" i="1" dirty="0"/>
              <a:t>(</a:t>
            </a:r>
            <a:r>
              <a:rPr lang="fr-CA" sz="1400" dirty="0"/>
              <a:t>Stone, 1970).</a:t>
            </a:r>
            <a:endParaRPr lang="fr-CA" sz="1350" dirty="0"/>
          </a:p>
        </p:txBody>
      </p:sp>
    </p:spTree>
    <p:extLst>
      <p:ext uri="{BB962C8B-B14F-4D97-AF65-F5344CB8AC3E}">
        <p14:creationId xmlns:p14="http://schemas.microsoft.com/office/powerpoint/2010/main" val="10201489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sz="3675" dirty="0"/>
              <a:t>Le cycle de vie des données de recherche :</a:t>
            </a:r>
            <a:r>
              <a:rPr lang="fr-CA" sz="4500" dirty="0"/>
              <a:t/>
            </a:r>
            <a:br>
              <a:rPr lang="fr-CA" sz="4500" dirty="0"/>
            </a:br>
            <a:r>
              <a:rPr lang="fr-FR" sz="3200" dirty="0"/>
              <a:t>Comment définir les données de recherche?</a:t>
            </a:r>
            <a:endParaRPr lang="fr-CA" sz="3000" dirty="0"/>
          </a:p>
        </p:txBody>
      </p:sp>
      <p:sp>
        <p:nvSpPr>
          <p:cNvPr id="3" name="Espace réservé du contenu 2"/>
          <p:cNvSpPr>
            <a:spLocks noGrp="1"/>
          </p:cNvSpPr>
          <p:nvPr>
            <p:ph idx="1"/>
          </p:nvPr>
        </p:nvSpPr>
        <p:spPr/>
        <p:txBody>
          <a:bodyPr>
            <a:normAutofit/>
          </a:bodyPr>
          <a:lstStyle/>
          <a:p>
            <a:r>
              <a:rPr lang="fr-FR" sz="2400" dirty="0"/>
              <a:t>Des sources primaires qui soutiennent des projets de recherche, des études académiques ou des travaux artistiques.</a:t>
            </a:r>
          </a:p>
          <a:p>
            <a:r>
              <a:rPr lang="fr-FR" sz="2400" dirty="0"/>
              <a:t>Elles peuvent être utilisées comme preuve pour valider des résultats.</a:t>
            </a:r>
          </a:p>
          <a:p>
            <a:r>
              <a:rPr lang="fr-FR" sz="2400" dirty="0"/>
              <a:t>Elles peuvent prendre la forme de données expérimentales, de données d'observation, de données opérationnelles, de données de tiers, de données du secteur public, de données de suivi, de données traitées ou de données réutilisées.</a:t>
            </a:r>
          </a:p>
          <a:p>
            <a:r>
              <a:rPr lang="fr-FR" sz="2400" dirty="0"/>
              <a:t>Tout autre contenu numérique et non numérique a le potentiel de devenir des données de recherche. </a:t>
            </a:r>
            <a:endParaRPr lang="fr-CA" sz="2400" b="1" dirty="0"/>
          </a:p>
        </p:txBody>
      </p:sp>
      <p:sp>
        <p:nvSpPr>
          <p:cNvPr id="7" name="ZoneTexte 6"/>
          <p:cNvSpPr txBox="1"/>
          <p:nvPr/>
        </p:nvSpPr>
        <p:spPr>
          <a:xfrm>
            <a:off x="1172077" y="6176963"/>
            <a:ext cx="6242543" cy="307777"/>
          </a:xfrm>
          <a:prstGeom prst="rect">
            <a:avLst/>
          </a:prstGeom>
          <a:noFill/>
        </p:spPr>
        <p:txBody>
          <a:bodyPr wrap="none" rtlCol="0">
            <a:spAutoFit/>
          </a:bodyPr>
          <a:lstStyle/>
          <a:p>
            <a:r>
              <a:rPr lang="fr-FR" sz="1400" dirty="0"/>
              <a:t>Source: </a:t>
            </a:r>
            <a:r>
              <a:rPr lang="fr-FR" sz="1400" i="1" dirty="0"/>
              <a:t>Gestion des données de recherche : Information de base</a:t>
            </a:r>
            <a:r>
              <a:rPr lang="fr-FR" sz="1400" dirty="0"/>
              <a:t>. (PORTAGE, 2017). </a:t>
            </a:r>
          </a:p>
        </p:txBody>
      </p:sp>
      <p:sp>
        <p:nvSpPr>
          <p:cNvPr id="5" name="Espace réservé du numéro de diapositive 4"/>
          <p:cNvSpPr>
            <a:spLocks noGrp="1"/>
          </p:cNvSpPr>
          <p:nvPr>
            <p:ph type="sldNum" sz="quarter" idx="12"/>
          </p:nvPr>
        </p:nvSpPr>
        <p:spPr/>
        <p:txBody>
          <a:bodyPr/>
          <a:lstStyle/>
          <a:p>
            <a:fld id="{70E8ADDB-28D5-431C-9206-1CAF870FC8FF}" type="slidenum">
              <a:rPr lang="fr-CA" smtClean="0"/>
              <a:t>18</a:t>
            </a:fld>
            <a:endParaRPr lang="fr-CA" dirty="0"/>
          </a:p>
        </p:txBody>
      </p:sp>
    </p:spTree>
    <p:extLst>
      <p:ext uri="{BB962C8B-B14F-4D97-AF65-F5344CB8AC3E}">
        <p14:creationId xmlns:p14="http://schemas.microsoft.com/office/powerpoint/2010/main" val="3669795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a:t>Le cycle de vie des données de recherche :</a:t>
            </a:r>
            <a:r>
              <a:rPr lang="fr-CA" sz="3600" dirty="0"/>
              <a:t/>
            </a:r>
            <a:br>
              <a:rPr lang="fr-CA" sz="3600" dirty="0"/>
            </a:br>
            <a:r>
              <a:rPr lang="fr-CA" sz="2400" dirty="0"/>
              <a:t>les documents de contexte</a:t>
            </a:r>
            <a:endParaRPr lang="fr-CA" strike="sngStrike" dirty="0">
              <a:solidFill>
                <a:srgbClr val="FF0000"/>
              </a:solidFill>
            </a:endParaRPr>
          </a:p>
        </p:txBody>
      </p:sp>
      <p:pic>
        <p:nvPicPr>
          <p:cNvPr id="4" name="Espace réservé du contenu 3"/>
          <p:cNvPicPr>
            <a:picLocks noGrp="1" noChangeAspect="1"/>
          </p:cNvPicPr>
          <p:nvPr>
            <p:ph idx="1"/>
          </p:nvPr>
        </p:nvPicPr>
        <p:blipFill rotWithShape="1">
          <a:blip r:embed="rId3">
            <a:extLst>
              <a:ext uri="{28A0092B-C50C-407E-A947-70E740481C1C}">
                <a14:useLocalDpi xmlns:a14="http://schemas.microsoft.com/office/drawing/2010/main" val="0"/>
              </a:ext>
            </a:extLst>
          </a:blip>
          <a:srcRect b="196"/>
          <a:stretch/>
        </p:blipFill>
        <p:spPr>
          <a:xfrm>
            <a:off x="5493610" y="971995"/>
            <a:ext cx="3462984" cy="4268323"/>
          </a:xfrm>
          <a:prstGeom prst="rect">
            <a:avLst/>
          </a:prstGeom>
          <a:ln>
            <a:noFill/>
          </a:ln>
          <a:effectLst>
            <a:outerShdw blurRad="292100" dist="139700" dir="2700000" algn="tl" rotWithShape="0">
              <a:srgbClr val="333333">
                <a:alpha val="65000"/>
              </a:srgbClr>
            </a:outerShdw>
          </a:effectLst>
        </p:spPr>
      </p:pic>
      <p:pic>
        <p:nvPicPr>
          <p:cNvPr id="9" name="Image 8"/>
          <p:cNvPicPr>
            <a:picLocks noChangeAspect="1"/>
          </p:cNvPicPr>
          <p:nvPr/>
        </p:nvPicPr>
        <p:blipFill rotWithShape="1">
          <a:blip r:embed="rId4" cstate="print">
            <a:extLst>
              <a:ext uri="{28A0092B-C50C-407E-A947-70E740481C1C}">
                <a14:useLocalDpi xmlns:a14="http://schemas.microsoft.com/office/drawing/2010/main" val="0"/>
              </a:ext>
            </a:extLst>
          </a:blip>
          <a:srcRect l="326" t="1088" r="44585" b="28841"/>
          <a:stretch/>
        </p:blipFill>
        <p:spPr>
          <a:xfrm>
            <a:off x="120459" y="1978758"/>
            <a:ext cx="5037352" cy="3200748"/>
          </a:xfrm>
          <a:prstGeom prst="rect">
            <a:avLst/>
          </a:prstGeom>
          <a:ln>
            <a:noFill/>
          </a:ln>
          <a:effectLst>
            <a:outerShdw blurRad="292100" dist="139700" dir="2700000" algn="tl" rotWithShape="0">
              <a:srgbClr val="333333">
                <a:alpha val="65000"/>
              </a:srgbClr>
            </a:outerShdw>
          </a:effectLst>
        </p:spPr>
      </p:pic>
      <p:sp>
        <p:nvSpPr>
          <p:cNvPr id="5" name="Espace réservé du numéro de diapositive 4"/>
          <p:cNvSpPr>
            <a:spLocks noGrp="1"/>
          </p:cNvSpPr>
          <p:nvPr>
            <p:ph type="sldNum" sz="quarter" idx="12"/>
          </p:nvPr>
        </p:nvSpPr>
        <p:spPr/>
        <p:txBody>
          <a:bodyPr/>
          <a:lstStyle/>
          <a:p>
            <a:fld id="{70E8ADDB-28D5-431C-9206-1CAF870FC8FF}" type="slidenum">
              <a:rPr lang="fr-CA" smtClean="0"/>
              <a:t>19</a:t>
            </a:fld>
            <a:endParaRPr lang="fr-CA"/>
          </a:p>
        </p:txBody>
      </p:sp>
      <p:sp>
        <p:nvSpPr>
          <p:cNvPr id="10" name="ZoneTexte 9"/>
          <p:cNvSpPr txBox="1"/>
          <p:nvPr/>
        </p:nvSpPr>
        <p:spPr>
          <a:xfrm>
            <a:off x="172730" y="5331110"/>
            <a:ext cx="4773999" cy="523220"/>
          </a:xfrm>
          <a:prstGeom prst="rect">
            <a:avLst/>
          </a:prstGeom>
          <a:noFill/>
        </p:spPr>
        <p:txBody>
          <a:bodyPr wrap="none" rtlCol="0">
            <a:spAutoFit/>
          </a:bodyPr>
          <a:lstStyle/>
          <a:p>
            <a:r>
              <a:rPr lang="fr-CA" sz="1400" dirty="0"/>
              <a:t>Figure 16</a:t>
            </a:r>
            <a:r>
              <a:rPr lang="fr-CA" sz="1400" i="1" dirty="0"/>
              <a:t>. </a:t>
            </a:r>
            <a:r>
              <a:rPr lang="fr-CA" sz="1400" dirty="0"/>
              <a:t>Extrait </a:t>
            </a:r>
            <a:r>
              <a:rPr lang="fr-CA" sz="1400" dirty="0" smtClean="0"/>
              <a:t>de la méthodologie, </a:t>
            </a:r>
            <a:r>
              <a:rPr lang="fr-FR" sz="1400" i="1" dirty="0" smtClean="0"/>
              <a:t>Banque </a:t>
            </a:r>
            <a:r>
              <a:rPr lang="fr-FR" sz="1400" i="1" dirty="0"/>
              <a:t>de données</a:t>
            </a:r>
            <a:br>
              <a:rPr lang="fr-FR" sz="1400" i="1" dirty="0"/>
            </a:br>
            <a:r>
              <a:rPr lang="fr-FR" sz="1400" i="1" dirty="0"/>
              <a:t>sur les </a:t>
            </a:r>
            <a:r>
              <a:rPr lang="fr-FR" sz="1400" i="1" dirty="0" err="1"/>
              <a:t>macroalgues</a:t>
            </a:r>
            <a:r>
              <a:rPr lang="fr-FR" sz="1400" i="1" dirty="0"/>
              <a:t> marines</a:t>
            </a:r>
            <a:r>
              <a:rPr lang="fr-CA" sz="1400" i="1" dirty="0"/>
              <a:t> </a:t>
            </a:r>
            <a:r>
              <a:rPr lang="fr-CA" sz="1400" dirty="0"/>
              <a:t>(</a:t>
            </a:r>
            <a:r>
              <a:rPr lang="fr-CA" sz="1400" dirty="0" err="1"/>
              <a:t>Merzouk</a:t>
            </a:r>
            <a:r>
              <a:rPr lang="fr-CA" sz="1400" dirty="0"/>
              <a:t> et </a:t>
            </a:r>
            <a:r>
              <a:rPr lang="fr-CA" sz="1400" dirty="0" err="1"/>
              <a:t>Tamigneaux</a:t>
            </a:r>
            <a:r>
              <a:rPr lang="fr-CA" sz="1400" dirty="0"/>
              <a:t>, 2016).</a:t>
            </a:r>
            <a:endParaRPr lang="fr-CA" sz="1350" dirty="0"/>
          </a:p>
        </p:txBody>
      </p:sp>
      <p:sp>
        <p:nvSpPr>
          <p:cNvPr id="11" name="ZoneTexte 10"/>
          <p:cNvSpPr txBox="1"/>
          <p:nvPr/>
        </p:nvSpPr>
        <p:spPr>
          <a:xfrm>
            <a:off x="5150816" y="5344785"/>
            <a:ext cx="4148572" cy="738664"/>
          </a:xfrm>
          <a:prstGeom prst="rect">
            <a:avLst/>
          </a:prstGeom>
          <a:noFill/>
        </p:spPr>
        <p:txBody>
          <a:bodyPr wrap="none" rtlCol="0">
            <a:spAutoFit/>
          </a:bodyPr>
          <a:lstStyle/>
          <a:p>
            <a:r>
              <a:rPr lang="fr-CA" sz="1400" dirty="0"/>
              <a:t>Figure 17</a:t>
            </a:r>
            <a:r>
              <a:rPr lang="fr-CA" sz="1400" i="1" dirty="0"/>
              <a:t>. </a:t>
            </a:r>
            <a:r>
              <a:rPr lang="fr-CA" sz="1400" dirty="0"/>
              <a:t>Extrait de</a:t>
            </a:r>
            <a:br>
              <a:rPr lang="fr-CA" sz="1400" dirty="0"/>
            </a:br>
            <a:r>
              <a:rPr lang="fr-CA" sz="1400" i="1" dirty="0"/>
              <a:t>Questionnaire</a:t>
            </a:r>
            <a:r>
              <a:rPr lang="fr-CA" sz="1400" dirty="0"/>
              <a:t> </a:t>
            </a:r>
            <a:r>
              <a:rPr lang="fr-CA" sz="1400" i="1" dirty="0"/>
              <a:t>pour les </a:t>
            </a:r>
            <a:r>
              <a:rPr lang="fr-CA" sz="1400" i="1" dirty="0" err="1"/>
              <a:t>cégepiens</a:t>
            </a:r>
            <a:r>
              <a:rPr lang="fr-CA" sz="1400" i="1" dirty="0"/>
              <a:t> </a:t>
            </a:r>
            <a:r>
              <a:rPr lang="fr-CA" sz="1400" dirty="0"/>
              <a:t>(King </a:t>
            </a:r>
            <a:r>
              <a:rPr lang="fr-CA" sz="1400" i="1" dirty="0"/>
              <a:t>et al.</a:t>
            </a:r>
            <a:r>
              <a:rPr lang="fr-CA" sz="1400" dirty="0"/>
              <a:t>, 2016</a:t>
            </a:r>
            <a:r>
              <a:rPr lang="fr-CA" sz="1400" dirty="0" smtClean="0"/>
              <a:t>).</a:t>
            </a:r>
          </a:p>
          <a:p>
            <a:r>
              <a:rPr lang="fr-CA" sz="1400" dirty="0" smtClean="0"/>
              <a:t>Voir également le Plan de codage, de cette recherche.</a:t>
            </a:r>
            <a:endParaRPr lang="fr-CA" sz="1350" dirty="0"/>
          </a:p>
        </p:txBody>
      </p:sp>
    </p:spTree>
    <p:extLst>
      <p:ext uri="{BB962C8B-B14F-4D97-AF65-F5344CB8AC3E}">
        <p14:creationId xmlns:p14="http://schemas.microsoft.com/office/powerpoint/2010/main" val="28219974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Objectifs</a:t>
            </a:r>
          </a:p>
        </p:txBody>
      </p:sp>
      <p:sp>
        <p:nvSpPr>
          <p:cNvPr id="3" name="Espace réservé du contenu 2"/>
          <p:cNvSpPr>
            <a:spLocks noGrp="1"/>
          </p:cNvSpPr>
          <p:nvPr>
            <p:ph idx="1"/>
          </p:nvPr>
        </p:nvSpPr>
        <p:spPr/>
        <p:txBody>
          <a:bodyPr>
            <a:normAutofit/>
          </a:bodyPr>
          <a:lstStyle/>
          <a:p>
            <a:pPr marL="385763" indent="-385763">
              <a:buFont typeface="+mj-lt"/>
              <a:buAutoNum type="arabicPeriod"/>
            </a:pPr>
            <a:r>
              <a:rPr lang="fr-CA" dirty="0"/>
              <a:t>Présenter le cycle de vie des données de recherche</a:t>
            </a:r>
          </a:p>
          <a:p>
            <a:pPr marL="385763" indent="-385763">
              <a:buFont typeface="+mj-lt"/>
              <a:buAutoNum type="arabicPeriod"/>
            </a:pPr>
            <a:r>
              <a:rPr lang="fr-CA" dirty="0"/>
              <a:t>Exposer les avantages de la gestion des données de recherche</a:t>
            </a:r>
            <a:endParaRPr lang="fr-CA" strike="sngStrike" dirty="0">
              <a:solidFill>
                <a:srgbClr val="FF0000"/>
              </a:solidFill>
            </a:endParaRPr>
          </a:p>
        </p:txBody>
      </p:sp>
      <p:sp>
        <p:nvSpPr>
          <p:cNvPr id="5" name="Espace réservé du numéro de diapositive 4"/>
          <p:cNvSpPr>
            <a:spLocks noGrp="1"/>
          </p:cNvSpPr>
          <p:nvPr>
            <p:ph type="sldNum" sz="quarter" idx="12"/>
          </p:nvPr>
        </p:nvSpPr>
        <p:spPr/>
        <p:txBody>
          <a:bodyPr/>
          <a:lstStyle/>
          <a:p>
            <a:fld id="{70E8ADDB-28D5-431C-9206-1CAF870FC8FF}" type="slidenum">
              <a:rPr lang="fr-CA" smtClean="0"/>
              <a:t>2</a:t>
            </a:fld>
            <a:endParaRPr lang="fr-CA"/>
          </a:p>
        </p:txBody>
      </p:sp>
    </p:spTree>
    <p:extLst>
      <p:ext uri="{BB962C8B-B14F-4D97-AF65-F5344CB8AC3E}">
        <p14:creationId xmlns:p14="http://schemas.microsoft.com/office/powerpoint/2010/main" val="1862076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CA" dirty="0"/>
              <a:t>Les avantages de la gestion des données de recherche</a:t>
            </a:r>
          </a:p>
        </p:txBody>
      </p:sp>
      <p:sp>
        <p:nvSpPr>
          <p:cNvPr id="4" name="ZoneTexte 3"/>
          <p:cNvSpPr txBox="1"/>
          <p:nvPr/>
        </p:nvSpPr>
        <p:spPr>
          <a:xfrm>
            <a:off x="1183562" y="5738796"/>
            <a:ext cx="6919550" cy="507831"/>
          </a:xfrm>
          <a:prstGeom prst="rect">
            <a:avLst/>
          </a:prstGeom>
          <a:noFill/>
        </p:spPr>
        <p:txBody>
          <a:bodyPr wrap="square" rtlCol="0">
            <a:spAutoFit/>
          </a:bodyPr>
          <a:lstStyle/>
          <a:p>
            <a:r>
              <a:rPr lang="fr-FR" sz="1350" dirty="0"/>
              <a:t>Source: </a:t>
            </a:r>
            <a:r>
              <a:rPr lang="fr-FR" sz="1350" i="1" dirty="0"/>
              <a:t>La gestion des données de recherche en bibliothèque universitaire (</a:t>
            </a:r>
            <a:r>
              <a:rPr lang="fr-FR" sz="1350" dirty="0"/>
              <a:t>GUINDON, 2013)</a:t>
            </a:r>
            <a:r>
              <a:rPr lang="fr-CA" sz="1350" dirty="0"/>
              <a:t>.</a:t>
            </a:r>
          </a:p>
          <a:p>
            <a:endParaRPr lang="fr-CA" sz="1350" dirty="0"/>
          </a:p>
        </p:txBody>
      </p:sp>
      <p:graphicFrame>
        <p:nvGraphicFramePr>
          <p:cNvPr id="6" name="Diagramme 5"/>
          <p:cNvGraphicFramePr/>
          <p:nvPr>
            <p:extLst>
              <p:ext uri="{D42A27DB-BD31-4B8C-83A1-F6EECF244321}">
                <p14:modId xmlns:p14="http://schemas.microsoft.com/office/powerpoint/2010/main" val="3368958162"/>
              </p:ext>
            </p:extLst>
          </p:nvPr>
        </p:nvGraphicFramePr>
        <p:xfrm>
          <a:off x="-635539" y="-129701"/>
          <a:ext cx="10557752" cy="57587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Espace réservé du numéro de diapositive 4"/>
          <p:cNvSpPr>
            <a:spLocks noGrp="1"/>
          </p:cNvSpPr>
          <p:nvPr>
            <p:ph type="sldNum" sz="quarter" idx="12"/>
          </p:nvPr>
        </p:nvSpPr>
        <p:spPr/>
        <p:txBody>
          <a:bodyPr/>
          <a:lstStyle/>
          <a:p>
            <a:fld id="{70E8ADDB-28D5-431C-9206-1CAF870FC8FF}" type="slidenum">
              <a:rPr lang="fr-CA" smtClean="0"/>
              <a:t>20</a:t>
            </a:fld>
            <a:endParaRPr lang="fr-CA"/>
          </a:p>
        </p:txBody>
      </p:sp>
    </p:spTree>
    <p:extLst>
      <p:ext uri="{BB962C8B-B14F-4D97-AF65-F5344CB8AC3E}">
        <p14:creationId xmlns:p14="http://schemas.microsoft.com/office/powerpoint/2010/main" val="2659216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Médiagraphie (1/3)</a:t>
            </a:r>
          </a:p>
        </p:txBody>
      </p:sp>
      <p:sp>
        <p:nvSpPr>
          <p:cNvPr id="3" name="Espace réservé du contenu 2"/>
          <p:cNvSpPr>
            <a:spLocks noGrp="1"/>
          </p:cNvSpPr>
          <p:nvPr>
            <p:ph idx="1"/>
          </p:nvPr>
        </p:nvSpPr>
        <p:spPr/>
        <p:txBody>
          <a:bodyPr>
            <a:normAutofit fontScale="55000" lnSpcReduction="20000"/>
          </a:bodyPr>
          <a:lstStyle/>
          <a:p>
            <a:r>
              <a:rPr lang="en-US" cap="all" dirty="0"/>
              <a:t>CASRAI (Consortia Advancing Standards in Research Administration). 2015. </a:t>
            </a:r>
            <a:r>
              <a:rPr lang="en-US" i="1" dirty="0" err="1"/>
              <a:t>Casrai</a:t>
            </a:r>
            <a:r>
              <a:rPr lang="en-US" i="1" dirty="0"/>
              <a:t> standard dictionary of research administration information</a:t>
            </a:r>
            <a:r>
              <a:rPr lang="fr-CA" i="1" dirty="0"/>
              <a:t> : </a:t>
            </a:r>
            <a:r>
              <a:rPr lang="fr-CA" i="1" dirty="0" err="1"/>
              <a:t>Research</a:t>
            </a:r>
            <a:r>
              <a:rPr lang="fr-CA" i="1" dirty="0"/>
              <a:t> data</a:t>
            </a:r>
            <a:r>
              <a:rPr lang="fr-CA" cap="all" dirty="0"/>
              <a:t>. </a:t>
            </a:r>
            <a:r>
              <a:rPr lang="fr-CA" dirty="0"/>
              <a:t>Repéré le 10 janvier 2018 à </a:t>
            </a:r>
            <a:r>
              <a:rPr lang="fr-FR" u="sng" dirty="0">
                <a:hlinkClick r:id="rId3"/>
              </a:rPr>
              <a:t>http://dictionary.casrai.org/Research_data</a:t>
            </a:r>
            <a:endParaRPr lang="fr-CA" dirty="0"/>
          </a:p>
          <a:p>
            <a:r>
              <a:rPr lang="fr-FR" dirty="0"/>
              <a:t>GAILLARD, Rémi, 2014. </a:t>
            </a:r>
            <a:r>
              <a:rPr lang="fr-FR" i="1" dirty="0"/>
              <a:t>De l’Open data à l’Open </a:t>
            </a:r>
            <a:r>
              <a:rPr lang="fr-FR" i="1" dirty="0" err="1"/>
              <a:t>research</a:t>
            </a:r>
            <a:r>
              <a:rPr lang="fr-FR" i="1" dirty="0"/>
              <a:t> data : quelle(s) politique(s) pour les données de recherche ? </a:t>
            </a:r>
            <a:r>
              <a:rPr lang="fr-FR" dirty="0"/>
              <a:t>ENSSIB, pages 18 et 19. Repéré le 10 janvier 2018 à </a:t>
            </a:r>
            <a:r>
              <a:rPr lang="fr-FR" u="sng" dirty="0">
                <a:hlinkClick r:id="rId4"/>
              </a:rPr>
              <a:t>http://www.enssib.fr/bibliotheque-numerique/documents/64131-de-l-open-data-a-l-open-research-data-quelles-politiques-pour-les-donnees-de-recherche.pdf</a:t>
            </a:r>
            <a:r>
              <a:rPr lang="fr-FR" dirty="0"/>
              <a:t> </a:t>
            </a:r>
            <a:endParaRPr lang="fr-CA" dirty="0"/>
          </a:p>
          <a:p>
            <a:r>
              <a:rPr lang="en-US" u="sng" cap="all" dirty="0" err="1"/>
              <a:t>Gouvernement</a:t>
            </a:r>
            <a:r>
              <a:rPr lang="en-US" u="sng" cap="all" dirty="0"/>
              <a:t> du Canada</a:t>
            </a:r>
            <a:r>
              <a:rPr lang="fr-CA" dirty="0"/>
              <a:t>, </a:t>
            </a:r>
            <a:r>
              <a:rPr lang="en-US" cap="all" dirty="0"/>
              <a:t>2016</a:t>
            </a:r>
            <a:r>
              <a:rPr lang="fr-CA" dirty="0"/>
              <a:t>. </a:t>
            </a:r>
            <a:r>
              <a:rPr lang="fr-CA" i="1" dirty="0"/>
              <a:t>Déclaration de principes des trois organismes sur la gestion des données numériques.</a:t>
            </a:r>
            <a:r>
              <a:rPr lang="fr-CA" dirty="0"/>
              <a:t> Repéré le 10 janvier 2018 à </a:t>
            </a:r>
            <a:r>
              <a:rPr lang="fr-CA" u="sng" dirty="0">
                <a:hlinkClick r:id="rId5"/>
              </a:rPr>
              <a:t>http://www.science.gc.ca/eic/site/063.nsf/fra/h_83F7624E.html</a:t>
            </a:r>
            <a:r>
              <a:rPr lang="fr-CA" dirty="0"/>
              <a:t> </a:t>
            </a:r>
          </a:p>
          <a:p>
            <a:r>
              <a:rPr lang="fr-FR" dirty="0"/>
              <a:t>GUINDON, Alex. « La gestion des données de recherche en bibliothèque universitaire. » </a:t>
            </a:r>
            <a:r>
              <a:rPr lang="fr-FR" i="1" dirty="0"/>
              <a:t>Documentation et bibliothèques</a:t>
            </a:r>
            <a:r>
              <a:rPr lang="fr-FR" dirty="0"/>
              <a:t>, volume 59, numéro 4, octobre–décembre 2013, p. 189–200. Repéré le 10 janvier 2018 à </a:t>
            </a:r>
            <a:r>
              <a:rPr lang="fr-FR" u="sng" dirty="0">
                <a:hlinkClick r:id="rId6"/>
              </a:rPr>
              <a:t>https://spectrum.library.concordia.ca/978697/</a:t>
            </a:r>
            <a:r>
              <a:rPr lang="fr-FR" dirty="0"/>
              <a:t> </a:t>
            </a:r>
            <a:endParaRPr lang="fr-CA" dirty="0"/>
          </a:p>
          <a:p>
            <a:r>
              <a:rPr lang="fr-CA" dirty="0"/>
              <a:t>JAMBÉ, Carmen, 2015. </a:t>
            </a:r>
            <a:r>
              <a:rPr lang="fr-FR" i="1" dirty="0"/>
              <a:t>La gestion des données de recherche à l'Université de Lausanne : enjeux transdisciplinaires. </a:t>
            </a:r>
            <a:r>
              <a:rPr lang="fr-FR" dirty="0"/>
              <a:t>Mémoire de </a:t>
            </a:r>
            <a:r>
              <a:rPr lang="fr-FR" dirty="0" err="1"/>
              <a:t>bachelor</a:t>
            </a:r>
            <a:r>
              <a:rPr lang="fr-FR" dirty="0"/>
              <a:t> : Haute école de gestion de Genève, Annexe 1, page 75. Repéré le 10 janvier 2018 à </a:t>
            </a:r>
            <a:r>
              <a:rPr lang="fr-FR" u="sng" dirty="0">
                <a:hlinkClick r:id="rId7"/>
              </a:rPr>
              <a:t>http://doc.rero.ch/record/258023</a:t>
            </a:r>
            <a:r>
              <a:rPr lang="fr-FR" dirty="0"/>
              <a:t>  </a:t>
            </a:r>
            <a:endParaRPr lang="fr-CA" dirty="0"/>
          </a:p>
          <a:p>
            <a:r>
              <a:rPr lang="fr-FR" cap="all" dirty="0" err="1"/>
              <a:t>Merzouk</a:t>
            </a:r>
            <a:r>
              <a:rPr lang="fr-FR" dirty="0"/>
              <a:t>, Anissa, 2018. </a:t>
            </a:r>
            <a:r>
              <a:rPr lang="fr-FR" i="1" dirty="0"/>
              <a:t>La banque de données sur les </a:t>
            </a:r>
            <a:r>
              <a:rPr lang="fr-FR" i="1" dirty="0" err="1"/>
              <a:t>macroalgues</a:t>
            </a:r>
            <a:r>
              <a:rPr lang="fr-FR" i="1" dirty="0"/>
              <a:t> marines : à propos.</a:t>
            </a:r>
            <a:r>
              <a:rPr lang="fr-FR" dirty="0"/>
              <a:t> Chaire de recherche industrielle dans les collèges du CSRNG en valorisation des </a:t>
            </a:r>
            <a:r>
              <a:rPr lang="fr-FR" dirty="0" err="1"/>
              <a:t>macroalgues</a:t>
            </a:r>
            <a:r>
              <a:rPr lang="fr-FR" dirty="0"/>
              <a:t> marines, Cégep de la Gaspésie et des Îles et Centre collégial de transfert de technologie des pêches (</a:t>
            </a:r>
            <a:r>
              <a:rPr lang="fr-FR" dirty="0" err="1"/>
              <a:t>Merinov</a:t>
            </a:r>
            <a:r>
              <a:rPr lang="fr-FR" dirty="0"/>
              <a:t>). Repéré le 10 janvier 2018 à  </a:t>
            </a:r>
            <a:r>
              <a:rPr lang="fr-FR" u="sng" dirty="0">
                <a:hlinkClick r:id="rId8"/>
              </a:rPr>
              <a:t>https://ogsl.ca/fr/biodiversite/algues/a-propos</a:t>
            </a:r>
            <a:r>
              <a:rPr lang="fr-FR" dirty="0"/>
              <a:t> </a:t>
            </a:r>
            <a:endParaRPr lang="fr-CA" dirty="0"/>
          </a:p>
          <a:p>
            <a:pPr marL="0" indent="0">
              <a:buNone/>
            </a:pPr>
            <a:endParaRPr lang="fr-CA" dirty="0"/>
          </a:p>
        </p:txBody>
      </p:sp>
      <p:sp>
        <p:nvSpPr>
          <p:cNvPr id="5" name="Espace réservé du numéro de diapositive 4"/>
          <p:cNvSpPr>
            <a:spLocks noGrp="1"/>
          </p:cNvSpPr>
          <p:nvPr>
            <p:ph type="sldNum" sz="quarter" idx="12"/>
          </p:nvPr>
        </p:nvSpPr>
        <p:spPr/>
        <p:txBody>
          <a:bodyPr/>
          <a:lstStyle/>
          <a:p>
            <a:fld id="{70E8ADDB-28D5-431C-9206-1CAF870FC8FF}" type="slidenum">
              <a:rPr lang="fr-CA" smtClean="0"/>
              <a:t>21</a:t>
            </a:fld>
            <a:endParaRPr lang="fr-CA"/>
          </a:p>
        </p:txBody>
      </p:sp>
    </p:spTree>
    <p:extLst>
      <p:ext uri="{BB962C8B-B14F-4D97-AF65-F5344CB8AC3E}">
        <p14:creationId xmlns:p14="http://schemas.microsoft.com/office/powerpoint/2010/main" val="24957389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Médiagraphie (2/3)</a:t>
            </a:r>
          </a:p>
        </p:txBody>
      </p:sp>
      <p:sp>
        <p:nvSpPr>
          <p:cNvPr id="3" name="Espace réservé du contenu 2"/>
          <p:cNvSpPr>
            <a:spLocks noGrp="1"/>
          </p:cNvSpPr>
          <p:nvPr>
            <p:ph idx="1"/>
          </p:nvPr>
        </p:nvSpPr>
        <p:spPr/>
        <p:txBody>
          <a:bodyPr>
            <a:normAutofit fontScale="55000" lnSpcReduction="20000"/>
          </a:bodyPr>
          <a:lstStyle/>
          <a:p>
            <a:pPr marL="0" indent="0">
              <a:buNone/>
            </a:pPr>
            <a:r>
              <a:rPr lang="fr-FR" cap="all" dirty="0" err="1"/>
              <a:t>Merzouk</a:t>
            </a:r>
            <a:r>
              <a:rPr lang="fr-FR" dirty="0"/>
              <a:t>, A. et </a:t>
            </a:r>
            <a:r>
              <a:rPr lang="fr-FR" cap="all" dirty="0" err="1"/>
              <a:t>Tamigneaux</a:t>
            </a:r>
            <a:r>
              <a:rPr lang="fr-FR" dirty="0"/>
              <a:t>, E. 2016. </a:t>
            </a:r>
            <a:r>
              <a:rPr lang="fr-FR" i="1" dirty="0"/>
              <a:t>Banque de données sur les </a:t>
            </a:r>
            <a:r>
              <a:rPr lang="fr-FR" i="1" dirty="0" err="1"/>
              <a:t>macroalgues</a:t>
            </a:r>
            <a:r>
              <a:rPr lang="fr-FR" i="1" dirty="0"/>
              <a:t> marines : Jeux de données</a:t>
            </a:r>
            <a:r>
              <a:rPr lang="fr-FR" dirty="0"/>
              <a:t>. [Données tabulaires/XLSX].  Chaire de recherche industrielle dans les collèges du CSRNG en valorisation des </a:t>
            </a:r>
            <a:r>
              <a:rPr lang="fr-FR" dirty="0" err="1"/>
              <a:t>macroalgues</a:t>
            </a:r>
            <a:r>
              <a:rPr lang="fr-FR" dirty="0"/>
              <a:t> marines, Cégep de la Gaspésie et des Îles et Centre collégial de transfert de technologie des pêches (</a:t>
            </a:r>
            <a:r>
              <a:rPr lang="fr-FR" dirty="0" err="1"/>
              <a:t>Merinov</a:t>
            </a:r>
            <a:r>
              <a:rPr lang="fr-FR" dirty="0"/>
              <a:t>). Données diffusées sur l'Observatoire global du Saint-Laurent-OGSL. Repéré le 10 janvier 2018 à </a:t>
            </a:r>
            <a:r>
              <a:rPr lang="fr-FR" u="sng" dirty="0">
                <a:hlinkClick r:id="rId3"/>
              </a:rPr>
              <a:t>http://catalogue.ogsl.ca/dataset/34c94109-73fb-49ef-a595-c8e20203df5c</a:t>
            </a:r>
            <a:r>
              <a:rPr lang="fr-FR" dirty="0"/>
              <a:t> </a:t>
            </a:r>
            <a:endParaRPr lang="fr-CA" dirty="0"/>
          </a:p>
          <a:p>
            <a:pPr marL="0" indent="0">
              <a:buNone/>
            </a:pPr>
            <a:r>
              <a:rPr lang="fr-FR" cap="all" dirty="0"/>
              <a:t>OCDE, 2007.</a:t>
            </a:r>
            <a:r>
              <a:rPr lang="fr-FR" dirty="0"/>
              <a:t> </a:t>
            </a:r>
            <a:r>
              <a:rPr lang="fr-FR" i="1" dirty="0"/>
              <a:t>Principes et lignes directrices pour l’accès aux données de la recherche financée sur fonds publics.</a:t>
            </a:r>
            <a:r>
              <a:rPr lang="fr-FR" dirty="0"/>
              <a:t> Repéré le 10 janvier 2018 à </a:t>
            </a:r>
            <a:r>
              <a:rPr lang="fr-CA" u="sng" dirty="0">
                <a:hlinkClick r:id="rId4"/>
              </a:rPr>
              <a:t>http://www.oecd.org/fr/science/sci-tech/38500823.pdf</a:t>
            </a:r>
            <a:endParaRPr lang="fr-CA" dirty="0"/>
          </a:p>
          <a:p>
            <a:pPr marL="0" indent="0">
              <a:buNone/>
            </a:pPr>
            <a:r>
              <a:rPr lang="fr-FR" cap="all" dirty="0"/>
              <a:t>Observatoire global du Saint-Laurent</a:t>
            </a:r>
            <a:r>
              <a:rPr lang="fr-CA" dirty="0"/>
              <a:t> (OGSL), 2018. </a:t>
            </a:r>
            <a:r>
              <a:rPr lang="fr-FR" i="1" dirty="0"/>
              <a:t>Application Web : Biodiversité.</a:t>
            </a:r>
            <a:r>
              <a:rPr lang="fr-FR" dirty="0"/>
              <a:t> </a:t>
            </a:r>
            <a:r>
              <a:rPr lang="fr-CA" dirty="0"/>
              <a:t>Repéré le 10 janvier 2018 à </a:t>
            </a:r>
            <a:r>
              <a:rPr lang="fr-FR" u="sng" dirty="0">
                <a:hlinkClick r:id="rId5"/>
              </a:rPr>
              <a:t>https://ogsl.ca/bio/?lg=fr</a:t>
            </a:r>
            <a:r>
              <a:rPr lang="fr-FR" dirty="0"/>
              <a:t>  </a:t>
            </a:r>
            <a:endParaRPr lang="fr-CA" dirty="0"/>
          </a:p>
          <a:p>
            <a:pPr marL="0" indent="0">
              <a:buNone/>
            </a:pPr>
            <a:r>
              <a:rPr lang="fr-FR" cap="all" dirty="0"/>
              <a:t>Observatoire global du Saint-Laurent</a:t>
            </a:r>
            <a:r>
              <a:rPr lang="fr-CA" dirty="0"/>
              <a:t> (</a:t>
            </a:r>
            <a:r>
              <a:rPr lang="fr-FR" dirty="0"/>
              <a:t>OGSL), 2018. </a:t>
            </a:r>
            <a:r>
              <a:rPr lang="fr-FR" i="1" dirty="0"/>
              <a:t>Banque informatisée des oiseaux marins du Québec (BIOMQ)</a:t>
            </a:r>
            <a:r>
              <a:rPr lang="fr-FR" dirty="0"/>
              <a:t>. Repéré le 10 janvier 12018 à </a:t>
            </a:r>
            <a:r>
              <a:rPr lang="fr-FR" u="sng" dirty="0">
                <a:hlinkClick r:id="rId6"/>
              </a:rPr>
              <a:t>https://ogsl.ca/fr/biodiversite/oiseaux/a-propos</a:t>
            </a:r>
            <a:r>
              <a:rPr lang="fr-FR" dirty="0"/>
              <a:t> </a:t>
            </a:r>
            <a:endParaRPr lang="fr-CA" dirty="0"/>
          </a:p>
          <a:p>
            <a:pPr marL="0" indent="0">
              <a:buNone/>
            </a:pPr>
            <a:r>
              <a:rPr lang="fr-FR" cap="all" dirty="0"/>
              <a:t>Observatoire global du Saint-Laurent (OGSL),</a:t>
            </a:r>
            <a:r>
              <a:rPr lang="fr-FR" dirty="0"/>
              <a:t> </a:t>
            </a:r>
            <a:r>
              <a:rPr lang="fr-CA" dirty="0"/>
              <a:t>2018. </a:t>
            </a:r>
            <a:r>
              <a:rPr lang="fr-CA" i="1" dirty="0"/>
              <a:t>Observatoire global du Saint-Laurent : À propos</a:t>
            </a:r>
            <a:r>
              <a:rPr lang="fr-CA" dirty="0"/>
              <a:t>. Repéré le 10 janvier 2018 à </a:t>
            </a:r>
            <a:r>
              <a:rPr lang="fr-FR" u="sng" dirty="0">
                <a:hlinkClick r:id="rId7"/>
              </a:rPr>
              <a:t>https://ogsl.ca/fr/apropos</a:t>
            </a:r>
            <a:r>
              <a:rPr lang="fr-FR" dirty="0"/>
              <a:t> </a:t>
            </a:r>
            <a:endParaRPr lang="fr-CA" dirty="0"/>
          </a:p>
          <a:p>
            <a:pPr marL="0" indent="0">
              <a:buNone/>
            </a:pPr>
            <a:r>
              <a:rPr lang="fr-FR" dirty="0"/>
              <a:t>OFFICE QUÉBÉCOIS DE LA LANGUE FRANÇAISE, 2017. </a:t>
            </a:r>
            <a:r>
              <a:rPr lang="fr-FR" i="1" dirty="0"/>
              <a:t>Le grand dictionnaire terminologique: conservation</a:t>
            </a:r>
            <a:r>
              <a:rPr lang="fr-FR" dirty="0"/>
              <a:t>. Repéré le 10 janvier 2018 à </a:t>
            </a:r>
            <a:r>
              <a:rPr lang="fr-FR" u="sng" dirty="0">
                <a:hlinkClick r:id="rId8"/>
              </a:rPr>
              <a:t>http://gdt.oqlf.gouv.qc.ca/ficheOqlf.aspx?Id_Fiche=17046668</a:t>
            </a:r>
            <a:endParaRPr lang="fr-CA" dirty="0"/>
          </a:p>
          <a:p>
            <a:pPr marL="0" indent="0">
              <a:buNone/>
            </a:pPr>
            <a:r>
              <a:rPr lang="fr-FR" dirty="0"/>
              <a:t>OFFICE QUÉBÉCOIS DE LA LANGUE FRANÇAISE, 2018. </a:t>
            </a:r>
            <a:r>
              <a:rPr lang="fr-FR" i="1" dirty="0"/>
              <a:t>Le grand dictionnaire terminologique: préservation</a:t>
            </a:r>
            <a:r>
              <a:rPr lang="fr-FR" dirty="0"/>
              <a:t>. Repéré le 10 janvier 2018 à </a:t>
            </a:r>
            <a:r>
              <a:rPr lang="fr-FR" u="sng" dirty="0">
                <a:hlinkClick r:id="rId9"/>
              </a:rPr>
              <a:t>http://gdt.oqlf.gouv.qc.ca/ficheOqlf.aspx?Id_Fiche=26529723</a:t>
            </a:r>
            <a:endParaRPr lang="fr-CA" dirty="0"/>
          </a:p>
        </p:txBody>
      </p:sp>
      <p:sp>
        <p:nvSpPr>
          <p:cNvPr id="5" name="Espace réservé du numéro de diapositive 4"/>
          <p:cNvSpPr>
            <a:spLocks noGrp="1"/>
          </p:cNvSpPr>
          <p:nvPr>
            <p:ph type="sldNum" sz="quarter" idx="12"/>
          </p:nvPr>
        </p:nvSpPr>
        <p:spPr/>
        <p:txBody>
          <a:bodyPr/>
          <a:lstStyle/>
          <a:p>
            <a:fld id="{70E8ADDB-28D5-431C-9206-1CAF870FC8FF}" type="slidenum">
              <a:rPr lang="fr-CA" smtClean="0"/>
              <a:t>22</a:t>
            </a:fld>
            <a:endParaRPr lang="fr-CA"/>
          </a:p>
        </p:txBody>
      </p:sp>
    </p:spTree>
    <p:extLst>
      <p:ext uri="{BB962C8B-B14F-4D97-AF65-F5344CB8AC3E}">
        <p14:creationId xmlns:p14="http://schemas.microsoft.com/office/powerpoint/2010/main" val="3080638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Médiagraphie (3/3)</a:t>
            </a:r>
          </a:p>
        </p:txBody>
      </p:sp>
      <p:sp>
        <p:nvSpPr>
          <p:cNvPr id="3" name="Espace réservé du contenu 2"/>
          <p:cNvSpPr>
            <a:spLocks noGrp="1"/>
          </p:cNvSpPr>
          <p:nvPr>
            <p:ph idx="1"/>
          </p:nvPr>
        </p:nvSpPr>
        <p:spPr/>
        <p:txBody>
          <a:bodyPr>
            <a:normAutofit fontScale="55000" lnSpcReduction="20000"/>
          </a:bodyPr>
          <a:lstStyle/>
          <a:p>
            <a:pPr marL="0" indent="0">
              <a:buNone/>
            </a:pPr>
            <a:r>
              <a:rPr lang="fr-FR" cap="all" dirty="0"/>
              <a:t>Pêches et Océans Canada, 2017.</a:t>
            </a:r>
            <a:r>
              <a:rPr lang="fr-FR" dirty="0"/>
              <a:t> </a:t>
            </a:r>
            <a:r>
              <a:rPr lang="fr-FR" i="1" dirty="0"/>
              <a:t>Programme de monitorage de la zone Atlantique (PMZA) : Document de contexte</a:t>
            </a:r>
            <a:r>
              <a:rPr lang="fr-FR" dirty="0"/>
              <a:t>. Repéré le 10 janvier 2018 à </a:t>
            </a:r>
            <a:r>
              <a:rPr lang="fr-FR" u="sng" dirty="0">
                <a:hlinkClick r:id="rId3"/>
              </a:rPr>
              <a:t>http://catalogue.ogsl.ca/dataset/8603771b-12b8-4b46-926c-0f48cc39a28c/resource/b6e9c6d9-9246-4fb4-ac25-6120018bf2fd</a:t>
            </a:r>
            <a:r>
              <a:rPr lang="fr-FR" dirty="0"/>
              <a:t> </a:t>
            </a:r>
            <a:endParaRPr lang="fr-CA" dirty="0"/>
          </a:p>
          <a:p>
            <a:pPr marL="0" indent="0">
              <a:buNone/>
            </a:pPr>
            <a:r>
              <a:rPr lang="fr-FR" cap="all" dirty="0"/>
              <a:t>Pêches et Océans Canada, 2017.</a:t>
            </a:r>
            <a:r>
              <a:rPr lang="fr-FR" dirty="0"/>
              <a:t> </a:t>
            </a:r>
            <a:r>
              <a:rPr lang="fr-FR" i="1" dirty="0"/>
              <a:t>Programme de monitorage de la zone Atlantique (PMZA) : Jeux de données</a:t>
            </a:r>
            <a:r>
              <a:rPr lang="fr-FR" dirty="0"/>
              <a:t>. [Jeux de données/Formats variés : XLSX, PDF et PNG] Repéré le 10 janvier 2018 à </a:t>
            </a:r>
            <a:r>
              <a:rPr lang="fr-FR" u="sng" dirty="0">
                <a:hlinkClick r:id="rId4"/>
              </a:rPr>
              <a:t>http://catalogue.ogsl.ca/dataset/8603771b-12b8-4b46-926c-0f48cc39a28c</a:t>
            </a:r>
            <a:r>
              <a:rPr lang="fr-FR" dirty="0"/>
              <a:t> </a:t>
            </a:r>
            <a:endParaRPr lang="fr-CA" dirty="0"/>
          </a:p>
          <a:p>
            <a:pPr marL="0" indent="0">
              <a:buNone/>
            </a:pPr>
            <a:r>
              <a:rPr lang="fr-CA" dirty="0"/>
              <a:t>PORTAGE, Groupe d’experts sur la formation en GDR, 2017. </a:t>
            </a:r>
            <a:r>
              <a:rPr lang="fr-CA" i="1" dirty="0"/>
              <a:t>Gestion des données de recherche: informations de base</a:t>
            </a:r>
            <a:r>
              <a:rPr lang="fr-CA" dirty="0"/>
              <a:t>. Repéré le 10 janvier 2018 à </a:t>
            </a:r>
            <a:r>
              <a:rPr lang="fr-CA" u="sng" dirty="0">
                <a:hlinkClick r:id="rId5"/>
              </a:rPr>
              <a:t>https://portagenetwork.ca/wp-content/uploads/2017/06/Portage-Info-de-base-GDR.pdf</a:t>
            </a:r>
            <a:r>
              <a:rPr lang="fr-CA" dirty="0"/>
              <a:t> </a:t>
            </a:r>
          </a:p>
          <a:p>
            <a:pPr marL="0" indent="0">
              <a:buNone/>
            </a:pPr>
            <a:r>
              <a:rPr lang="en-US" dirty="0"/>
              <a:t>RAGAN, S. M. , 2010. </a:t>
            </a:r>
            <a:r>
              <a:rPr lang="en-US" i="1" dirty="0"/>
              <a:t>Life size </a:t>
            </a:r>
            <a:r>
              <a:rPr lang="en-US" i="1" dirty="0" err="1"/>
              <a:t>lego</a:t>
            </a:r>
            <a:r>
              <a:rPr lang="en-US" i="1" dirty="0"/>
              <a:t> syringe - blood - trans red</a:t>
            </a:r>
            <a:r>
              <a:rPr lang="en-US" dirty="0"/>
              <a:t> [Image </a:t>
            </a:r>
            <a:r>
              <a:rPr lang="en-US" dirty="0" err="1"/>
              <a:t>en</a:t>
            </a:r>
            <a:r>
              <a:rPr lang="en-US" dirty="0"/>
              <a:t> </a:t>
            </a:r>
            <a:r>
              <a:rPr lang="en-US" dirty="0" err="1"/>
              <a:t>ligne</a:t>
            </a:r>
            <a:r>
              <a:rPr lang="en-US" dirty="0"/>
              <a:t>]. </a:t>
            </a:r>
            <a:r>
              <a:rPr lang="en-US" dirty="0" err="1"/>
              <a:t>Repéré</a:t>
            </a:r>
            <a:r>
              <a:rPr lang="en-US" dirty="0"/>
              <a:t> le 10 </a:t>
            </a:r>
            <a:r>
              <a:rPr lang="en-US" dirty="0" err="1"/>
              <a:t>janvier</a:t>
            </a:r>
            <a:r>
              <a:rPr lang="en-US" dirty="0"/>
              <a:t> 2018 à </a:t>
            </a:r>
            <a:r>
              <a:rPr lang="en-US" u="sng" dirty="0">
                <a:hlinkClick r:id="rId6"/>
              </a:rPr>
              <a:t>https://flic.kr/p/8XEkRf</a:t>
            </a:r>
            <a:r>
              <a:rPr lang="fr-CA" dirty="0"/>
              <a:t> </a:t>
            </a:r>
            <a:r>
              <a:rPr lang="en-US" dirty="0"/>
              <a:t>[</a:t>
            </a:r>
            <a:r>
              <a:rPr lang="en-US" u="sng" dirty="0">
                <a:hlinkClick r:id="rId7"/>
              </a:rPr>
              <a:t>CC BY 2.0</a:t>
            </a:r>
            <a:r>
              <a:rPr lang="fr-CA" dirty="0"/>
              <a:t>]</a:t>
            </a:r>
          </a:p>
          <a:p>
            <a:pPr marL="0" indent="0">
              <a:buNone/>
            </a:pPr>
            <a:r>
              <a:rPr lang="fr-CA" dirty="0"/>
              <a:t>STONE, B.C. 1970. </a:t>
            </a:r>
            <a:r>
              <a:rPr lang="fr-CA" dirty="0" err="1"/>
              <a:t>Naturalis</a:t>
            </a:r>
            <a:r>
              <a:rPr lang="fr-CA" dirty="0"/>
              <a:t> </a:t>
            </a:r>
            <a:r>
              <a:rPr lang="fr-CA" dirty="0" err="1"/>
              <a:t>Biodiversity</a:t>
            </a:r>
            <a:r>
              <a:rPr lang="fr-CA" dirty="0"/>
              <a:t> Center - L.1194235 - </a:t>
            </a:r>
            <a:r>
              <a:rPr lang="fr-CA" dirty="0" err="1"/>
              <a:t>Freycinetia</a:t>
            </a:r>
            <a:r>
              <a:rPr lang="fr-CA" dirty="0"/>
              <a:t> </a:t>
            </a:r>
            <a:r>
              <a:rPr lang="fr-CA" dirty="0" err="1"/>
              <a:t>kinabaluana</a:t>
            </a:r>
            <a:r>
              <a:rPr lang="fr-CA" dirty="0"/>
              <a:t> </a:t>
            </a:r>
            <a:r>
              <a:rPr lang="fr-CA" dirty="0" err="1"/>
              <a:t>B.C.Stone</a:t>
            </a:r>
            <a:r>
              <a:rPr lang="fr-CA" dirty="0"/>
              <a:t> - </a:t>
            </a:r>
            <a:r>
              <a:rPr lang="fr-CA" dirty="0" err="1"/>
              <a:t>Pandanaceae</a:t>
            </a:r>
            <a:r>
              <a:rPr lang="fr-CA" dirty="0"/>
              <a:t> - Plant type </a:t>
            </a:r>
            <a:r>
              <a:rPr lang="fr-CA" dirty="0" err="1"/>
              <a:t>specimen</a:t>
            </a:r>
            <a:r>
              <a:rPr lang="fr-CA" dirty="0"/>
              <a:t>. </a:t>
            </a:r>
            <a:r>
              <a:rPr lang="en-US" dirty="0"/>
              <a:t>Wikimedia Commons. [Image </a:t>
            </a:r>
            <a:r>
              <a:rPr lang="en-US" dirty="0" err="1"/>
              <a:t>en</a:t>
            </a:r>
            <a:r>
              <a:rPr lang="en-US" dirty="0"/>
              <a:t> </a:t>
            </a:r>
            <a:r>
              <a:rPr lang="en-US" dirty="0" err="1"/>
              <a:t>ligne</a:t>
            </a:r>
            <a:r>
              <a:rPr lang="en-US" dirty="0"/>
              <a:t>] </a:t>
            </a:r>
            <a:r>
              <a:rPr lang="en-US" dirty="0" err="1"/>
              <a:t>Repéré</a:t>
            </a:r>
            <a:r>
              <a:rPr lang="en-US" dirty="0"/>
              <a:t> le 10 </a:t>
            </a:r>
            <a:r>
              <a:rPr lang="en-US" dirty="0" err="1"/>
              <a:t>janvier</a:t>
            </a:r>
            <a:r>
              <a:rPr lang="en-US" dirty="0"/>
              <a:t> 2018 à </a:t>
            </a:r>
            <a:r>
              <a:rPr lang="fr-CA" u="sng" dirty="0">
                <a:hlinkClick r:id="rId8"/>
              </a:rPr>
              <a:t>https://commons.wikimedia.org/wiki/File:Naturalis_Biodiversity_Center_-_L.1194235_-_Freycinetia_kinabaluana_B.C.Stone_-_Pandanaceae_-_Plant_type_specimen.jpg</a:t>
            </a:r>
            <a:endParaRPr lang="fr-CA" dirty="0"/>
          </a:p>
          <a:p>
            <a:pPr marL="0" indent="0">
              <a:buNone/>
            </a:pPr>
            <a:r>
              <a:rPr lang="fr-CA" cap="all" dirty="0"/>
              <a:t>The </a:t>
            </a:r>
            <a:r>
              <a:rPr lang="fr-CA" cap="all" dirty="0" err="1"/>
              <a:t>University</a:t>
            </a:r>
            <a:r>
              <a:rPr lang="fr-CA" cap="all" dirty="0"/>
              <a:t> of </a:t>
            </a:r>
            <a:r>
              <a:rPr lang="fr-CA" cap="all" dirty="0" err="1"/>
              <a:t>North</a:t>
            </a:r>
            <a:r>
              <a:rPr lang="fr-CA" cap="all" dirty="0"/>
              <a:t> Carolina at Chapel Hill et The </a:t>
            </a:r>
            <a:r>
              <a:rPr lang="fr-CA" cap="all" dirty="0" err="1"/>
              <a:t>University</a:t>
            </a:r>
            <a:r>
              <a:rPr lang="fr-CA" cap="all" dirty="0"/>
              <a:t> of Edinburgh</a:t>
            </a:r>
            <a:r>
              <a:rPr lang="fr-CA" dirty="0"/>
              <a:t>, 2018. </a:t>
            </a:r>
            <a:r>
              <a:rPr lang="fr-CA" i="1" dirty="0" err="1"/>
              <a:t>Research</a:t>
            </a:r>
            <a:r>
              <a:rPr lang="fr-CA" i="1" dirty="0"/>
              <a:t> Data Management and Sharing</a:t>
            </a:r>
            <a:r>
              <a:rPr lang="fr-CA" dirty="0"/>
              <a:t>. COURSERA MOOC. Repéré le 3 janvier 2018 à </a:t>
            </a:r>
            <a:r>
              <a:rPr lang="fr-CA" u="sng" dirty="0">
                <a:hlinkClick r:id="rId9"/>
              </a:rPr>
              <a:t>https://fr.coursera.org/learn/data-management</a:t>
            </a:r>
            <a:r>
              <a:rPr lang="fr-CA" dirty="0"/>
              <a:t> </a:t>
            </a:r>
          </a:p>
          <a:p>
            <a:pPr marL="0" indent="0">
              <a:buNone/>
            </a:pPr>
            <a:r>
              <a:rPr lang="fr-FR" cap="all" dirty="0"/>
              <a:t>UK DATA SERVICE</a:t>
            </a:r>
            <a:r>
              <a:rPr lang="fr-CA" dirty="0"/>
              <a:t>, 2018. </a:t>
            </a:r>
            <a:r>
              <a:rPr lang="fr-CA" i="1" dirty="0" err="1"/>
              <a:t>Research</a:t>
            </a:r>
            <a:r>
              <a:rPr lang="fr-CA" i="1" dirty="0"/>
              <a:t> data </a:t>
            </a:r>
            <a:r>
              <a:rPr lang="fr-CA" i="1" dirty="0" err="1"/>
              <a:t>lifecycle</a:t>
            </a:r>
            <a:r>
              <a:rPr lang="fr-CA" i="1" dirty="0"/>
              <a:t>. </a:t>
            </a:r>
            <a:r>
              <a:rPr lang="fr-CA" dirty="0"/>
              <a:t>Repéré le 10 janvier 2018 à </a:t>
            </a:r>
            <a:r>
              <a:rPr lang="fr-CA" u="sng" dirty="0">
                <a:hlinkClick r:id="rId10"/>
              </a:rPr>
              <a:t>https://www.ukdataservice.ac.uk/manage-data/lifecycle</a:t>
            </a:r>
            <a:endParaRPr lang="fr-CA" dirty="0"/>
          </a:p>
          <a:p>
            <a:endParaRPr lang="fr-CA" dirty="0"/>
          </a:p>
        </p:txBody>
      </p:sp>
      <p:sp>
        <p:nvSpPr>
          <p:cNvPr id="5" name="Espace réservé du numéro de diapositive 4"/>
          <p:cNvSpPr>
            <a:spLocks noGrp="1"/>
          </p:cNvSpPr>
          <p:nvPr>
            <p:ph type="sldNum" sz="quarter" idx="12"/>
          </p:nvPr>
        </p:nvSpPr>
        <p:spPr/>
        <p:txBody>
          <a:bodyPr/>
          <a:lstStyle/>
          <a:p>
            <a:fld id="{70E8ADDB-28D5-431C-9206-1CAF870FC8FF}" type="slidenum">
              <a:rPr lang="fr-CA" smtClean="0"/>
              <a:t>23</a:t>
            </a:fld>
            <a:endParaRPr lang="fr-CA"/>
          </a:p>
        </p:txBody>
      </p:sp>
    </p:spTree>
    <p:extLst>
      <p:ext uri="{BB962C8B-B14F-4D97-AF65-F5344CB8AC3E}">
        <p14:creationId xmlns:p14="http://schemas.microsoft.com/office/powerpoint/2010/main" val="40951956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a:t>Des questions?</a:t>
            </a:r>
            <a:br>
              <a:rPr lang="fr-CA" dirty="0"/>
            </a:br>
            <a:r>
              <a:rPr lang="fr-CA" dirty="0"/>
              <a:t/>
            </a:r>
            <a:br>
              <a:rPr lang="fr-CA" dirty="0"/>
            </a:br>
            <a:r>
              <a:rPr lang="fr-CA" dirty="0"/>
              <a:t>Merci!</a:t>
            </a:r>
            <a:br>
              <a:rPr lang="fr-CA" dirty="0"/>
            </a:br>
            <a:r>
              <a:rPr lang="fr-CA" sz="2700" dirty="0"/>
              <a:t> </a:t>
            </a:r>
            <a:br>
              <a:rPr lang="fr-CA" sz="2700" dirty="0"/>
            </a:br>
            <a:r>
              <a:rPr lang="fr-CA" sz="2700" dirty="0">
                <a:hlinkClick r:id="rId3"/>
              </a:rPr>
              <a:t>isabelle.laplante@cdc.qc.ca</a:t>
            </a:r>
            <a:r>
              <a:rPr lang="fr-CA" sz="2800" dirty="0"/>
              <a:t/>
            </a:r>
            <a:br>
              <a:rPr lang="fr-CA" sz="2800" dirty="0"/>
            </a:br>
            <a:endParaRPr lang="fr-CA" sz="2700" dirty="0"/>
          </a:p>
        </p:txBody>
      </p:sp>
      <p:sp>
        <p:nvSpPr>
          <p:cNvPr id="3" name="Espace réservé du texte 2"/>
          <p:cNvSpPr>
            <a:spLocks noGrp="1"/>
          </p:cNvSpPr>
          <p:nvPr>
            <p:ph type="body" idx="1"/>
          </p:nvPr>
        </p:nvSpPr>
        <p:spPr>
          <a:xfrm>
            <a:off x="623888" y="4856164"/>
            <a:ext cx="8325559" cy="1500187"/>
          </a:xfrm>
        </p:spPr>
        <p:txBody>
          <a:bodyPr/>
          <a:lstStyle/>
          <a:p>
            <a:r>
              <a:rPr lang="fr-CA" dirty="0"/>
              <a:t>À venir… </a:t>
            </a:r>
            <a:r>
              <a:rPr lang="fr-CA" i="1" dirty="0"/>
              <a:t>Gestion des données de recherche: Comment?</a:t>
            </a:r>
          </a:p>
        </p:txBody>
      </p:sp>
      <p:sp>
        <p:nvSpPr>
          <p:cNvPr id="5" name="Espace réservé du numéro de diapositive 4"/>
          <p:cNvSpPr>
            <a:spLocks noGrp="1"/>
          </p:cNvSpPr>
          <p:nvPr>
            <p:ph type="sldNum" sz="quarter" idx="12"/>
          </p:nvPr>
        </p:nvSpPr>
        <p:spPr/>
        <p:txBody>
          <a:bodyPr/>
          <a:lstStyle/>
          <a:p>
            <a:fld id="{70E8ADDB-28D5-431C-9206-1CAF870FC8FF}" type="slidenum">
              <a:rPr lang="fr-CA" smtClean="0"/>
              <a:t>24</a:t>
            </a:fld>
            <a:endParaRPr lang="fr-CA"/>
          </a:p>
        </p:txBody>
      </p:sp>
      <p:sp>
        <p:nvSpPr>
          <p:cNvPr id="6" name="ZoneTexte 5"/>
          <p:cNvSpPr txBox="1"/>
          <p:nvPr/>
        </p:nvSpPr>
        <p:spPr>
          <a:xfrm>
            <a:off x="623888" y="5985753"/>
            <a:ext cx="7670561" cy="369332"/>
          </a:xfrm>
          <a:prstGeom prst="rect">
            <a:avLst/>
          </a:prstGeom>
          <a:noFill/>
        </p:spPr>
        <p:txBody>
          <a:bodyPr wrap="none" rtlCol="0">
            <a:spAutoFit/>
          </a:bodyPr>
          <a:lstStyle/>
          <a:p>
            <a:r>
              <a:rPr lang="fr-CA" dirty="0"/>
              <a:t>Permalien de cette présentation: </a:t>
            </a:r>
            <a:r>
              <a:rPr lang="fr-CA" dirty="0">
                <a:hlinkClick r:id="rId4"/>
              </a:rPr>
              <a:t>https://eduq.info/xmlui/handle/11515/35437</a:t>
            </a:r>
            <a:r>
              <a:rPr lang="fr-CA" dirty="0"/>
              <a:t>  </a:t>
            </a:r>
          </a:p>
        </p:txBody>
      </p:sp>
    </p:spTree>
    <p:extLst>
      <p:ext uri="{BB962C8B-B14F-4D97-AF65-F5344CB8AC3E}">
        <p14:creationId xmlns:p14="http://schemas.microsoft.com/office/powerpoint/2010/main" val="13999605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Des données?</a:t>
            </a:r>
          </a:p>
        </p:txBody>
      </p:sp>
      <p:pic>
        <p:nvPicPr>
          <p:cNvPr id="6" name="Espace réservé du contenu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28419" y="1789043"/>
            <a:ext cx="8913705" cy="3557427"/>
          </a:xfrm>
          <a:prstGeom prst="rect">
            <a:avLst/>
          </a:prstGeom>
          <a:ln>
            <a:noFill/>
          </a:ln>
          <a:effectLst>
            <a:outerShdw blurRad="292100" dist="139700" dir="2700000" algn="tl" rotWithShape="0">
              <a:srgbClr val="333333">
                <a:alpha val="65000"/>
              </a:srgbClr>
            </a:outerShdw>
          </a:effectLst>
        </p:spPr>
      </p:pic>
      <p:sp>
        <p:nvSpPr>
          <p:cNvPr id="5" name="ZoneTexte 4"/>
          <p:cNvSpPr txBox="1"/>
          <p:nvPr/>
        </p:nvSpPr>
        <p:spPr>
          <a:xfrm>
            <a:off x="2372490" y="5444824"/>
            <a:ext cx="4764766" cy="584775"/>
          </a:xfrm>
          <a:prstGeom prst="rect">
            <a:avLst/>
          </a:prstGeom>
          <a:noFill/>
        </p:spPr>
        <p:txBody>
          <a:bodyPr wrap="none" rtlCol="0">
            <a:spAutoFit/>
          </a:bodyPr>
          <a:lstStyle/>
          <a:p>
            <a:r>
              <a:rPr lang="fr-CA" sz="1400" dirty="0"/>
              <a:t>Figure 1. </a:t>
            </a:r>
            <a:r>
              <a:rPr lang="fr-CA" sz="1400" i="1" dirty="0"/>
              <a:t>Données de recherche </a:t>
            </a:r>
            <a:r>
              <a:rPr lang="fr-CA" sz="1400" dirty="0"/>
              <a:t>[Référence à la diapositive 6…</a:t>
            </a:r>
            <a:r>
              <a:rPr lang="fr-FR" sz="1400" dirty="0"/>
              <a:t>]</a:t>
            </a:r>
          </a:p>
          <a:p>
            <a:endParaRPr lang="fr-CA" dirty="0"/>
          </a:p>
        </p:txBody>
      </p:sp>
      <p:sp>
        <p:nvSpPr>
          <p:cNvPr id="4" name="Espace réservé du numéro de diapositive 3"/>
          <p:cNvSpPr>
            <a:spLocks noGrp="1"/>
          </p:cNvSpPr>
          <p:nvPr>
            <p:ph type="sldNum" sz="quarter" idx="12"/>
          </p:nvPr>
        </p:nvSpPr>
        <p:spPr/>
        <p:txBody>
          <a:bodyPr/>
          <a:lstStyle/>
          <a:p>
            <a:fld id="{70E8ADDB-28D5-431C-9206-1CAF870FC8FF}" type="slidenum">
              <a:rPr lang="fr-CA" smtClean="0"/>
              <a:t>3</a:t>
            </a:fld>
            <a:endParaRPr lang="fr-CA"/>
          </a:p>
        </p:txBody>
      </p:sp>
    </p:spTree>
    <p:extLst>
      <p:ext uri="{BB962C8B-B14F-4D97-AF65-F5344CB8AC3E}">
        <p14:creationId xmlns:p14="http://schemas.microsoft.com/office/powerpoint/2010/main" val="2421547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8649" y="365126"/>
            <a:ext cx="8415960" cy="1325563"/>
          </a:xfrm>
        </p:spPr>
        <p:txBody>
          <a:bodyPr>
            <a:normAutofit fontScale="90000"/>
          </a:bodyPr>
          <a:lstStyle/>
          <a:p>
            <a:r>
              <a:rPr lang="fr-CA" dirty="0"/>
              <a:t>Ces mêmes</a:t>
            </a:r>
            <a:r>
              <a:rPr lang="fr-CA" baseline="0" dirty="0"/>
              <a:t> </a:t>
            </a:r>
            <a:r>
              <a:rPr lang="fr-CA" dirty="0"/>
              <a:t>données…</a:t>
            </a:r>
            <a:br>
              <a:rPr lang="fr-CA" dirty="0"/>
            </a:br>
            <a:r>
              <a:rPr lang="fr-CA" dirty="0"/>
              <a:t>Un indice : Collecte sur trois années…</a:t>
            </a:r>
          </a:p>
        </p:txBody>
      </p:sp>
      <p:pic>
        <p:nvPicPr>
          <p:cNvPr id="5" name="Espace réservé du contenu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26883" y="2206487"/>
            <a:ext cx="8566154" cy="3141642"/>
          </a:xfrm>
          <a:prstGeom prst="rect">
            <a:avLst/>
          </a:prstGeom>
          <a:ln>
            <a:noFill/>
          </a:ln>
          <a:effectLst>
            <a:outerShdw blurRad="292100" dist="139700" dir="2700000" algn="tl" rotWithShape="0">
              <a:srgbClr val="333333">
                <a:alpha val="65000"/>
              </a:srgbClr>
            </a:outerShdw>
          </a:effectLst>
        </p:spPr>
      </p:pic>
      <p:sp>
        <p:nvSpPr>
          <p:cNvPr id="4" name="ZoneTexte 3"/>
          <p:cNvSpPr txBox="1"/>
          <p:nvPr/>
        </p:nvSpPr>
        <p:spPr>
          <a:xfrm>
            <a:off x="2094283" y="5463817"/>
            <a:ext cx="4721485" cy="584775"/>
          </a:xfrm>
          <a:prstGeom prst="rect">
            <a:avLst/>
          </a:prstGeom>
          <a:noFill/>
        </p:spPr>
        <p:txBody>
          <a:bodyPr wrap="none" rtlCol="0">
            <a:spAutoFit/>
          </a:bodyPr>
          <a:lstStyle/>
          <a:p>
            <a:r>
              <a:rPr lang="fr-CA" sz="1400" dirty="0"/>
              <a:t>Figure 2. </a:t>
            </a:r>
            <a:r>
              <a:rPr lang="fr-CA" sz="1400" i="1" dirty="0"/>
              <a:t>Données de recherche </a:t>
            </a:r>
            <a:r>
              <a:rPr lang="fr-CA" sz="1400" dirty="0"/>
              <a:t>[Référence à la diapositive 6…</a:t>
            </a:r>
            <a:r>
              <a:rPr lang="fr-FR" sz="1400" dirty="0"/>
              <a:t>]</a:t>
            </a:r>
          </a:p>
          <a:p>
            <a:endParaRPr lang="fr-CA" dirty="0"/>
          </a:p>
        </p:txBody>
      </p:sp>
      <p:sp>
        <p:nvSpPr>
          <p:cNvPr id="6" name="Espace réservé du numéro de diapositive 5"/>
          <p:cNvSpPr>
            <a:spLocks noGrp="1"/>
          </p:cNvSpPr>
          <p:nvPr>
            <p:ph type="sldNum" sz="quarter" idx="12"/>
          </p:nvPr>
        </p:nvSpPr>
        <p:spPr/>
        <p:txBody>
          <a:bodyPr/>
          <a:lstStyle/>
          <a:p>
            <a:fld id="{70E8ADDB-28D5-431C-9206-1CAF870FC8FF}" type="slidenum">
              <a:rPr lang="fr-CA" smtClean="0"/>
              <a:t>4</a:t>
            </a:fld>
            <a:endParaRPr lang="fr-CA"/>
          </a:p>
        </p:txBody>
      </p:sp>
    </p:spTree>
    <p:extLst>
      <p:ext uri="{BB962C8B-B14F-4D97-AF65-F5344CB8AC3E}">
        <p14:creationId xmlns:p14="http://schemas.microsoft.com/office/powerpoint/2010/main" val="11077642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07339" y="0"/>
            <a:ext cx="7886700" cy="1325563"/>
          </a:xfrm>
        </p:spPr>
        <p:txBody>
          <a:bodyPr/>
          <a:lstStyle/>
          <a:p>
            <a:r>
              <a:rPr lang="fr-CA" dirty="0"/>
              <a:t>Des données de recherche</a:t>
            </a:r>
          </a:p>
        </p:txBody>
      </p:sp>
      <p:pic>
        <p:nvPicPr>
          <p:cNvPr id="5" name="Espace réservé du contenu 4"/>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10095" r="12693"/>
          <a:stretch/>
        </p:blipFill>
        <p:spPr>
          <a:xfrm>
            <a:off x="916720" y="934197"/>
            <a:ext cx="6945131" cy="5249699"/>
          </a:xfrm>
          <a:prstGeom prst="rect">
            <a:avLst/>
          </a:prstGeom>
          <a:ln>
            <a:noFill/>
          </a:ln>
          <a:effectLst>
            <a:outerShdw blurRad="292100" dist="139700" dir="2700000" algn="tl" rotWithShape="0">
              <a:srgbClr val="333333">
                <a:alpha val="65000"/>
              </a:srgbClr>
            </a:outerShdw>
          </a:effectLst>
        </p:spPr>
      </p:pic>
      <p:sp>
        <p:nvSpPr>
          <p:cNvPr id="4" name="ZoneTexte 3"/>
          <p:cNvSpPr txBox="1"/>
          <p:nvPr/>
        </p:nvSpPr>
        <p:spPr>
          <a:xfrm>
            <a:off x="1962695" y="6303244"/>
            <a:ext cx="4775987" cy="307777"/>
          </a:xfrm>
          <a:prstGeom prst="rect">
            <a:avLst/>
          </a:prstGeom>
          <a:noFill/>
        </p:spPr>
        <p:txBody>
          <a:bodyPr wrap="none" rtlCol="0">
            <a:spAutoFit/>
          </a:bodyPr>
          <a:lstStyle/>
          <a:p>
            <a:r>
              <a:rPr lang="fr-CA" sz="1400" dirty="0"/>
              <a:t>Figure 3. </a:t>
            </a:r>
            <a:r>
              <a:rPr lang="fr-CA" sz="1400" i="1" dirty="0"/>
              <a:t>Données de recherche </a:t>
            </a:r>
            <a:r>
              <a:rPr lang="fr-CA" sz="1400" dirty="0"/>
              <a:t>[Référence à la diapositive 6…</a:t>
            </a:r>
            <a:r>
              <a:rPr lang="fr-FR" sz="1400" dirty="0"/>
              <a:t>]</a:t>
            </a:r>
            <a:endParaRPr lang="fr-CA" sz="1400" dirty="0"/>
          </a:p>
        </p:txBody>
      </p:sp>
      <p:sp>
        <p:nvSpPr>
          <p:cNvPr id="6" name="Espace réservé du numéro de diapositive 5"/>
          <p:cNvSpPr>
            <a:spLocks noGrp="1"/>
          </p:cNvSpPr>
          <p:nvPr>
            <p:ph type="sldNum" sz="quarter" idx="12"/>
          </p:nvPr>
        </p:nvSpPr>
        <p:spPr/>
        <p:txBody>
          <a:bodyPr/>
          <a:lstStyle/>
          <a:p>
            <a:fld id="{70E8ADDB-28D5-431C-9206-1CAF870FC8FF}" type="slidenum">
              <a:rPr lang="fr-CA" smtClean="0"/>
              <a:t>5</a:t>
            </a:fld>
            <a:endParaRPr lang="fr-CA"/>
          </a:p>
        </p:txBody>
      </p:sp>
    </p:spTree>
    <p:extLst>
      <p:ext uri="{BB962C8B-B14F-4D97-AF65-F5344CB8AC3E}">
        <p14:creationId xmlns:p14="http://schemas.microsoft.com/office/powerpoint/2010/main" val="3814335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36597" y="-99392"/>
            <a:ext cx="7886700" cy="1325563"/>
          </a:xfrm>
        </p:spPr>
        <p:txBody>
          <a:bodyPr>
            <a:normAutofit/>
          </a:bodyPr>
          <a:lstStyle/>
          <a:p>
            <a:r>
              <a:rPr lang="fr-CA" sz="4000" dirty="0"/>
              <a:t>Données de recherche partagées</a:t>
            </a:r>
          </a:p>
        </p:txBody>
      </p:sp>
      <p:sp>
        <p:nvSpPr>
          <p:cNvPr id="4" name="ZoneTexte 3"/>
          <p:cNvSpPr txBox="1"/>
          <p:nvPr/>
        </p:nvSpPr>
        <p:spPr>
          <a:xfrm>
            <a:off x="542566" y="6326736"/>
            <a:ext cx="7570278" cy="307777"/>
          </a:xfrm>
          <a:prstGeom prst="rect">
            <a:avLst/>
          </a:prstGeom>
          <a:noFill/>
        </p:spPr>
        <p:txBody>
          <a:bodyPr wrap="none" rtlCol="0">
            <a:spAutoFit/>
          </a:bodyPr>
          <a:lstStyle/>
          <a:p>
            <a:r>
              <a:rPr lang="fr-CA" sz="1400" dirty="0"/>
              <a:t>Figure 4. </a:t>
            </a:r>
            <a:r>
              <a:rPr lang="fr-FR" sz="1400" i="1" dirty="0"/>
              <a:t>Programme de monitorage de la zone Atlantique (PMZA)</a:t>
            </a:r>
            <a:r>
              <a:rPr lang="fr-FR" sz="1400" dirty="0"/>
              <a:t>. (</a:t>
            </a:r>
            <a:r>
              <a:rPr lang="fr-CA" sz="1400" dirty="0"/>
              <a:t>Pêches et Océans Canada, 2017). </a:t>
            </a:r>
          </a:p>
        </p:txBody>
      </p:sp>
      <p:pic>
        <p:nvPicPr>
          <p:cNvPr id="7" name="Espace réservé du contenu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36597" y="982818"/>
            <a:ext cx="7026965" cy="5184893"/>
          </a:xfrm>
          <a:prstGeom prst="rect">
            <a:avLst/>
          </a:prstGeom>
          <a:ln>
            <a:noFill/>
          </a:ln>
          <a:effectLst>
            <a:outerShdw blurRad="292100" dist="139700" dir="2700000" algn="tl" rotWithShape="0">
              <a:srgbClr val="333333">
                <a:alpha val="65000"/>
              </a:srgbClr>
            </a:outerShdw>
          </a:effectLst>
        </p:spPr>
      </p:pic>
      <p:sp>
        <p:nvSpPr>
          <p:cNvPr id="5" name="Espace réservé du numéro de diapositive 4"/>
          <p:cNvSpPr>
            <a:spLocks noGrp="1"/>
          </p:cNvSpPr>
          <p:nvPr>
            <p:ph type="sldNum" sz="quarter" idx="12"/>
          </p:nvPr>
        </p:nvSpPr>
        <p:spPr/>
        <p:txBody>
          <a:bodyPr/>
          <a:lstStyle/>
          <a:p>
            <a:fld id="{70E8ADDB-28D5-431C-9206-1CAF870FC8FF}" type="slidenum">
              <a:rPr lang="fr-CA" smtClean="0"/>
              <a:t>6</a:t>
            </a:fld>
            <a:endParaRPr lang="fr-CA"/>
          </a:p>
        </p:txBody>
      </p:sp>
    </p:spTree>
    <p:extLst>
      <p:ext uri="{BB962C8B-B14F-4D97-AF65-F5344CB8AC3E}">
        <p14:creationId xmlns:p14="http://schemas.microsoft.com/office/powerpoint/2010/main" val="21202215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CA"/>
          </a:p>
        </p:txBody>
      </p:sp>
      <p:pic>
        <p:nvPicPr>
          <p:cNvPr id="5" name="Espace réservé du contenu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2082" y="138893"/>
            <a:ext cx="5463147" cy="5980443"/>
          </a:xfrm>
          <a:prstGeom prst="rect">
            <a:avLst/>
          </a:prstGeom>
          <a:ln>
            <a:noFill/>
          </a:ln>
          <a:effectLst>
            <a:outerShdw blurRad="292100" dist="139700" dir="2700000" algn="tl" rotWithShape="0">
              <a:srgbClr val="333333">
                <a:alpha val="65000"/>
              </a:srgbClr>
            </a:outerShdw>
          </a:effectLst>
        </p:spPr>
      </p:pic>
      <p:sp>
        <p:nvSpPr>
          <p:cNvPr id="4" name="ZoneTexte 3"/>
          <p:cNvSpPr txBox="1"/>
          <p:nvPr/>
        </p:nvSpPr>
        <p:spPr>
          <a:xfrm>
            <a:off x="1202935" y="6119336"/>
            <a:ext cx="6738127" cy="738664"/>
          </a:xfrm>
          <a:prstGeom prst="rect">
            <a:avLst/>
          </a:prstGeom>
          <a:noFill/>
        </p:spPr>
        <p:txBody>
          <a:bodyPr wrap="none" rtlCol="0">
            <a:spAutoFit/>
          </a:bodyPr>
          <a:lstStyle/>
          <a:p>
            <a:r>
              <a:rPr lang="fr-CA" sz="1400" dirty="0"/>
              <a:t>Figure 5. </a:t>
            </a:r>
            <a:r>
              <a:rPr lang="fr-FR" sz="1400" i="1" dirty="0"/>
              <a:t>Programme de monitorage de la zone Atlantique (PMZA): Document de contexte</a:t>
            </a:r>
            <a:r>
              <a:rPr lang="fr-FR" sz="1400" dirty="0"/>
              <a:t>.</a:t>
            </a:r>
            <a:br>
              <a:rPr lang="fr-FR" sz="1400" dirty="0"/>
            </a:br>
            <a:r>
              <a:rPr lang="fr-FR" sz="1400" dirty="0"/>
              <a:t>	(</a:t>
            </a:r>
            <a:r>
              <a:rPr lang="fr-CA" sz="1400" dirty="0"/>
              <a:t>Pêches et Océans Canada, 2017).</a:t>
            </a:r>
          </a:p>
          <a:p>
            <a:endParaRPr lang="fr-FR" sz="1400" dirty="0"/>
          </a:p>
        </p:txBody>
      </p:sp>
      <p:sp>
        <p:nvSpPr>
          <p:cNvPr id="6" name="Espace réservé du numéro de diapositive 5"/>
          <p:cNvSpPr>
            <a:spLocks noGrp="1"/>
          </p:cNvSpPr>
          <p:nvPr>
            <p:ph type="sldNum" sz="quarter" idx="12"/>
          </p:nvPr>
        </p:nvSpPr>
        <p:spPr/>
        <p:txBody>
          <a:bodyPr/>
          <a:lstStyle/>
          <a:p>
            <a:fld id="{70E8ADDB-28D5-431C-9206-1CAF870FC8FF}" type="slidenum">
              <a:rPr lang="fr-CA" smtClean="0"/>
              <a:t>7</a:t>
            </a:fld>
            <a:endParaRPr lang="fr-CA"/>
          </a:p>
        </p:txBody>
      </p:sp>
      <p:pic>
        <p:nvPicPr>
          <p:cNvPr id="3" name="Image 2">
            <a:extLst>
              <a:ext uri="{FF2B5EF4-FFF2-40B4-BE49-F238E27FC236}">
                <a16:creationId xmlns:a16="http://schemas.microsoft.com/office/drawing/2014/main" id="{3735BC4D-E952-4F72-964F-818DC59D3698}"/>
              </a:ext>
            </a:extLst>
          </p:cNvPr>
          <p:cNvPicPr>
            <a:picLocks noChangeAspect="1"/>
          </p:cNvPicPr>
          <p:nvPr/>
        </p:nvPicPr>
        <p:blipFill rotWithShape="1">
          <a:blip r:embed="rId4"/>
          <a:srcRect l="32000" t="30392" r="32118" b="18575"/>
          <a:stretch/>
        </p:blipFill>
        <p:spPr>
          <a:xfrm>
            <a:off x="5056094" y="1916922"/>
            <a:ext cx="4018094" cy="3214476"/>
          </a:xfrm>
          <a:prstGeom prst="rect">
            <a:avLst/>
          </a:prstGeom>
        </p:spPr>
      </p:pic>
    </p:spTree>
    <p:extLst>
      <p:ext uri="{BB962C8B-B14F-4D97-AF65-F5344CB8AC3E}">
        <p14:creationId xmlns:p14="http://schemas.microsoft.com/office/powerpoint/2010/main" val="2269044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CA" dirty="0"/>
          </a:p>
        </p:txBody>
      </p:sp>
      <p:pic>
        <p:nvPicPr>
          <p:cNvPr id="6" name="Espace réservé du contenu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81517" y="750611"/>
            <a:ext cx="7933833" cy="5262563"/>
          </a:xfrm>
        </p:spPr>
      </p:pic>
      <p:sp>
        <p:nvSpPr>
          <p:cNvPr id="7" name="ZoneTexte 6"/>
          <p:cNvSpPr txBox="1"/>
          <p:nvPr/>
        </p:nvSpPr>
        <p:spPr>
          <a:xfrm>
            <a:off x="1137470" y="6013174"/>
            <a:ext cx="6869060" cy="584775"/>
          </a:xfrm>
          <a:prstGeom prst="rect">
            <a:avLst/>
          </a:prstGeom>
          <a:noFill/>
        </p:spPr>
        <p:txBody>
          <a:bodyPr wrap="none" rtlCol="0">
            <a:spAutoFit/>
          </a:bodyPr>
          <a:lstStyle/>
          <a:p>
            <a:r>
              <a:rPr lang="fr-CA" sz="1400" dirty="0"/>
              <a:t>Figure 6. </a:t>
            </a:r>
            <a:r>
              <a:rPr lang="fr-FR" sz="1400" i="1" dirty="0"/>
              <a:t>Application Web: Biodiversité </a:t>
            </a:r>
            <a:r>
              <a:rPr lang="fr-FR" sz="1400" dirty="0"/>
              <a:t>(</a:t>
            </a:r>
            <a:r>
              <a:rPr lang="fr-CA" sz="1400" dirty="0"/>
              <a:t>Observatoire global du Saint-Laurent (</a:t>
            </a:r>
            <a:r>
              <a:rPr lang="fr-FR" sz="1400" dirty="0"/>
              <a:t>OGSL), 2018.)</a:t>
            </a:r>
            <a:br>
              <a:rPr lang="fr-FR" sz="1400" dirty="0"/>
            </a:br>
            <a:endParaRPr lang="fr-CA" dirty="0"/>
          </a:p>
        </p:txBody>
      </p:sp>
      <p:sp>
        <p:nvSpPr>
          <p:cNvPr id="8" name="ZoneTexte 7"/>
          <p:cNvSpPr txBox="1"/>
          <p:nvPr/>
        </p:nvSpPr>
        <p:spPr>
          <a:xfrm>
            <a:off x="429867" y="285613"/>
            <a:ext cx="8514382" cy="369332"/>
          </a:xfrm>
          <a:prstGeom prst="rect">
            <a:avLst/>
          </a:prstGeom>
          <a:noFill/>
        </p:spPr>
        <p:txBody>
          <a:bodyPr wrap="none" rtlCol="0">
            <a:spAutoFit/>
          </a:bodyPr>
          <a:lstStyle/>
          <a:p>
            <a:r>
              <a:rPr lang="fr-CA" dirty="0"/>
              <a:t>Exemple d’application Web exploitant les données de recherche partagées en accès libre.</a:t>
            </a:r>
          </a:p>
        </p:txBody>
      </p:sp>
      <p:sp>
        <p:nvSpPr>
          <p:cNvPr id="4" name="Espace réservé du numéro de diapositive 3"/>
          <p:cNvSpPr>
            <a:spLocks noGrp="1"/>
          </p:cNvSpPr>
          <p:nvPr>
            <p:ph type="sldNum" sz="quarter" idx="12"/>
          </p:nvPr>
        </p:nvSpPr>
        <p:spPr/>
        <p:txBody>
          <a:bodyPr/>
          <a:lstStyle/>
          <a:p>
            <a:fld id="{70E8ADDB-28D5-431C-9206-1CAF870FC8FF}" type="slidenum">
              <a:rPr lang="fr-CA" smtClean="0"/>
              <a:t>8</a:t>
            </a:fld>
            <a:endParaRPr lang="fr-CA"/>
          </a:p>
        </p:txBody>
      </p:sp>
    </p:spTree>
    <p:extLst>
      <p:ext uri="{BB962C8B-B14F-4D97-AF65-F5344CB8AC3E}">
        <p14:creationId xmlns:p14="http://schemas.microsoft.com/office/powerpoint/2010/main" val="42872927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a:t>Le cycle de vie des données de recherche :</a:t>
            </a:r>
            <a:br>
              <a:rPr lang="fr-CA" dirty="0"/>
            </a:br>
            <a:endParaRPr lang="fr-CA" dirty="0">
              <a:solidFill>
                <a:srgbClr val="FF0000"/>
              </a:solidFill>
            </a:endParaRPr>
          </a:p>
        </p:txBody>
      </p:sp>
      <p:graphicFrame>
        <p:nvGraphicFramePr>
          <p:cNvPr id="3" name="Diagramme 2"/>
          <p:cNvGraphicFramePr/>
          <p:nvPr>
            <p:extLst>
              <p:ext uri="{D42A27DB-BD31-4B8C-83A1-F6EECF244321}">
                <p14:modId xmlns:p14="http://schemas.microsoft.com/office/powerpoint/2010/main" val="3158553220"/>
              </p:ext>
            </p:extLst>
          </p:nvPr>
        </p:nvGraphicFramePr>
        <p:xfrm>
          <a:off x="1296769" y="1202075"/>
          <a:ext cx="6747896" cy="49521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p:cNvSpPr txBox="1"/>
          <p:nvPr/>
        </p:nvSpPr>
        <p:spPr>
          <a:xfrm>
            <a:off x="1950006" y="6283880"/>
            <a:ext cx="6459845" cy="307777"/>
          </a:xfrm>
          <a:prstGeom prst="rect">
            <a:avLst/>
          </a:prstGeom>
          <a:noFill/>
        </p:spPr>
        <p:txBody>
          <a:bodyPr wrap="none" rtlCol="0">
            <a:spAutoFit/>
          </a:bodyPr>
          <a:lstStyle/>
          <a:p>
            <a:r>
              <a:rPr lang="fr-CA" sz="1400" dirty="0"/>
              <a:t>Figure 7. Adaptation </a:t>
            </a:r>
            <a:r>
              <a:rPr lang="fr-CA" sz="1400" dirty="0" smtClean="0"/>
              <a:t>de </a:t>
            </a:r>
            <a:r>
              <a:rPr lang="fr-CA" sz="1400" i="1" dirty="0" err="1"/>
              <a:t>Research</a:t>
            </a:r>
            <a:r>
              <a:rPr lang="fr-CA" sz="1400" i="1" dirty="0"/>
              <a:t> data </a:t>
            </a:r>
            <a:r>
              <a:rPr lang="fr-CA" sz="1400" i="1" dirty="0" err="1" smtClean="0"/>
              <a:t>lifecycle</a:t>
            </a:r>
            <a:r>
              <a:rPr lang="fr-CA" sz="1400" dirty="0" smtClean="0"/>
              <a:t> autorisée par </a:t>
            </a:r>
            <a:r>
              <a:rPr lang="fr-CA" sz="1400" dirty="0" smtClean="0"/>
              <a:t>UK </a:t>
            </a:r>
            <a:r>
              <a:rPr lang="fr-CA" sz="1400" dirty="0"/>
              <a:t>DATA </a:t>
            </a:r>
            <a:r>
              <a:rPr lang="fr-CA" sz="1400" dirty="0" smtClean="0"/>
              <a:t>SERVICE (2018</a:t>
            </a:r>
            <a:r>
              <a:rPr lang="fr-CA" sz="1400" dirty="0"/>
              <a:t>).</a:t>
            </a:r>
            <a:endParaRPr lang="fr-CA" sz="1350" dirty="0"/>
          </a:p>
        </p:txBody>
      </p:sp>
      <p:sp>
        <p:nvSpPr>
          <p:cNvPr id="6" name="Espace réservé du numéro de diapositive 5"/>
          <p:cNvSpPr>
            <a:spLocks noGrp="1"/>
          </p:cNvSpPr>
          <p:nvPr>
            <p:ph type="sldNum" sz="quarter" idx="12"/>
          </p:nvPr>
        </p:nvSpPr>
        <p:spPr/>
        <p:txBody>
          <a:bodyPr/>
          <a:lstStyle/>
          <a:p>
            <a:fld id="{70E8ADDB-28D5-431C-9206-1CAF870FC8FF}" type="slidenum">
              <a:rPr lang="fr-CA" smtClean="0"/>
              <a:t>9</a:t>
            </a:fld>
            <a:endParaRPr lang="fr-CA" dirty="0"/>
          </a:p>
        </p:txBody>
      </p:sp>
    </p:spTree>
    <p:extLst>
      <p:ext uri="{BB962C8B-B14F-4D97-AF65-F5344CB8AC3E}">
        <p14:creationId xmlns:p14="http://schemas.microsoft.com/office/powerpoint/2010/main" val="121169092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3"/>
</p:tagLst>
</file>

<file path=ppt/theme/theme1.xml><?xml version="1.0" encoding="utf-8"?>
<a:theme xmlns:a="http://schemas.openxmlformats.org/drawingml/2006/main" name="CDC_Matrice">
  <a:themeElements>
    <a:clrScheme name="CDC2016">
      <a:dk1>
        <a:srgbClr val="261C02"/>
      </a:dk1>
      <a:lt1>
        <a:srgbClr val="FFFFFF"/>
      </a:lt1>
      <a:dk2>
        <a:srgbClr val="B5C52B"/>
      </a:dk2>
      <a:lt2>
        <a:srgbClr val="75797A"/>
      </a:lt2>
      <a:accent1>
        <a:srgbClr val="B5C52B"/>
      </a:accent1>
      <a:accent2>
        <a:srgbClr val="47B5E2"/>
      </a:accent2>
      <a:accent3>
        <a:srgbClr val="491B48"/>
      </a:accent3>
      <a:accent4>
        <a:srgbClr val="E10F62"/>
      </a:accent4>
      <a:accent5>
        <a:srgbClr val="75797A"/>
      </a:accent5>
      <a:accent6>
        <a:srgbClr val="FBCE25"/>
      </a:accent6>
      <a:hlink>
        <a:srgbClr val="C2CD23"/>
      </a:hlink>
      <a:folHlink>
        <a:srgbClr val="4FC6E7"/>
      </a:folHlink>
    </a:clrScheme>
    <a:fontScheme name="Thème Offic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smtClean="0">
            <a:ln>
              <a:noFill/>
            </a:ln>
            <a:solidFill>
              <a:schemeClr val="tx1"/>
            </a:solidFill>
            <a:effectLst/>
            <a:latin typeface="Arial" charset="0"/>
            <a:ea typeface="ＭＳ Ｐゴシック" pitchFamily="4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CA" sz="2400" b="0" i="0" u="none" strike="noStrike" cap="none" normalizeH="0" baseline="0" smtClean="0">
            <a:ln>
              <a:noFill/>
            </a:ln>
            <a:solidFill>
              <a:schemeClr val="tx1"/>
            </a:solidFill>
            <a:effectLst/>
            <a:latin typeface="Arial" charset="0"/>
            <a:ea typeface="ＭＳ Ｐゴシック" pitchFamily="48" charset="-128"/>
          </a:defRPr>
        </a:defPPr>
      </a:lstStyle>
    </a:lnDef>
  </a:objectDefaults>
  <a:extraClrSchemeLst>
    <a:extraClrScheme>
      <a:clrScheme name="Thème Office 1">
        <a:dk1>
          <a:srgbClr val="261C02"/>
        </a:dk1>
        <a:lt1>
          <a:srgbClr val="FFFFFF"/>
        </a:lt1>
        <a:dk2>
          <a:srgbClr val="C2CD23"/>
        </a:dk2>
        <a:lt2>
          <a:srgbClr val="808080"/>
        </a:lt2>
        <a:accent1>
          <a:srgbClr val="EF4135"/>
        </a:accent1>
        <a:accent2>
          <a:srgbClr val="650360"/>
        </a:accent2>
        <a:accent3>
          <a:srgbClr val="FFFFFF"/>
        </a:accent3>
        <a:accent4>
          <a:srgbClr val="1F1601"/>
        </a:accent4>
        <a:accent5>
          <a:srgbClr val="F6B0AE"/>
        </a:accent5>
        <a:accent6>
          <a:srgbClr val="5B0256"/>
        </a:accent6>
        <a:hlink>
          <a:srgbClr val="C2CD23"/>
        </a:hlink>
        <a:folHlink>
          <a:srgbClr val="4FC6E7"/>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Thème-CDC-2016</Template>
  <TotalTime>1969</TotalTime>
  <Words>2045</Words>
  <Application>Microsoft Office PowerPoint</Application>
  <PresentationFormat>Affichage à l'écran (4:3)</PresentationFormat>
  <Paragraphs>303</Paragraphs>
  <Slides>24</Slides>
  <Notes>24</Notes>
  <HiddenSlides>0</HiddenSlides>
  <MMClips>0</MMClips>
  <ScaleCrop>false</ScaleCrop>
  <HeadingPairs>
    <vt:vector size="6" baseType="variant">
      <vt:variant>
        <vt:lpstr>Polices utilisées</vt:lpstr>
      </vt:variant>
      <vt:variant>
        <vt:i4>4</vt:i4>
      </vt:variant>
      <vt:variant>
        <vt:lpstr>Thème</vt:lpstr>
      </vt:variant>
      <vt:variant>
        <vt:i4>2</vt:i4>
      </vt:variant>
      <vt:variant>
        <vt:lpstr>Titres des diapositives</vt:lpstr>
      </vt:variant>
      <vt:variant>
        <vt:i4>24</vt:i4>
      </vt:variant>
    </vt:vector>
  </HeadingPairs>
  <TitlesOfParts>
    <vt:vector size="30" baseType="lpstr">
      <vt:lpstr>ＭＳ Ｐゴシック</vt:lpstr>
      <vt:lpstr>Arial</vt:lpstr>
      <vt:lpstr>Calibri</vt:lpstr>
      <vt:lpstr>Calibri Light</vt:lpstr>
      <vt:lpstr>CDC_Matrice</vt:lpstr>
      <vt:lpstr>Thème Office</vt:lpstr>
      <vt:lpstr>La gestion des données de recherche : Pourquoi ?</vt:lpstr>
      <vt:lpstr>Objectifs</vt:lpstr>
      <vt:lpstr>Des données?</vt:lpstr>
      <vt:lpstr>Ces mêmes données… Un indice : Collecte sur trois années…</vt:lpstr>
      <vt:lpstr>Des données de recherche</vt:lpstr>
      <vt:lpstr>Données de recherche partagées</vt:lpstr>
      <vt:lpstr>Présentation PowerPoint</vt:lpstr>
      <vt:lpstr>Présentation PowerPoint</vt:lpstr>
      <vt:lpstr>Le cycle de vie des données de recherche : </vt:lpstr>
      <vt:lpstr>Le cycle de vie des données de recherche : </vt:lpstr>
      <vt:lpstr>Le cycle de vie des données de recherche : </vt:lpstr>
      <vt:lpstr>Le cycle de vie des données de recherche : </vt:lpstr>
      <vt:lpstr>Le cycle de vie des données de recherche : </vt:lpstr>
      <vt:lpstr>Le cycle de vie des données de recherche : </vt:lpstr>
      <vt:lpstr>Le cycle de vie des données de recherche : </vt:lpstr>
      <vt:lpstr>Le cycle de vie des données de recherche : une définition de l’expression « données de recherche »</vt:lpstr>
      <vt:lpstr>Le cycle de vie des données de recherche : Comment définir les données de recherche?</vt:lpstr>
      <vt:lpstr>Le cycle de vie des données de recherche : Comment définir les données de recherche?</vt:lpstr>
      <vt:lpstr>Le cycle de vie des données de recherche : les documents de contexte</vt:lpstr>
      <vt:lpstr>Les avantages de la gestion des données de recherche</vt:lpstr>
      <vt:lpstr>Médiagraphie (1/3)</vt:lpstr>
      <vt:lpstr>Médiagraphie (2/3)</vt:lpstr>
      <vt:lpstr>Médiagraphie (3/3)</vt:lpstr>
      <vt:lpstr>Des questions?  Merci!   isabelle.laplante@cdc.qc.ca </vt:lpstr>
    </vt:vector>
  </TitlesOfParts>
  <Company>Cégep André-Laurendeau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Isabelle Laplante</dc:creator>
  <cp:keywords>Gestion;Données;Recherche;collégial;Bibliothèque</cp:keywords>
  <cp:lastModifiedBy>Isabelle Laplante</cp:lastModifiedBy>
  <cp:revision>152</cp:revision>
  <cp:lastPrinted>2018-01-10T19:57:22Z</cp:lastPrinted>
  <dcterms:created xsi:type="dcterms:W3CDTF">2018-01-03T02:56:18Z</dcterms:created>
  <dcterms:modified xsi:type="dcterms:W3CDTF">2018-02-12T23:29:27Z</dcterms:modified>
</cp:coreProperties>
</file>